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7" r:id="rId2"/>
    <p:sldMasterId id="2147483684" r:id="rId3"/>
    <p:sldMasterId id="2147483672" r:id="rId4"/>
    <p:sldMasterId id="2147483660" r:id="rId5"/>
  </p:sldMasterIdLst>
  <p:notesMasterIdLst>
    <p:notesMasterId r:id="rId36"/>
  </p:notesMasterIdLst>
  <p:handoutMasterIdLst>
    <p:handoutMasterId r:id="rId37"/>
  </p:handoutMasterIdLst>
  <p:sldIdLst>
    <p:sldId id="276" r:id="rId6"/>
    <p:sldId id="430" r:id="rId7"/>
    <p:sldId id="423" r:id="rId8"/>
    <p:sldId id="425" r:id="rId9"/>
    <p:sldId id="445" r:id="rId10"/>
    <p:sldId id="446" r:id="rId11"/>
    <p:sldId id="413" r:id="rId12"/>
    <p:sldId id="415" r:id="rId13"/>
    <p:sldId id="416" r:id="rId14"/>
    <p:sldId id="417" r:id="rId15"/>
    <p:sldId id="418" r:id="rId16"/>
    <p:sldId id="419" r:id="rId17"/>
    <p:sldId id="429" r:id="rId18"/>
    <p:sldId id="443" r:id="rId19"/>
    <p:sldId id="444" r:id="rId20"/>
    <p:sldId id="431" r:id="rId21"/>
    <p:sldId id="441" r:id="rId22"/>
    <p:sldId id="440" r:id="rId23"/>
    <p:sldId id="442" r:id="rId24"/>
    <p:sldId id="427" r:id="rId25"/>
    <p:sldId id="428" r:id="rId26"/>
    <p:sldId id="434" r:id="rId27"/>
    <p:sldId id="435" r:id="rId28"/>
    <p:sldId id="433" r:id="rId29"/>
    <p:sldId id="436" r:id="rId30"/>
    <p:sldId id="437" r:id="rId31"/>
    <p:sldId id="438" r:id="rId32"/>
    <p:sldId id="439" r:id="rId33"/>
    <p:sldId id="447" r:id="rId34"/>
    <p:sldId id="405" r:id="rId3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50053"/>
  </p:normalViewPr>
  <p:slideViewPr>
    <p:cSldViewPr snapToGrid="0" snapToObjects="1">
      <p:cViewPr varScale="1">
        <p:scale>
          <a:sx n="104" d="100"/>
          <a:sy n="104" d="100"/>
        </p:scale>
        <p:origin x="1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D44719-A507-4A1A-B7EF-18460AD4C82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B408EA-D449-4C75-8CAA-8A21B8B6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23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12FECCC-80C1-2D45-A553-32A42B17D76A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25C9316-7F60-1A4E-8E44-8FCCF85FB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4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6271986"/>
            <a:ext cx="2723868" cy="393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15" y="6273818"/>
            <a:ext cx="2311514" cy="39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92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150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34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49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7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3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6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02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2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83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7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54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13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8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0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43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10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9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16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1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2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1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1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6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7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85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33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9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61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410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0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35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70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89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50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50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5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050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9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01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83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3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20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0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58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32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29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8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31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55" y="174176"/>
            <a:ext cx="5972629" cy="59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8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95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430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8468D"/>
            </a:gs>
            <a:gs pos="16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6271986"/>
            <a:ext cx="2723868" cy="393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15" y="6273818"/>
            <a:ext cx="2311514" cy="39199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610969" y="6142592"/>
            <a:ext cx="473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UNIVERSITY OF KENTUCKY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DEPARTMENT</a:t>
            </a:r>
            <a:r>
              <a:rPr lang="en-US" sz="1400" baseline="0" dirty="0" smtClean="0">
                <a:solidFill>
                  <a:schemeClr val="bg1"/>
                </a:solidFill>
              </a:rPr>
              <a:t> OF </a:t>
            </a:r>
            <a:r>
              <a:rPr lang="en-US" sz="1400" dirty="0" smtClean="0">
                <a:solidFill>
                  <a:schemeClr val="bg1"/>
                </a:solidFill>
              </a:rPr>
              <a:t>AGRICULTURAL</a:t>
            </a:r>
            <a:r>
              <a:rPr lang="en-US" sz="1400" baseline="0" dirty="0" smtClean="0">
                <a:solidFill>
                  <a:schemeClr val="bg1"/>
                </a:solidFill>
              </a:rPr>
              <a:t> ECONOMICS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1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6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18468D"/>
            </a:gs>
            <a:gs pos="16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56BF2-51C4-4F41-ABB0-4F3DAF9D6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1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18468D"/>
            </a:gs>
            <a:gs pos="16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1C2A5-92B7-C64C-AD57-09B5181A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0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18468D"/>
            </a:gs>
            <a:gs pos="16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E0C11-715F-D343-AE7A-1178FA911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7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18468D"/>
            </a:gs>
            <a:gs pos="16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BEBDE-639E-4544-BF54-5A636B33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0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y.edu/Ag/AgEcon/shockley_jordan.php" TargetMode="External"/><Relationship Id="rId2" Type="http://schemas.openxmlformats.org/officeDocument/2006/relationships/hyperlink" Target="mailto:jordan.shockley@uky.ed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3336" y="471432"/>
            <a:ext cx="10360479" cy="1905000"/>
          </a:xfrm>
        </p:spPr>
        <p:txBody>
          <a:bodyPr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18468D"/>
                </a:solidFill>
              </a:rPr>
              <a:t>2019 Poultry Outlook</a:t>
            </a:r>
            <a:endParaRPr lang="en-US" sz="3200" dirty="0">
              <a:solidFill>
                <a:srgbClr val="18468D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774575" y="4505439"/>
            <a:ext cx="6858000" cy="12954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Jordan Shockley, Ph.D.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Farm Management </a:t>
            </a:r>
            <a:r>
              <a:rPr lang="en-US" sz="2400" b="1" dirty="0" smtClean="0">
                <a:solidFill>
                  <a:schemeClr val="tx1"/>
                </a:solidFill>
              </a:rPr>
              <a:t>Specialist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2019 Southern Outlook Conference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September 23-25, 2019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Atlanta, GA</a:t>
            </a: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2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191789"/>
            <a:ext cx="8839966" cy="540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172739"/>
            <a:ext cx="8839966" cy="540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9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125114"/>
            <a:ext cx="8839966" cy="540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3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05" y="600076"/>
            <a:ext cx="8203808" cy="4843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125114"/>
            <a:ext cx="8839966" cy="540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125114"/>
            <a:ext cx="8839966" cy="5407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865" y="462763"/>
            <a:ext cx="8514270" cy="4961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8865" y="5182947"/>
            <a:ext cx="1774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USDA - NASS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373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175246"/>
            <a:ext cx="8839966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169150"/>
            <a:ext cx="8839966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239414"/>
            <a:ext cx="8839966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6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60" y="1027906"/>
            <a:ext cx="9883481" cy="47298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2018 Economic Impact of the Broiler Industry by State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757746"/>
            <a:ext cx="5900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National Chicken Council and US Poultry &amp; Egg Federation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08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220364"/>
            <a:ext cx="8839966" cy="540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39" y="0"/>
            <a:ext cx="10107797" cy="5687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576" y="5625999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6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Avian Influenza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Virus that infects poultry and wild birds</a:t>
            </a:r>
          </a:p>
          <a:p>
            <a:r>
              <a:rPr lang="en-US" sz="2800" dirty="0" smtClean="0"/>
              <a:t>Highly Pathogenic </a:t>
            </a:r>
            <a:r>
              <a:rPr lang="en-US" sz="2800" dirty="0" smtClean="0"/>
              <a:t>AI (HPAI) </a:t>
            </a:r>
            <a:r>
              <a:rPr lang="en-US" sz="2800" dirty="0" smtClean="0"/>
              <a:t>and Low Pathogenic </a:t>
            </a:r>
            <a:r>
              <a:rPr lang="en-US" sz="2800" dirty="0" smtClean="0"/>
              <a:t>AI (LPAI)</a:t>
            </a:r>
            <a:endParaRPr lang="en-US" sz="2800" dirty="0" smtClean="0"/>
          </a:p>
          <a:p>
            <a:r>
              <a:rPr lang="en-US" sz="2800" dirty="0" smtClean="0"/>
              <a:t>Largest poultry health disaster in history was in 2014/2105</a:t>
            </a:r>
          </a:p>
          <a:p>
            <a:pPr lvl="1"/>
            <a:r>
              <a:rPr lang="en-US" sz="2400" dirty="0" smtClean="0"/>
              <a:t>50 million chickens and turkeys died</a:t>
            </a:r>
          </a:p>
          <a:p>
            <a:pPr lvl="2"/>
            <a:r>
              <a:rPr lang="en-US" sz="2000" dirty="0" smtClean="0"/>
              <a:t>87% was in Minnesota with turkeys and layer flocks</a:t>
            </a:r>
          </a:p>
          <a:p>
            <a:pPr lvl="1"/>
            <a:r>
              <a:rPr lang="en-US" sz="2400" dirty="0" smtClean="0"/>
              <a:t>$879 million in federal government expenditures</a:t>
            </a:r>
          </a:p>
          <a:p>
            <a:r>
              <a:rPr lang="en-US" sz="2800" dirty="0" smtClean="0"/>
              <a:t>Since then, </a:t>
            </a:r>
            <a:r>
              <a:rPr lang="en-US" sz="2800" dirty="0" err="1" smtClean="0"/>
              <a:t>667k</a:t>
            </a:r>
            <a:r>
              <a:rPr lang="en-US" sz="2800" dirty="0" smtClean="0"/>
              <a:t> more birds have died from HPAI and LPAI in Indiana, Alabama, Georgia, Tennessee, and Kentucky</a:t>
            </a:r>
          </a:p>
          <a:p>
            <a:pPr marL="0" indent="0">
              <a:buNone/>
            </a:pPr>
            <a:endParaRPr lang="en-US" sz="2800" dirty="0" smtClean="0"/>
          </a:p>
          <a:p>
            <a:pPr marL="914400" lvl="2" indent="0">
              <a:buNone/>
            </a:pPr>
            <a:endParaRPr lang="en-US" sz="20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080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Avian Influenza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 flock is infected with HPAI:</a:t>
            </a:r>
          </a:p>
          <a:p>
            <a:pPr lvl="1"/>
            <a:r>
              <a:rPr lang="en-US" dirty="0" smtClean="0"/>
              <a:t>Immediate quarantine zone of 10 km</a:t>
            </a:r>
          </a:p>
          <a:p>
            <a:pPr lvl="1"/>
            <a:r>
              <a:rPr lang="en-US" dirty="0" smtClean="0"/>
              <a:t>USDA-APHIS only provides financial aid for:</a:t>
            </a:r>
          </a:p>
          <a:p>
            <a:pPr lvl="2"/>
            <a:r>
              <a:rPr lang="en-US" dirty="0" smtClean="0"/>
              <a:t>Depopulation</a:t>
            </a:r>
          </a:p>
          <a:p>
            <a:pPr lvl="2"/>
            <a:r>
              <a:rPr lang="en-US" dirty="0" smtClean="0"/>
              <a:t>Cleaning</a:t>
            </a:r>
          </a:p>
          <a:p>
            <a:pPr lvl="2"/>
            <a:r>
              <a:rPr lang="en-US" dirty="0" smtClean="0"/>
              <a:t>Indemnity payment ONLY ON BIRDS INFECTED.</a:t>
            </a:r>
          </a:p>
          <a:p>
            <a:pPr lvl="3"/>
            <a:r>
              <a:rPr lang="en-US" dirty="0" smtClean="0"/>
              <a:t>GROWERS ARE NOT GUARANTEED 100% OF THE INDEMNITY PAYMENT</a:t>
            </a:r>
          </a:p>
          <a:p>
            <a:pPr lvl="1"/>
            <a:r>
              <a:rPr lang="en-US" dirty="0" smtClean="0"/>
              <a:t>Timeframe to prove the contaminated area is cleared of virus can last more than 120 days.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4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migratory bird flyw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728" y="1070627"/>
            <a:ext cx="4580544" cy="45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American Migratory Bird Flyways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6286" y="5730248"/>
            <a:ext cx="6159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Anderson, M.G. and P.I. Padding. “The North American approach to waterfowl management: synergy of hunting and habitat conservation”. </a:t>
            </a:r>
            <a:r>
              <a:rPr lang="en-US" sz="1100" i="1" dirty="0"/>
              <a:t>International Journal of Environmental Studies </a:t>
            </a:r>
            <a:r>
              <a:rPr lang="en-US" sz="1100" dirty="0"/>
              <a:t>(2015)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9556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On-Farm Equity Required to Self-Insure Against a HPAI Outbreak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118549"/>
              </p:ext>
            </p:extLst>
          </p:nvPr>
        </p:nvGraphicFramePr>
        <p:xfrm>
          <a:off x="609600" y="2169544"/>
          <a:ext cx="109728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44026851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80255179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1745597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77354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# of Flocks Out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Year 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Year 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Year 18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667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$46,512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$67,179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Calibri" panose="020F0502020204030204" pitchFamily="34" charset="0"/>
                        </a:rPr>
                        <a:t>$70,504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4538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$97,658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$123,113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Calibri" panose="020F0502020204030204" pitchFamily="34" charset="0"/>
                        </a:rPr>
                        <a:t>$131,675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6460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Calibri" panose="020F0502020204030204" pitchFamily="34" charset="0"/>
                        </a:rPr>
                        <a:t>$158,348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$169,417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$181,112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310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7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321"/>
          <a:stretch/>
        </p:blipFill>
        <p:spPr>
          <a:xfrm>
            <a:off x="1618218" y="1616529"/>
            <a:ext cx="8845386" cy="4117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Impact on Annual Total Equity for a Experienced Farmer based on the Number of Flocks Lost Due to HPAI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535718" y="5521319"/>
            <a:ext cx="560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Year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55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9318"/>
          <a:stretch/>
        </p:blipFill>
        <p:spPr>
          <a:xfrm>
            <a:off x="1618218" y="1600201"/>
            <a:ext cx="8845386" cy="4183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Impact on Annual Total Equity for a Beginning Farmer based on the Number of Flocks Lost Due to HPAI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535718" y="5562139"/>
            <a:ext cx="560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Year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72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Poultry Outlook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Supply</a:t>
            </a:r>
          </a:p>
          <a:p>
            <a:pPr lvl="1"/>
            <a:r>
              <a:rPr lang="en-US" sz="2000" dirty="0" smtClean="0"/>
              <a:t>Expansion continues: 6 new processors expected by 2020</a:t>
            </a:r>
          </a:p>
          <a:p>
            <a:pPr lvl="1"/>
            <a:r>
              <a:rPr lang="en-US" sz="2000" dirty="0" smtClean="0"/>
              <a:t>Production will continue to increase and with larger birds</a:t>
            </a:r>
          </a:p>
          <a:p>
            <a:pPr lvl="1"/>
            <a:r>
              <a:rPr lang="en-US" sz="2000" dirty="0" smtClean="0"/>
              <a:t>With low feed costs expected, processor profits will be positive</a:t>
            </a:r>
          </a:p>
          <a:p>
            <a:pPr lvl="1"/>
            <a:r>
              <a:rPr lang="en-US" sz="2000" dirty="0" smtClean="0"/>
              <a:t>HPAI Concerns</a:t>
            </a:r>
            <a:endParaRPr lang="en-US" sz="2000" dirty="0"/>
          </a:p>
          <a:p>
            <a:r>
              <a:rPr lang="en-US" sz="2400" dirty="0" smtClean="0"/>
              <a:t>Demand</a:t>
            </a:r>
          </a:p>
          <a:p>
            <a:pPr lvl="1"/>
            <a:r>
              <a:rPr lang="en-US" sz="2000" dirty="0" smtClean="0"/>
              <a:t>U.S. Consumption continues to increase</a:t>
            </a:r>
          </a:p>
          <a:p>
            <a:pPr lvl="1"/>
            <a:r>
              <a:rPr lang="en-US" sz="2000" dirty="0" smtClean="0"/>
              <a:t>Exports continue to increase to Other Countries, Mexico, and the Caribbean </a:t>
            </a:r>
          </a:p>
          <a:p>
            <a:pPr lvl="1"/>
            <a:r>
              <a:rPr lang="en-US" sz="2000" dirty="0" smtClean="0"/>
              <a:t>HPAI Concerns</a:t>
            </a:r>
          </a:p>
          <a:p>
            <a:pPr lvl="1"/>
            <a:r>
              <a:rPr lang="en-US" sz="2000" dirty="0" smtClean="0"/>
              <a:t>African Swine Fever increasing demand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433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Hot Topics in the Poultry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Slow growth broilers</a:t>
            </a:r>
          </a:p>
          <a:p>
            <a:r>
              <a:rPr lang="en-US" sz="2400" dirty="0" smtClean="0"/>
              <a:t>Increased demand for free range, organic broilers</a:t>
            </a:r>
          </a:p>
          <a:p>
            <a:r>
              <a:rPr lang="en-US" sz="2400" dirty="0" smtClean="0"/>
              <a:t>Increased regulation on litter</a:t>
            </a:r>
          </a:p>
          <a:p>
            <a:r>
              <a:rPr lang="en-US" sz="2400" dirty="0" smtClean="0"/>
              <a:t>New production technology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350977"/>
            <a:ext cx="5339342" cy="24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106064"/>
            <a:ext cx="8839966" cy="540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5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7000" y="1143000"/>
            <a:ext cx="6858000" cy="3429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4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55376" y="2481882"/>
            <a:ext cx="7481248" cy="294372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Jordan Shockley, Ph.D.</a:t>
            </a:r>
          </a:p>
          <a:p>
            <a:pPr algn="ctr"/>
            <a:r>
              <a:rPr lang="en-US" dirty="0" smtClean="0"/>
              <a:t>Farm Management Specialist</a:t>
            </a:r>
          </a:p>
          <a:p>
            <a:pPr algn="ctr"/>
            <a:r>
              <a:rPr lang="en-US" dirty="0" smtClean="0"/>
              <a:t>Phone: 859.218.4391</a:t>
            </a:r>
          </a:p>
          <a:p>
            <a:pPr algn="ctr"/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jordan.shockley@uky.edu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www.uky.edu/Ag/AgEcon/shockley_jordan.php</a:t>
            </a:r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8" name="Picture 2" descr="Image result for facebook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57" y="5185337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95457" y="5425606"/>
            <a:ext cx="208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Jordan Shockley</a:t>
            </a:r>
          </a:p>
        </p:txBody>
      </p:sp>
      <p:pic>
        <p:nvPicPr>
          <p:cNvPr id="10" name="Picture 4" descr="Image result for twitte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52" y="5185338"/>
            <a:ext cx="609601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02224" y="5425607"/>
            <a:ext cx="213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@Shock_N_AgMgmt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712" y="5143595"/>
            <a:ext cx="3189335" cy="65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4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153689"/>
            <a:ext cx="8839966" cy="540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3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042" y="5393874"/>
            <a:ext cx="4743099" cy="377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598" y="510158"/>
            <a:ext cx="9090805" cy="47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62" y="542926"/>
            <a:ext cx="9579476" cy="49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692" y="248939"/>
            <a:ext cx="8839966" cy="540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5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144164"/>
            <a:ext cx="8839966" cy="540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8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172739"/>
            <a:ext cx="8839966" cy="540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5582867"/>
            <a:ext cx="47430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1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gEconTemplate.potx" id="{D04FB682-BF4D-40E7-8F0E-52D0F3CD2FEC}" vid="{F8A779D5-7826-486A-B8BE-C3222CA55175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EconTemplate.potx" id="{D04FB682-BF4D-40E7-8F0E-52D0F3CD2FEC}" vid="{0BEA35D9-990F-44D7-A756-D06C5D47148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EconTemplate.potx" id="{D04FB682-BF4D-40E7-8F0E-52D0F3CD2FEC}" vid="{F3E1097A-9EA5-4FA4-A3DE-B8F349A41605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EconTemplate.potx" id="{D04FB682-BF4D-40E7-8F0E-52D0F3CD2FEC}" vid="{07A8AA00-87E6-49E1-BDB6-86DC00117080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EconTemplate.potx" id="{D04FB682-BF4D-40E7-8F0E-52D0F3CD2FEC}" vid="{42592289-C44B-451F-B58A-E39F74B3182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2637</TotalTime>
  <Words>415</Words>
  <Application>Microsoft Office PowerPoint</Application>
  <PresentationFormat>Widescreen</PresentationFormat>
  <Paragraphs>76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Franklin Gothic Book</vt:lpstr>
      <vt:lpstr>Franklin Gothic Medium</vt:lpstr>
      <vt:lpstr>Default Theme</vt:lpstr>
      <vt:lpstr>3_Custom Design</vt:lpstr>
      <vt:lpstr>2_Custom Design</vt:lpstr>
      <vt:lpstr>1_Custom Design</vt:lpstr>
      <vt:lpstr>Custom Design</vt:lpstr>
      <vt:lpstr>2019 Poultry Outlook</vt:lpstr>
      <vt:lpstr>2018 Economic Impact of the Broiler Industry by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Avian Influenza</vt:lpstr>
      <vt:lpstr>Avian Influenza</vt:lpstr>
      <vt:lpstr>North American Migratory Bird Flyways</vt:lpstr>
      <vt:lpstr>On-Farm Equity Required to Self-Insure Against a HPAI Outbreak</vt:lpstr>
      <vt:lpstr>Impact on Annual Total Equity for a Experienced Farmer based on the Number of Flocks Lost Due to HPAI</vt:lpstr>
      <vt:lpstr>Impact on Annual Total Equity for a Beginning Farmer based on the Number of Flocks Lost Due to HPAI</vt:lpstr>
      <vt:lpstr>Poultry Outlook Summary</vt:lpstr>
      <vt:lpstr>Hot Topics in the Poultry Industry</vt:lpstr>
      <vt:lpstr>Thank You!  </vt:lpstr>
    </vt:vector>
  </TitlesOfParts>
  <Company>UK Agricultural Economics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 Bench x64</dc:creator>
  <cp:lastModifiedBy>Shockley, Jordan</cp:lastModifiedBy>
  <cp:revision>174</cp:revision>
  <cp:lastPrinted>2019-01-28T14:34:58Z</cp:lastPrinted>
  <dcterms:created xsi:type="dcterms:W3CDTF">2016-11-07T17:22:55Z</dcterms:created>
  <dcterms:modified xsi:type="dcterms:W3CDTF">2019-09-24T15:01:32Z</dcterms:modified>
</cp:coreProperties>
</file>