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5.xml" ContentType="application/vnd.openxmlformats-officedocument.presentationml.notesSlide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2.xml" ContentType="application/vnd.openxmlformats-officedocument.presentationml.notesSlide+xml"/>
  <Override PartName="/ppt/tags/tag175.xml" ContentType="application/vnd.openxmlformats-officedocument.presentationml.tags+xml"/>
  <Override PartName="/ppt/notesSlides/notesSlide13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16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7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charts/chart9.xml" ContentType="application/vnd.openxmlformats-officedocument.drawingml.chart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charts/chart10.xml" ContentType="application/vnd.openxmlformats-officedocument.drawingml.chart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charts/chart11.xml" ContentType="application/vnd.openxmlformats-officedocument.drawingml.chart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notesSlides/notesSlide19.xml" ContentType="application/vnd.openxmlformats-officedocument.presentationml.notesSlide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charts/chart15.xml" ContentType="application/vnd.openxmlformats-officedocument.drawingml.chart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charts/chart16.xml" ContentType="application/vnd.openxmlformats-officedocument.drawingml.chart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charts/chart17.xml" ContentType="application/vnd.openxmlformats-officedocument.drawingml.chart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charts/chart21.xml" ContentType="application/vnd.openxmlformats-officedocument.drawingml.chart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notesSlides/notesSlide25.xml" ContentType="application/vnd.openxmlformats-officedocument.presentationml.notesSlide+xml"/>
  <Override PartName="/ppt/tags/tag876.xml" ContentType="application/vnd.openxmlformats-officedocument.presentationml.tags+xml"/>
  <Override PartName="/ppt/notesSlides/notesSlide26.xml" ContentType="application/vnd.openxmlformats-officedocument.presentationml.notesSlide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07" r:id="rId3"/>
    <p:sldId id="441" r:id="rId4"/>
    <p:sldId id="420" r:id="rId5"/>
    <p:sldId id="336" r:id="rId6"/>
    <p:sldId id="278" r:id="rId7"/>
    <p:sldId id="305" r:id="rId8"/>
    <p:sldId id="325" r:id="rId9"/>
    <p:sldId id="326" r:id="rId10"/>
    <p:sldId id="327" r:id="rId11"/>
    <p:sldId id="328" r:id="rId12"/>
    <p:sldId id="329" r:id="rId13"/>
    <p:sldId id="448" r:id="rId14"/>
    <p:sldId id="431" r:id="rId15"/>
    <p:sldId id="446" r:id="rId16"/>
    <p:sldId id="324" r:id="rId17"/>
    <p:sldId id="308" r:id="rId18"/>
    <p:sldId id="309" r:id="rId19"/>
    <p:sldId id="310" r:id="rId20"/>
    <p:sldId id="261" r:id="rId21"/>
    <p:sldId id="268" r:id="rId22"/>
    <p:sldId id="303" r:id="rId23"/>
    <p:sldId id="442" r:id="rId24"/>
    <p:sldId id="443" r:id="rId25"/>
    <p:sldId id="302" r:id="rId26"/>
    <p:sldId id="299" r:id="rId27"/>
    <p:sldId id="429" r:id="rId28"/>
    <p:sldId id="301" r:id="rId29"/>
    <p:sldId id="320" r:id="rId30"/>
    <p:sldId id="321" r:id="rId31"/>
    <p:sldId id="295" r:id="rId32"/>
    <p:sldId id="445" r:id="rId33"/>
    <p:sldId id="440" r:id="rId34"/>
    <p:sldId id="432" r:id="rId35"/>
    <p:sldId id="434" r:id="rId36"/>
    <p:sldId id="435" r:id="rId37"/>
    <p:sldId id="436" r:id="rId38"/>
    <p:sldId id="437" r:id="rId39"/>
    <p:sldId id="317" r:id="rId40"/>
    <p:sldId id="449" r:id="rId41"/>
    <p:sldId id="286" r:id="rId42"/>
    <p:sldId id="290" r:id="rId43"/>
    <p:sldId id="291" r:id="rId44"/>
    <p:sldId id="288" r:id="rId45"/>
    <p:sldId id="456" r:id="rId46"/>
    <p:sldId id="304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2560" autoAdjust="0"/>
  </p:normalViewPr>
  <p:slideViewPr>
    <p:cSldViewPr snapToGrid="0">
      <p:cViewPr varScale="1">
        <p:scale>
          <a:sx n="56" d="100"/>
          <a:sy n="56" d="100"/>
        </p:scale>
        <p:origin x="17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801828001661819E-2"/>
          <c:y val="1.8124782154060649E-2"/>
          <c:w val="0.9783963439966763"/>
          <c:h val="0.96375043569187868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79E34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25F-405D-854A-2E33272A2D2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25F-405D-854A-2E33272A2D28}"/>
              </c:ext>
            </c:extLst>
          </c:dPt>
          <c:val>
            <c:numRef>
              <c:f>Sheet1!$A$1:$E$1</c:f>
              <c:numCache>
                <c:formatCode>General</c:formatCode>
                <c:ptCount val="5"/>
                <c:pt idx="0">
                  <c:v>1747503</c:v>
                </c:pt>
                <c:pt idx="1">
                  <c:v>4365149</c:v>
                </c:pt>
                <c:pt idx="2">
                  <c:v>7362662</c:v>
                </c:pt>
                <c:pt idx="3">
                  <c:v>9541363</c:v>
                </c:pt>
                <c:pt idx="4">
                  <c:v>10399857.79396235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5F-405D-854A-2E33272A2D28}"/>
            </c:ext>
          </c:extLst>
        </c:ser>
        <c:ser>
          <c:idx val="1"/>
          <c:order val="1"/>
          <c:spPr>
            <a:solidFill>
              <a:srgbClr val="C30C3E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CC857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25F-405D-854A-2E33272A2D28}"/>
              </c:ext>
            </c:extLst>
          </c:dPt>
          <c:dPt>
            <c:idx val="1"/>
            <c:invertIfNegative val="0"/>
            <c:bubble3D val="0"/>
            <c:spPr>
              <a:solidFill>
                <a:srgbClr val="364D6E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D25F-405D-854A-2E33272A2D2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25F-405D-854A-2E33272A2D28}"/>
              </c:ext>
            </c:extLst>
          </c:dPt>
          <c:val>
            <c:numRef>
              <c:f>Sheet1!$A$2:$E$2</c:f>
              <c:numCache>
                <c:formatCode>General</c:formatCode>
                <c:ptCount val="5"/>
                <c:pt idx="0">
                  <c:v>2617646</c:v>
                </c:pt>
                <c:pt idx="1">
                  <c:v>1938770</c:v>
                </c:pt>
                <c:pt idx="2">
                  <c:v>2178701</c:v>
                </c:pt>
                <c:pt idx="3">
                  <c:v>858494.79396235012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F-405D-854A-2E33272A2D28}"/>
            </c:ext>
          </c:extLst>
        </c:ser>
        <c:ser>
          <c:idx val="2"/>
          <c:order val="2"/>
          <c:spPr>
            <a:solidFill>
              <a:srgbClr val="9DB1CF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Sheet1!$A$3:$E$3</c:f>
              <c:numCache>
                <c:formatCode>General</c:formatCode>
                <c:ptCount val="5"/>
                <c:pt idx="1">
                  <c:v>756544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5F-405D-854A-2E33272A2D28}"/>
            </c:ext>
          </c:extLst>
        </c:ser>
        <c:ser>
          <c:idx val="3"/>
          <c:order val="3"/>
          <c:spPr>
            <a:solidFill>
              <a:srgbClr val="C3CFE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Sheet1!$A$4:$E$4</c:f>
              <c:numCache>
                <c:formatCode>General</c:formatCode>
                <c:ptCount val="5"/>
                <c:pt idx="1">
                  <c:v>302199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5F-405D-854A-2E33272A2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28921712"/>
        <c:axId val="1"/>
      </c:barChart>
      <c:catAx>
        <c:axId val="16289217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1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1628921712"/>
        <c:crosses val="min"/>
        <c:crossBetween val="between"/>
        <c:majorUnit val="1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483127226996434E-2"/>
          <c:y val="2.0007695267410544E-2"/>
          <c:w val="0.90903374554600713"/>
          <c:h val="0.88918814928818779"/>
        </c:manualLayout>
      </c:layout>
      <c:scatterChart>
        <c:scatterStyle val="lineMarker"/>
        <c:varyColors val="0"/>
        <c:ser>
          <c:idx val="0"/>
          <c:order val="0"/>
          <c:spPr>
            <a:ln w="28575" algn="ctr">
              <a:solidFill>
                <a:schemeClr val="accent6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accent6"/>
              </a:solidFill>
              <a:ln w="9525" algn="ctr">
                <a:solidFill>
                  <a:schemeClr val="accent6"/>
                </a:solidFill>
                <a:prstDash val="solid"/>
              </a:ln>
            </c:spPr>
          </c:marker>
          <c:xVal>
            <c:numRef>
              <c:f>Sheet1!$A$1:$L$1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Sheet1!$A$2:$L$2</c:f>
              <c:numCache>
                <c:formatCode>General</c:formatCode>
                <c:ptCount val="12"/>
                <c:pt idx="0">
                  <c:v>80.446478241363849</c:v>
                </c:pt>
                <c:pt idx="1">
                  <c:v>54.946478241363849</c:v>
                </c:pt>
                <c:pt idx="2">
                  <c:v>62.346478241363855</c:v>
                </c:pt>
                <c:pt idx="3">
                  <c:v>61.846478241363855</c:v>
                </c:pt>
                <c:pt idx="4">
                  <c:v>58.046478241363843</c:v>
                </c:pt>
                <c:pt idx="5">
                  <c:v>70.846478241363855</c:v>
                </c:pt>
                <c:pt idx="6">
                  <c:v>73.346478241363855</c:v>
                </c:pt>
                <c:pt idx="7">
                  <c:v>112.64647824136384</c:v>
                </c:pt>
                <c:pt idx="8">
                  <c:v>111.94647824136385</c:v>
                </c:pt>
                <c:pt idx="9">
                  <c:v>150.74647824136383</c:v>
                </c:pt>
                <c:pt idx="10">
                  <c:v>205.74647824136383</c:v>
                </c:pt>
                <c:pt idx="11">
                  <c:v>228.64647824136387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4B-4BB1-A492-236CA82EA234}"/>
            </c:ext>
          </c:extLst>
        </c:ser>
        <c:ser>
          <c:idx val="1"/>
          <c:order val="1"/>
          <c:spPr>
            <a:ln w="28575" algn="ctr">
              <a:solidFill>
                <a:srgbClr val="C30C3E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C30C3E"/>
              </a:solidFill>
              <a:ln w="9525" algn="ctr">
                <a:solidFill>
                  <a:srgbClr val="C30C3E"/>
                </a:solidFill>
                <a:prstDash val="solid"/>
              </a:ln>
            </c:spPr>
          </c:marker>
          <c:xVal>
            <c:numRef>
              <c:f>Sheet1!$A$1:$L$1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Sheet1!$A$3:$L$3</c:f>
              <c:numCache>
                <c:formatCode>General</c:formatCode>
                <c:ptCount val="12"/>
                <c:pt idx="0">
                  <c:v>21.446478241363849</c:v>
                </c:pt>
                <c:pt idx="1">
                  <c:v>20.946478241363849</c:v>
                </c:pt>
                <c:pt idx="2">
                  <c:v>8.4464782413638488</c:v>
                </c:pt>
                <c:pt idx="3">
                  <c:v>21.84647824136384</c:v>
                </c:pt>
                <c:pt idx="4">
                  <c:v>15.746478241363846</c:v>
                </c:pt>
                <c:pt idx="5">
                  <c:v>17.046478241363843</c:v>
                </c:pt>
                <c:pt idx="6">
                  <c:v>19.246478241363846</c:v>
                </c:pt>
                <c:pt idx="7">
                  <c:v>22.546478241363843</c:v>
                </c:pt>
                <c:pt idx="8">
                  <c:v>22.246478241363846</c:v>
                </c:pt>
                <c:pt idx="9">
                  <c:v>36.746478241363832</c:v>
                </c:pt>
                <c:pt idx="10">
                  <c:v>45.946478241363849</c:v>
                </c:pt>
                <c:pt idx="11">
                  <c:v>43.146478241363837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64B-4BB1-A492-236CA82EA234}"/>
            </c:ext>
          </c:extLst>
        </c:ser>
        <c:ser>
          <c:idx val="2"/>
          <c:order val="2"/>
          <c:spPr>
            <a:ln w="28575" algn="ctr">
              <a:solidFill>
                <a:schemeClr val="accent4"/>
              </a:solidFill>
              <a:prstDash val="solid"/>
            </a:ln>
          </c:spPr>
          <c:marker>
            <c:symbol val="diamond"/>
            <c:size val="7"/>
            <c:spPr>
              <a:solidFill>
                <a:schemeClr val="accent4"/>
              </a:solidFill>
              <a:ln w="9525" algn="ctr">
                <a:solidFill>
                  <a:schemeClr val="accent4"/>
                </a:solidFill>
                <a:prstDash val="solid"/>
              </a:ln>
            </c:spPr>
          </c:marker>
          <c:xVal>
            <c:numRef>
              <c:f>Sheet1!$A$1:$L$1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Sheet1!$A$4:$L$4</c:f>
              <c:numCache>
                <c:formatCode>General</c:formatCode>
                <c:ptCount val="12"/>
                <c:pt idx="0">
                  <c:v>67.346478241363855</c:v>
                </c:pt>
                <c:pt idx="1">
                  <c:v>77.046478241363843</c:v>
                </c:pt>
                <c:pt idx="2">
                  <c:v>84.946478241363849</c:v>
                </c:pt>
                <c:pt idx="3">
                  <c:v>85.346478241363855</c:v>
                </c:pt>
                <c:pt idx="4">
                  <c:v>93.446478241363849</c:v>
                </c:pt>
                <c:pt idx="5">
                  <c:v>101.84647824136385</c:v>
                </c:pt>
                <c:pt idx="6">
                  <c:v>104.44647824136385</c:v>
                </c:pt>
                <c:pt idx="7">
                  <c:v>106.74647824136383</c:v>
                </c:pt>
                <c:pt idx="8">
                  <c:v>115.14647824136384</c:v>
                </c:pt>
                <c:pt idx="9">
                  <c:v>121.24647824136383</c:v>
                </c:pt>
                <c:pt idx="10">
                  <c:v>127.44647824136385</c:v>
                </c:pt>
                <c:pt idx="11">
                  <c:v>125.24647824136383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64B-4BB1-A492-236CA82EA234}"/>
            </c:ext>
          </c:extLst>
        </c:ser>
        <c:ser>
          <c:idx val="3"/>
          <c:order val="3"/>
          <c:spPr>
            <a:ln w="28575" algn="ctr">
              <a:solidFill>
                <a:schemeClr val="accent5"/>
              </a:solidFill>
              <a:prstDash val="solid"/>
            </a:ln>
          </c:spPr>
          <c:marker>
            <c:symbol val="square"/>
            <c:size val="7"/>
            <c:spPr>
              <a:solidFill>
                <a:schemeClr val="accent5"/>
              </a:solidFill>
              <a:ln w="9525" algn="ctr">
                <a:solidFill>
                  <a:schemeClr val="accent5"/>
                </a:solidFill>
                <a:prstDash val="solid"/>
              </a:ln>
            </c:spPr>
          </c:marker>
          <c:xVal>
            <c:numRef>
              <c:f>Sheet1!$A$1:$L$1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Sheet1!$A$5:$L$5</c:f>
              <c:numCache>
                <c:formatCode>General</c:formatCode>
                <c:ptCount val="12"/>
                <c:pt idx="0">
                  <c:v>76.646478241363837</c:v>
                </c:pt>
                <c:pt idx="1">
                  <c:v>57.546478241363843</c:v>
                </c:pt>
                <c:pt idx="2">
                  <c:v>39.146478241363837</c:v>
                </c:pt>
                <c:pt idx="3">
                  <c:v>56.946478241363849</c:v>
                </c:pt>
                <c:pt idx="4">
                  <c:v>84.746478241363832</c:v>
                </c:pt>
                <c:pt idx="5">
                  <c:v>96.046478241363843</c:v>
                </c:pt>
                <c:pt idx="6">
                  <c:v>89.846478241363855</c:v>
                </c:pt>
                <c:pt idx="7">
                  <c:v>91.046478241363843</c:v>
                </c:pt>
                <c:pt idx="8">
                  <c:v>90.046478241363843</c:v>
                </c:pt>
                <c:pt idx="9">
                  <c:v>90.346478241363855</c:v>
                </c:pt>
                <c:pt idx="10">
                  <c:v>97.246478241363832</c:v>
                </c:pt>
                <c:pt idx="11">
                  <c:v>113.34647824136385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64B-4BB1-A492-236CA82EA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864752"/>
        <c:axId val="1"/>
      </c:scatterChart>
      <c:valAx>
        <c:axId val="370864752"/>
        <c:scaling>
          <c:orientation val="minMax"/>
          <c:max val="2018"/>
          <c:min val="2007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1"/>
        <c:crosses val="min"/>
        <c:crossBetween val="midCat"/>
        <c:majorUnit val="1"/>
      </c:valAx>
      <c:valAx>
        <c:axId val="1"/>
        <c:scaling>
          <c:orientation val="minMax"/>
          <c:max val="238.0464782413638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70864752"/>
        <c:crosses val="min"/>
        <c:crossBetween val="midCat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499330655957165E-2"/>
          <c:y val="1.845935392261271E-2"/>
          <c:w val="0.91700133868808564"/>
          <c:h val="0.89776357827476039"/>
        </c:manualLayout>
      </c:layout>
      <c:scatterChart>
        <c:scatterStyle val="lineMarker"/>
        <c:varyColors val="0"/>
        <c:ser>
          <c:idx val="1"/>
          <c:order val="0"/>
          <c:spPr>
            <a:ln w="28575" algn="ctr">
              <a:solidFill>
                <a:schemeClr val="accent6"/>
              </a:solidFill>
              <a:prstDash val="lgDash"/>
            </a:ln>
          </c:spPr>
          <c:marker>
            <c:symbol val="none"/>
          </c:marker>
          <c:dPt>
            <c:idx val="0"/>
            <c:marker>
              <c:symbol val="star"/>
              <c:size val="5"/>
              <c:spPr>
                <a:noFill/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3284-40A1-A70E-26FCC5C7E93B}"/>
              </c:ext>
            </c:extLst>
          </c:dPt>
          <c:dPt>
            <c:idx val="1"/>
            <c:marker>
              <c:symbol val="star"/>
              <c:size val="5"/>
              <c:spPr>
                <a:noFill/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3284-40A1-A70E-26FCC5C7E93B}"/>
              </c:ext>
            </c:extLst>
          </c:dPt>
          <c:dPt>
            <c:idx val="2"/>
            <c:marker>
              <c:symbol val="star"/>
              <c:size val="5"/>
              <c:spPr>
                <a:noFill/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3284-40A1-A70E-26FCC5C7E93B}"/>
              </c:ext>
            </c:extLst>
          </c:dPt>
          <c:dPt>
            <c:idx val="3"/>
            <c:marker>
              <c:symbol val="star"/>
              <c:size val="5"/>
              <c:spPr>
                <a:noFill/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3284-40A1-A70E-26FCC5C7E93B}"/>
              </c:ext>
            </c:extLst>
          </c:dPt>
          <c:dPt>
            <c:idx val="4"/>
            <c:marker>
              <c:symbol val="star"/>
              <c:size val="5"/>
              <c:spPr>
                <a:noFill/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3284-40A1-A70E-26FCC5C7E93B}"/>
              </c:ext>
            </c:extLst>
          </c:dPt>
          <c:dPt>
            <c:idx val="5"/>
            <c:marker>
              <c:symbol val="star"/>
              <c:size val="5"/>
              <c:spPr>
                <a:noFill/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3284-40A1-A70E-26FCC5C7E93B}"/>
              </c:ext>
            </c:extLst>
          </c:dPt>
          <c:dPt>
            <c:idx val="6"/>
            <c:marker>
              <c:symbol val="star"/>
              <c:size val="5"/>
              <c:spPr>
                <a:noFill/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3284-40A1-A70E-26FCC5C7E93B}"/>
              </c:ext>
            </c:extLst>
          </c:dPt>
          <c:dPt>
            <c:idx val="7"/>
            <c:marker>
              <c:symbol val="star"/>
              <c:size val="5"/>
              <c:spPr>
                <a:noFill/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3284-40A1-A70E-26FCC5C7E93B}"/>
              </c:ext>
            </c:extLst>
          </c:dPt>
          <c:dPt>
            <c:idx val="8"/>
            <c:marker>
              <c:symbol val="star"/>
              <c:size val="5"/>
              <c:spPr>
                <a:noFill/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3284-40A1-A70E-26FCC5C7E93B}"/>
              </c:ext>
            </c:extLst>
          </c:dPt>
          <c:dPt>
            <c:idx val="9"/>
            <c:marker>
              <c:symbol val="star"/>
              <c:size val="5"/>
              <c:spPr>
                <a:noFill/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3284-40A1-A70E-26FCC5C7E93B}"/>
              </c:ext>
            </c:extLst>
          </c:dPt>
          <c:dPt>
            <c:idx val="10"/>
            <c:marker>
              <c:symbol val="star"/>
              <c:size val="5"/>
              <c:spPr>
                <a:noFill/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3284-40A1-A70E-26FCC5C7E93B}"/>
              </c:ext>
            </c:extLst>
          </c:dPt>
          <c:dPt>
            <c:idx val="11"/>
            <c:marker>
              <c:symbol val="star"/>
              <c:size val="5"/>
              <c:spPr>
                <a:noFill/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3284-40A1-A70E-26FCC5C7E93B}"/>
              </c:ext>
            </c:extLst>
          </c:dPt>
          <c:xVal>
            <c:numRef>
              <c:f>Sheet1!$A$1:$L$1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Sheet1!$A$3:$L$3</c:f>
              <c:numCache>
                <c:formatCode>General</c:formatCode>
                <c:ptCount val="12"/>
                <c:pt idx="0">
                  <c:v>51.274335921536562</c:v>
                </c:pt>
                <c:pt idx="1">
                  <c:v>48.274335921536562</c:v>
                </c:pt>
                <c:pt idx="2">
                  <c:v>41.974335921536579</c:v>
                </c:pt>
                <c:pt idx="3">
                  <c:v>66.674335921536567</c:v>
                </c:pt>
                <c:pt idx="4">
                  <c:v>68.074335921536573</c:v>
                </c:pt>
                <c:pt idx="5">
                  <c:v>21.974335921536579</c:v>
                </c:pt>
                <c:pt idx="6">
                  <c:v>79.174335921536567</c:v>
                </c:pt>
                <c:pt idx="7">
                  <c:v>78.274335921536562</c:v>
                </c:pt>
                <c:pt idx="8">
                  <c:v>97.474335921536579</c:v>
                </c:pt>
                <c:pt idx="9">
                  <c:v>97.874335921536584</c:v>
                </c:pt>
                <c:pt idx="10">
                  <c:v>110.77433592153656</c:v>
                </c:pt>
                <c:pt idx="11">
                  <c:v>106.17433592153657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3284-40A1-A70E-26FCC5C7E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981520"/>
        <c:axId val="1"/>
      </c:scatterChart>
      <c:valAx>
        <c:axId val="87981520"/>
        <c:scaling>
          <c:orientation val="minMax"/>
          <c:max val="2018"/>
          <c:min val="2007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1"/>
        <c:crosses val="min"/>
        <c:crossBetween val="midCat"/>
        <c:majorUnit val="1"/>
      </c:valAx>
      <c:valAx>
        <c:axId val="1"/>
        <c:scaling>
          <c:orientation val="minMax"/>
          <c:max val="122.57433592153657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87981520"/>
        <c:crosses val="min"/>
        <c:crossBetween val="midCat"/>
        <c:majorUnit val="1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677520772512913E-2"/>
          <c:y val="0.02"/>
          <c:w val="0.97664495845497423"/>
          <c:h val="0.96"/>
        </c:manualLayout>
      </c:layout>
      <c:lineChart>
        <c:grouping val="standard"/>
        <c:varyColors val="0"/>
        <c:ser>
          <c:idx val="0"/>
          <c:order val="0"/>
          <c:spPr>
            <a:ln w="28575" algn="ctr">
              <a:solidFill>
                <a:srgbClr val="C30C3E"/>
              </a:solidFill>
              <a:prstDash val="dash"/>
            </a:ln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6F2-44BF-9EA2-58C6605BA4A0}"/>
              </c:ext>
            </c:extLst>
          </c:dPt>
          <c:dPt>
            <c:idx val="1"/>
            <c:marker>
              <c:symbol val="circle"/>
              <c:size val="8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6F2-44BF-9EA2-58C6605BA4A0}"/>
              </c:ext>
            </c:extLst>
          </c:dPt>
          <c:dPt>
            <c:idx val="2"/>
            <c:marker>
              <c:symbol val="circle"/>
              <c:size val="8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26F2-44BF-9EA2-58C6605BA4A0}"/>
              </c:ext>
            </c:extLst>
          </c:dPt>
          <c:dPt>
            <c:idx val="3"/>
            <c:marker>
              <c:symbol val="circle"/>
              <c:size val="8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26F2-44BF-9EA2-58C6605BA4A0}"/>
              </c:ext>
            </c:extLst>
          </c:dPt>
          <c:dPt>
            <c:idx val="4"/>
            <c:marker>
              <c:symbol val="circle"/>
              <c:size val="8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26F2-44BF-9EA2-58C6605BA4A0}"/>
              </c:ext>
            </c:extLst>
          </c:dPt>
          <c:dPt>
            <c:idx val="5"/>
            <c:marker>
              <c:symbol val="circle"/>
              <c:size val="8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26F2-44BF-9EA2-58C6605BA4A0}"/>
              </c:ext>
            </c:extLst>
          </c:dPt>
          <c:dPt>
            <c:idx val="6"/>
            <c:marker>
              <c:symbol val="circle"/>
              <c:size val="8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26F2-44BF-9EA2-58C6605BA4A0}"/>
              </c:ext>
            </c:extLst>
          </c:dPt>
          <c:val>
            <c:numRef>
              <c:f>Sheet1!$A$1:$L$1</c:f>
              <c:numCache>
                <c:formatCode>General</c:formatCode>
                <c:ptCount val="12"/>
                <c:pt idx="0">
                  <c:v>123.31595330739302</c:v>
                </c:pt>
                <c:pt idx="1">
                  <c:v>90.115953307393028</c:v>
                </c:pt>
                <c:pt idx="2">
                  <c:v>125.11595330739303</c:v>
                </c:pt>
                <c:pt idx="3">
                  <c:v>99.215953307393022</c:v>
                </c:pt>
                <c:pt idx="4">
                  <c:v>107.31595330739302</c:v>
                </c:pt>
                <c:pt idx="5">
                  <c:v>117.01595330739303</c:v>
                </c:pt>
                <c:pt idx="6">
                  <c:v>117.81595330739302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6F2-44BF-9EA2-58C6605BA4A0}"/>
            </c:ext>
          </c:extLst>
        </c:ser>
        <c:ser>
          <c:idx val="1"/>
          <c:order val="1"/>
          <c:spPr>
            <a:ln w="19050" algn="ctr">
              <a:solidFill>
                <a:schemeClr val="accent6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26F2-44BF-9EA2-58C6605BA4A0}"/>
              </c:ext>
            </c:extLst>
          </c:dPt>
          <c:dPt>
            <c:idx val="1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26F2-44BF-9EA2-58C6605BA4A0}"/>
              </c:ext>
            </c:extLst>
          </c:dPt>
          <c:dPt>
            <c:idx val="2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26F2-44BF-9EA2-58C6605BA4A0}"/>
              </c:ext>
            </c:extLst>
          </c:dPt>
          <c:dPt>
            <c:idx val="3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26F2-44BF-9EA2-58C6605BA4A0}"/>
              </c:ext>
            </c:extLst>
          </c:dPt>
          <c:dPt>
            <c:idx val="4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26F2-44BF-9EA2-58C6605BA4A0}"/>
              </c:ext>
            </c:extLst>
          </c:dPt>
          <c:dPt>
            <c:idx val="5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26F2-44BF-9EA2-58C6605BA4A0}"/>
              </c:ext>
            </c:extLst>
          </c:dPt>
          <c:dPt>
            <c:idx val="6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26F2-44BF-9EA2-58C6605BA4A0}"/>
              </c:ext>
            </c:extLst>
          </c:dPt>
          <c:dPt>
            <c:idx val="7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26F2-44BF-9EA2-58C6605BA4A0}"/>
              </c:ext>
            </c:extLst>
          </c:dPt>
          <c:dPt>
            <c:idx val="8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26F2-44BF-9EA2-58C6605BA4A0}"/>
              </c:ext>
            </c:extLst>
          </c:dPt>
          <c:dPt>
            <c:idx val="9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26F2-44BF-9EA2-58C6605BA4A0}"/>
              </c:ext>
            </c:extLst>
          </c:dPt>
          <c:dPt>
            <c:idx val="10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26F2-44BF-9EA2-58C6605BA4A0}"/>
              </c:ext>
            </c:extLst>
          </c:dPt>
          <c:dPt>
            <c:idx val="11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26F2-44BF-9EA2-58C6605BA4A0}"/>
              </c:ext>
            </c:extLst>
          </c:dPt>
          <c:val>
            <c:numRef>
              <c:f>Sheet1!$A$2:$L$2</c:f>
              <c:numCache>
                <c:formatCode>General</c:formatCode>
                <c:ptCount val="12"/>
                <c:pt idx="0">
                  <c:v>99.015953307393033</c:v>
                </c:pt>
                <c:pt idx="1">
                  <c:v>37.215953307393022</c:v>
                </c:pt>
                <c:pt idx="2">
                  <c:v>89.515953307393033</c:v>
                </c:pt>
                <c:pt idx="3">
                  <c:v>50.715953307393022</c:v>
                </c:pt>
                <c:pt idx="4">
                  <c:v>86.715953307393022</c:v>
                </c:pt>
                <c:pt idx="5">
                  <c:v>57.015953307393033</c:v>
                </c:pt>
                <c:pt idx="6">
                  <c:v>43.315953307393016</c:v>
                </c:pt>
                <c:pt idx="7">
                  <c:v>64.715953307393022</c:v>
                </c:pt>
                <c:pt idx="8">
                  <c:v>52.915953307393039</c:v>
                </c:pt>
                <c:pt idx="9">
                  <c:v>70.215953307393022</c:v>
                </c:pt>
                <c:pt idx="10">
                  <c:v>133.015953307393</c:v>
                </c:pt>
                <c:pt idx="11">
                  <c:v>208.515953307393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26F2-44BF-9EA2-58C6605BA4A0}"/>
            </c:ext>
          </c:extLst>
        </c:ser>
        <c:ser>
          <c:idx val="2"/>
          <c:order val="2"/>
          <c:spPr>
            <a:ln w="28575" algn="ctr">
              <a:solidFill>
                <a:schemeClr val="hlink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square"/>
              <c:size val="6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26F2-44BF-9EA2-58C6605BA4A0}"/>
              </c:ext>
            </c:extLst>
          </c:dPt>
          <c:dPt>
            <c:idx val="1"/>
            <c:marker>
              <c:symbol val="square"/>
              <c:size val="6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26F2-44BF-9EA2-58C6605BA4A0}"/>
              </c:ext>
            </c:extLst>
          </c:dPt>
          <c:dPt>
            <c:idx val="2"/>
            <c:marker>
              <c:symbol val="square"/>
              <c:size val="6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26F2-44BF-9EA2-58C6605BA4A0}"/>
              </c:ext>
            </c:extLst>
          </c:dPt>
          <c:dPt>
            <c:idx val="3"/>
            <c:marker>
              <c:symbol val="square"/>
              <c:size val="6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26F2-44BF-9EA2-58C6605BA4A0}"/>
              </c:ext>
            </c:extLst>
          </c:dPt>
          <c:dPt>
            <c:idx val="4"/>
            <c:marker>
              <c:symbol val="square"/>
              <c:size val="6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26F2-44BF-9EA2-58C6605BA4A0}"/>
              </c:ext>
            </c:extLst>
          </c:dPt>
          <c:dPt>
            <c:idx val="5"/>
            <c:marker>
              <c:symbol val="square"/>
              <c:size val="6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26F2-44BF-9EA2-58C6605BA4A0}"/>
              </c:ext>
            </c:extLst>
          </c:dPt>
          <c:dPt>
            <c:idx val="6"/>
            <c:marker>
              <c:symbol val="square"/>
              <c:size val="6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26F2-44BF-9EA2-58C6605BA4A0}"/>
              </c:ext>
            </c:extLst>
          </c:dPt>
          <c:dPt>
            <c:idx val="7"/>
            <c:marker>
              <c:symbol val="square"/>
              <c:size val="6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26F2-44BF-9EA2-58C6605BA4A0}"/>
              </c:ext>
            </c:extLst>
          </c:dPt>
          <c:dPt>
            <c:idx val="8"/>
            <c:marker>
              <c:symbol val="square"/>
              <c:size val="6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26F2-44BF-9EA2-58C6605BA4A0}"/>
              </c:ext>
            </c:extLst>
          </c:dPt>
          <c:dPt>
            <c:idx val="9"/>
            <c:marker>
              <c:symbol val="square"/>
              <c:size val="6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26F2-44BF-9EA2-58C6605BA4A0}"/>
              </c:ext>
            </c:extLst>
          </c:dPt>
          <c:dPt>
            <c:idx val="10"/>
            <c:marker>
              <c:symbol val="square"/>
              <c:size val="6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26F2-44BF-9EA2-58C6605BA4A0}"/>
              </c:ext>
            </c:extLst>
          </c:dPt>
          <c:dPt>
            <c:idx val="11"/>
            <c:marker>
              <c:symbol val="square"/>
              <c:size val="6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26F2-44BF-9EA2-58C6605BA4A0}"/>
              </c:ext>
            </c:extLst>
          </c:dPt>
          <c:val>
            <c:numRef>
              <c:f>Sheet1!$A$3:$L$3</c:f>
              <c:numCache>
                <c:formatCode>General</c:formatCode>
                <c:ptCount val="12"/>
                <c:pt idx="0">
                  <c:v>45.215953307393022</c:v>
                </c:pt>
                <c:pt idx="1">
                  <c:v>68.515953307393033</c:v>
                </c:pt>
                <c:pt idx="2">
                  <c:v>82.515953307393033</c:v>
                </c:pt>
                <c:pt idx="3">
                  <c:v>142.71595330739305</c:v>
                </c:pt>
                <c:pt idx="4">
                  <c:v>96.915953307393039</c:v>
                </c:pt>
                <c:pt idx="5">
                  <c:v>78.515953307393033</c:v>
                </c:pt>
                <c:pt idx="6">
                  <c:v>68.915953307393039</c:v>
                </c:pt>
                <c:pt idx="7">
                  <c:v>67.615953307393028</c:v>
                </c:pt>
                <c:pt idx="8">
                  <c:v>79.315953307393016</c:v>
                </c:pt>
                <c:pt idx="9">
                  <c:v>104.41595330739304</c:v>
                </c:pt>
                <c:pt idx="10">
                  <c:v>110.01595330739303</c:v>
                </c:pt>
                <c:pt idx="11">
                  <c:v>91.415953307393039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6F2-44BF-9EA2-58C6605BA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0866832"/>
        <c:axId val="1"/>
      </c:lineChart>
      <c:catAx>
        <c:axId val="3708668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11.1159533073930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70866832"/>
        <c:crosses val="min"/>
        <c:crossBetween val="midCat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328847016599371E-2"/>
          <c:y val="2.4750118990956686E-2"/>
          <c:w val="0.95334230596680125"/>
          <c:h val="0.950499762018086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72045</c:v>
                </c:pt>
                <c:pt idx="1">
                  <c:v>69233</c:v>
                </c:pt>
                <c:pt idx="2">
                  <c:v>13055</c:v>
                </c:pt>
                <c:pt idx="3">
                  <c:v>36302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D-4716-95F2-4014C6398ACD}"/>
            </c:ext>
          </c:extLst>
        </c:ser>
        <c:ser>
          <c:idx val="1"/>
          <c:order val="1"/>
          <c:spPr>
            <a:solidFill>
              <a:schemeClr val="accent4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0">
                  <c:v>74276</c:v>
                </c:pt>
                <c:pt idx="1">
                  <c:v>74907</c:v>
                </c:pt>
                <c:pt idx="2">
                  <c:v>12107</c:v>
                </c:pt>
                <c:pt idx="3">
                  <c:v>38823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2D-4716-95F2-4014C6398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123943312"/>
        <c:axId val="1"/>
      </c:barChart>
      <c:catAx>
        <c:axId val="21239433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2123943312"/>
        <c:crosses val="min"/>
        <c:crossBetween val="between"/>
        <c:majorUnit val="1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19841639496975E-2"/>
          <c:y val="2.4750118990956686E-2"/>
          <c:w val="0.95156031672100605"/>
          <c:h val="0.950499762018086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4682588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FE-4CAD-A9A5-DD03B2D34431}"/>
            </c:ext>
          </c:extLst>
        </c:ser>
        <c:ser>
          <c:idx val="1"/>
          <c:order val="1"/>
          <c:spPr>
            <a:solidFill>
              <a:schemeClr val="accent3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0">
                  <c:v>4492086</c:v>
                </c:pt>
                <c:pt idx="1">
                  <c:v>2209192</c:v>
                </c:pt>
                <c:pt idx="2">
                  <c:v>877701</c:v>
                </c:pt>
                <c:pt idx="3">
                  <c:v>2112869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FE-4CAD-A9A5-DD03B2D34431}"/>
            </c:ext>
          </c:extLst>
        </c:ser>
        <c:ser>
          <c:idx val="2"/>
          <c:order val="2"/>
          <c:spPr>
            <a:solidFill>
              <a:schemeClr val="accent4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Sheet1!$A$3:$D$3</c:f>
              <c:numCache>
                <c:formatCode>General</c:formatCode>
                <c:ptCount val="4"/>
                <c:pt idx="0">
                  <c:v>4365149</c:v>
                </c:pt>
                <c:pt idx="1">
                  <c:v>2160940</c:v>
                </c:pt>
                <c:pt idx="2">
                  <c:v>824983</c:v>
                </c:pt>
                <c:pt idx="3">
                  <c:v>2679683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FE-4CAD-A9A5-DD03B2D34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123811488"/>
        <c:axId val="1"/>
      </c:barChart>
      <c:catAx>
        <c:axId val="21238114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00000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2123811488"/>
        <c:crosses val="max"/>
        <c:crossBetween val="between"/>
        <c:majorUnit val="5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346199761241544E-2"/>
          <c:y val="1.8137425880711544E-2"/>
          <c:w val="0.97930760047751686"/>
          <c:h val="0.963725148238576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Sheet1!$A$1:$K$1</c:f>
              <c:numCache>
                <c:formatCode>General</c:formatCode>
                <c:ptCount val="11"/>
                <c:pt idx="0">
                  <c:v>1168199</c:v>
                </c:pt>
                <c:pt idx="1">
                  <c:v>572068</c:v>
                </c:pt>
                <c:pt idx="2">
                  <c:v>323359</c:v>
                </c:pt>
                <c:pt idx="3">
                  <c:v>397656</c:v>
                </c:pt>
                <c:pt idx="4">
                  <c:v>125726</c:v>
                </c:pt>
                <c:pt idx="5">
                  <c:v>128938</c:v>
                </c:pt>
                <c:pt idx="6">
                  <c:v>99293</c:v>
                </c:pt>
                <c:pt idx="7">
                  <c:v>46377</c:v>
                </c:pt>
                <c:pt idx="8">
                  <c:v>6256</c:v>
                </c:pt>
                <c:pt idx="9">
                  <c:v>9437</c:v>
                </c:pt>
                <c:pt idx="10">
                  <c:v>1395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A9-4E9C-9676-70AC6BBA77F6}"/>
            </c:ext>
          </c:extLst>
        </c:ser>
        <c:ser>
          <c:idx val="1"/>
          <c:order val="1"/>
          <c:spPr>
            <a:solidFill>
              <a:schemeClr val="accent4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Sheet1!$A$2:$K$2</c:f>
              <c:numCache>
                <c:formatCode>General</c:formatCode>
                <c:ptCount val="11"/>
                <c:pt idx="0">
                  <c:v>1133128</c:v>
                </c:pt>
                <c:pt idx="1">
                  <c:v>496096</c:v>
                </c:pt>
                <c:pt idx="2">
                  <c:v>342965</c:v>
                </c:pt>
                <c:pt idx="3">
                  <c:v>335348</c:v>
                </c:pt>
                <c:pt idx="4">
                  <c:v>172983</c:v>
                </c:pt>
                <c:pt idx="5">
                  <c:v>135185</c:v>
                </c:pt>
                <c:pt idx="6">
                  <c:v>96443</c:v>
                </c:pt>
                <c:pt idx="7">
                  <c:v>69969</c:v>
                </c:pt>
                <c:pt idx="8">
                  <c:v>15325</c:v>
                </c:pt>
                <c:pt idx="9">
                  <c:v>7973</c:v>
                </c:pt>
                <c:pt idx="10">
                  <c:v>3053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A9-4E9C-9676-70AC6BBA7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123931664"/>
        <c:axId val="1"/>
      </c:barChart>
      <c:catAx>
        <c:axId val="21239316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b="1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2123931664"/>
        <c:crosses val="min"/>
        <c:crossBetween val="between"/>
        <c:majorUnit val="1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701170117011701E-2"/>
          <c:y val="1.875225387666787E-2"/>
          <c:w val="0.97659765976597657"/>
          <c:h val="0.9624954922466643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Sheet1!$A$1:$S$1</c:f>
              <c:numCache>
                <c:formatCode>General</c:formatCode>
                <c:ptCount val="19"/>
                <c:pt idx="0">
                  <c:v>3112185</c:v>
                </c:pt>
                <c:pt idx="1">
                  <c:v>3023568</c:v>
                </c:pt>
                <c:pt idx="2">
                  <c:v>3029709</c:v>
                </c:pt>
                <c:pt idx="3">
                  <c:v>3055838</c:v>
                </c:pt>
                <c:pt idx="4">
                  <c:v>3249527</c:v>
                </c:pt>
                <c:pt idx="5">
                  <c:v>3570864</c:v>
                </c:pt>
                <c:pt idx="6">
                  <c:v>3912883</c:v>
                </c:pt>
                <c:pt idx="7">
                  <c:v>4306941</c:v>
                </c:pt>
                <c:pt idx="8">
                  <c:v>5123748</c:v>
                </c:pt>
                <c:pt idx="9">
                  <c:v>5008198</c:v>
                </c:pt>
                <c:pt idx="10">
                  <c:v>5375435</c:v>
                </c:pt>
                <c:pt idx="11">
                  <c:v>5826171</c:v>
                </c:pt>
                <c:pt idx="12">
                  <c:v>6211244</c:v>
                </c:pt>
                <c:pt idx="13">
                  <c:v>6721858</c:v>
                </c:pt>
                <c:pt idx="14">
                  <c:v>7016587</c:v>
                </c:pt>
                <c:pt idx="15">
                  <c:v>6994794</c:v>
                </c:pt>
                <c:pt idx="16">
                  <c:v>7207868</c:v>
                </c:pt>
                <c:pt idx="17">
                  <c:v>7306124</c:v>
                </c:pt>
                <c:pt idx="18">
                  <c:v>6930104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0-41E4-AD98-3D6451E05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07235840"/>
        <c:axId val="1"/>
      </c:barChart>
      <c:lineChart>
        <c:grouping val="standard"/>
        <c:varyColors val="0"/>
        <c:ser>
          <c:idx val="1"/>
          <c:order val="1"/>
          <c:spPr>
            <a:ln w="28575" algn="ctr">
              <a:solidFill>
                <a:schemeClr val="accent5"/>
              </a:solidFill>
              <a:prstDash val="solid"/>
            </a:ln>
          </c:spPr>
          <c:marker>
            <c:symbol val="none"/>
          </c:marker>
          <c:val>
            <c:numRef>
              <c:f>Sheet1!$A$2:$S$2</c:f>
              <c:numCache>
                <c:formatCode>General</c:formatCode>
                <c:ptCount val="19"/>
                <c:pt idx="0">
                  <c:v>3814370</c:v>
                </c:pt>
                <c:pt idx="1">
                  <c:v>4234757</c:v>
                </c:pt>
                <c:pt idx="2">
                  <c:v>4486584</c:v>
                </c:pt>
                <c:pt idx="3">
                  <c:v>5169996</c:v>
                </c:pt>
                <c:pt idx="4">
                  <c:v>5851960</c:v>
                </c:pt>
                <c:pt idx="5">
                  <c:v>6186215</c:v>
                </c:pt>
                <c:pt idx="6">
                  <c:v>6796787</c:v>
                </c:pt>
                <c:pt idx="7">
                  <c:v>7464899</c:v>
                </c:pt>
                <c:pt idx="8">
                  <c:v>8044768</c:v>
                </c:pt>
                <c:pt idx="9">
                  <c:v>7753833</c:v>
                </c:pt>
                <c:pt idx="10">
                  <c:v>8982322</c:v>
                </c:pt>
                <c:pt idx="11">
                  <c:v>9920985</c:v>
                </c:pt>
                <c:pt idx="12">
                  <c:v>10071027</c:v>
                </c:pt>
                <c:pt idx="13">
                  <c:v>10958727</c:v>
                </c:pt>
                <c:pt idx="14">
                  <c:v>11158434</c:v>
                </c:pt>
                <c:pt idx="15">
                  <c:v>11571497</c:v>
                </c:pt>
                <c:pt idx="16">
                  <c:v>12759430</c:v>
                </c:pt>
                <c:pt idx="17">
                  <c:v>13039293</c:v>
                </c:pt>
                <c:pt idx="18">
                  <c:v>13906350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00-41E4-AD98-3D6451E05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235840"/>
        <c:axId val="1"/>
      </c:lineChart>
      <c:catAx>
        <c:axId val="6072358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4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607235840"/>
        <c:crosses val="min"/>
        <c:crossBetween val="between"/>
        <c:majorUnit val="1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775731310942575E-2"/>
          <c:y val="1.6219588271990017E-2"/>
          <c:w val="0.88244853737811479"/>
          <c:h val="0.91016843418590143"/>
        </c:manualLayout>
      </c:layout>
      <c:scatterChart>
        <c:scatterStyle val="lineMarker"/>
        <c:varyColors val="0"/>
        <c:ser>
          <c:idx val="0"/>
          <c:order val="0"/>
          <c:spPr>
            <a:ln w="19050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336-4DEF-BBB6-5C52DC4F7634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336-4DEF-BBB6-5C52DC4F7634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336-4DEF-BBB6-5C52DC4F7634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336-4DEF-BBB6-5C52DC4F7634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336-4DEF-BBB6-5C52DC4F7634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336-4DEF-BBB6-5C52DC4F7634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0336-4DEF-BBB6-5C52DC4F7634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0336-4DEF-BBB6-5C52DC4F7634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0336-4DEF-BBB6-5C52DC4F7634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0336-4DEF-BBB6-5C52DC4F7634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0336-4DEF-BBB6-5C52DC4F7634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0336-4DEF-BBB6-5C52DC4F7634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0336-4DEF-BBB6-5C52DC4F7634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0336-4DEF-BBB6-5C52DC4F7634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0336-4DEF-BBB6-5C52DC4F7634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0336-4DEF-BBB6-5C52DC4F7634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0336-4DEF-BBB6-5C52DC4F7634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0336-4DEF-BBB6-5C52DC4F7634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0336-4DEF-BBB6-5C52DC4F7634}"/>
              </c:ext>
            </c:extLst>
          </c:dPt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Sheet1!$A$2:$S$2</c:f>
              <c:numCache>
                <c:formatCode>General</c:formatCode>
                <c:ptCount val="19"/>
                <c:pt idx="0">
                  <c:v>2060332</c:v>
                </c:pt>
                <c:pt idx="1">
                  <c:v>2358767</c:v>
                </c:pt>
                <c:pt idx="2">
                  <c:v>2426727</c:v>
                </c:pt>
                <c:pt idx="3">
                  <c:v>2877890</c:v>
                </c:pt>
                <c:pt idx="4">
                  <c:v>3254582</c:v>
                </c:pt>
                <c:pt idx="5">
                  <c:v>3448788</c:v>
                </c:pt>
                <c:pt idx="6">
                  <c:v>3835464</c:v>
                </c:pt>
                <c:pt idx="7">
                  <c:v>4073011.1473906906</c:v>
                </c:pt>
                <c:pt idx="8">
                  <c:v>4244265.1473906906</c:v>
                </c:pt>
                <c:pt idx="9">
                  <c:v>4112641.1473906906</c:v>
                </c:pt>
                <c:pt idx="10">
                  <c:v>5150831.1473906906</c:v>
                </c:pt>
                <c:pt idx="11">
                  <c:v>5644640.1473906906</c:v>
                </c:pt>
                <c:pt idx="12">
                  <c:v>5685815.1473906906</c:v>
                </c:pt>
                <c:pt idx="13">
                  <c:v>6554787.1473906906</c:v>
                </c:pt>
                <c:pt idx="14">
                  <c:v>6555985.1473906906</c:v>
                </c:pt>
                <c:pt idx="15">
                  <c:v>6837912.1473906906</c:v>
                </c:pt>
                <c:pt idx="16">
                  <c:v>7749485.1473906906</c:v>
                </c:pt>
                <c:pt idx="17">
                  <c:v>7680153.1473906906</c:v>
                </c:pt>
                <c:pt idx="18">
                  <c:v>8170052.1473906906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0336-4DEF-BBB6-5C52DC4F7634}"/>
            </c:ext>
          </c:extLst>
        </c:ser>
        <c:ser>
          <c:idx val="1"/>
          <c:order val="1"/>
          <c:spPr>
            <a:ln w="19050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0336-4DEF-BBB6-5C52DC4F7634}"/>
              </c:ext>
            </c:extLst>
          </c:dPt>
          <c:dPt>
            <c:idx val="1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0336-4DEF-BBB6-5C52DC4F7634}"/>
              </c:ext>
            </c:extLst>
          </c:dPt>
          <c:dPt>
            <c:idx val="2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0336-4DEF-BBB6-5C52DC4F7634}"/>
              </c:ext>
            </c:extLst>
          </c:dPt>
          <c:dPt>
            <c:idx val="3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0336-4DEF-BBB6-5C52DC4F7634}"/>
              </c:ext>
            </c:extLst>
          </c:dPt>
          <c:dPt>
            <c:idx val="4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0336-4DEF-BBB6-5C52DC4F7634}"/>
              </c:ext>
            </c:extLst>
          </c:dPt>
          <c:dPt>
            <c:idx val="5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0336-4DEF-BBB6-5C52DC4F7634}"/>
              </c:ext>
            </c:extLst>
          </c:dPt>
          <c:dPt>
            <c:idx val="6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0336-4DEF-BBB6-5C52DC4F7634}"/>
              </c:ext>
            </c:extLst>
          </c:dPt>
          <c:dPt>
            <c:idx val="7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0336-4DEF-BBB6-5C52DC4F7634}"/>
              </c:ext>
            </c:extLst>
          </c:dPt>
          <c:dPt>
            <c:idx val="8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0336-4DEF-BBB6-5C52DC4F7634}"/>
              </c:ext>
            </c:extLst>
          </c:dPt>
          <c:dPt>
            <c:idx val="9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0336-4DEF-BBB6-5C52DC4F7634}"/>
              </c:ext>
            </c:extLst>
          </c:dPt>
          <c:dPt>
            <c:idx val="10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0336-4DEF-BBB6-5C52DC4F7634}"/>
              </c:ext>
            </c:extLst>
          </c:dPt>
          <c:dPt>
            <c:idx val="11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0336-4DEF-BBB6-5C52DC4F7634}"/>
              </c:ext>
            </c:extLst>
          </c:dPt>
          <c:dPt>
            <c:idx val="12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0336-4DEF-BBB6-5C52DC4F7634}"/>
              </c:ext>
            </c:extLst>
          </c:dPt>
          <c:dPt>
            <c:idx val="13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0336-4DEF-BBB6-5C52DC4F7634}"/>
              </c:ext>
            </c:extLst>
          </c:dPt>
          <c:dPt>
            <c:idx val="14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0336-4DEF-BBB6-5C52DC4F7634}"/>
              </c:ext>
            </c:extLst>
          </c:dPt>
          <c:dPt>
            <c:idx val="15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0336-4DEF-BBB6-5C52DC4F7634}"/>
              </c:ext>
            </c:extLst>
          </c:dPt>
          <c:dPt>
            <c:idx val="16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0336-4DEF-BBB6-5C52DC4F7634}"/>
              </c:ext>
            </c:extLst>
          </c:dPt>
          <c:dPt>
            <c:idx val="17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0336-4DEF-BBB6-5C52DC4F7634}"/>
              </c:ext>
            </c:extLst>
          </c:dPt>
          <c:dPt>
            <c:idx val="18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0336-4DEF-BBB6-5C52DC4F7634}"/>
              </c:ext>
            </c:extLst>
          </c:dPt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Sheet1!$A$3:$S$3</c:f>
              <c:numCache>
                <c:formatCode>General</c:formatCode>
                <c:ptCount val="19"/>
                <c:pt idx="0">
                  <c:v>665984</c:v>
                </c:pt>
                <c:pt idx="1">
                  <c:v>701671</c:v>
                </c:pt>
                <c:pt idx="2">
                  <c:v>738295</c:v>
                </c:pt>
                <c:pt idx="3">
                  <c:v>872888</c:v>
                </c:pt>
                <c:pt idx="4">
                  <c:v>1012377</c:v>
                </c:pt>
                <c:pt idx="5">
                  <c:v>1015355</c:v>
                </c:pt>
                <c:pt idx="6">
                  <c:v>1102097</c:v>
                </c:pt>
                <c:pt idx="7">
                  <c:v>1250220</c:v>
                </c:pt>
                <c:pt idx="8">
                  <c:v>1412099</c:v>
                </c:pt>
                <c:pt idx="9">
                  <c:v>1376763</c:v>
                </c:pt>
                <c:pt idx="10">
                  <c:v>1371022</c:v>
                </c:pt>
                <c:pt idx="11">
                  <c:v>1573293</c:v>
                </c:pt>
                <c:pt idx="12">
                  <c:v>1656089</c:v>
                </c:pt>
                <c:pt idx="13">
                  <c:v>1699095</c:v>
                </c:pt>
                <c:pt idx="14">
                  <c:v>1724979</c:v>
                </c:pt>
                <c:pt idx="15">
                  <c:v>1774255</c:v>
                </c:pt>
                <c:pt idx="16">
                  <c:v>1904319</c:v>
                </c:pt>
                <c:pt idx="17">
                  <c:v>2043695</c:v>
                </c:pt>
                <c:pt idx="18">
                  <c:v>2295520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7-0336-4DEF-BBB6-5C52DC4F7634}"/>
            </c:ext>
          </c:extLst>
        </c:ser>
        <c:ser>
          <c:idx val="2"/>
          <c:order val="2"/>
          <c:spPr>
            <a:ln w="19050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diamond"/>
              <c:size val="7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0336-4DEF-BBB6-5C52DC4F7634}"/>
              </c:ext>
            </c:extLst>
          </c:dPt>
          <c:dPt>
            <c:idx val="1"/>
            <c:marker>
              <c:symbol val="diamond"/>
              <c:size val="7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0336-4DEF-BBB6-5C52DC4F7634}"/>
              </c:ext>
            </c:extLst>
          </c:dPt>
          <c:dPt>
            <c:idx val="2"/>
            <c:marker>
              <c:symbol val="diamond"/>
              <c:size val="7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0336-4DEF-BBB6-5C52DC4F7634}"/>
              </c:ext>
            </c:extLst>
          </c:dPt>
          <c:dPt>
            <c:idx val="3"/>
            <c:marker>
              <c:symbol val="diamond"/>
              <c:size val="7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0336-4DEF-BBB6-5C52DC4F7634}"/>
              </c:ext>
            </c:extLst>
          </c:dPt>
          <c:dPt>
            <c:idx val="4"/>
            <c:marker>
              <c:symbol val="diamond"/>
              <c:size val="7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0336-4DEF-BBB6-5C52DC4F7634}"/>
              </c:ext>
            </c:extLst>
          </c:dPt>
          <c:dPt>
            <c:idx val="5"/>
            <c:marker>
              <c:symbol val="diamond"/>
              <c:size val="7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0336-4DEF-BBB6-5C52DC4F7634}"/>
              </c:ext>
            </c:extLst>
          </c:dPt>
          <c:dPt>
            <c:idx val="6"/>
            <c:marker>
              <c:symbol val="diamond"/>
              <c:size val="7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0336-4DEF-BBB6-5C52DC4F7634}"/>
              </c:ext>
            </c:extLst>
          </c:dPt>
          <c:dPt>
            <c:idx val="7"/>
            <c:marker>
              <c:symbol val="diamond"/>
              <c:size val="7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0336-4DEF-BBB6-5C52DC4F7634}"/>
              </c:ext>
            </c:extLst>
          </c:dPt>
          <c:dPt>
            <c:idx val="8"/>
            <c:marker>
              <c:symbol val="diamond"/>
              <c:size val="7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0336-4DEF-BBB6-5C52DC4F7634}"/>
              </c:ext>
            </c:extLst>
          </c:dPt>
          <c:dPt>
            <c:idx val="9"/>
            <c:marker>
              <c:symbol val="diamond"/>
              <c:size val="7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0336-4DEF-BBB6-5C52DC4F7634}"/>
              </c:ext>
            </c:extLst>
          </c:dPt>
          <c:dPt>
            <c:idx val="10"/>
            <c:marker>
              <c:symbol val="diamond"/>
              <c:size val="7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0336-4DEF-BBB6-5C52DC4F7634}"/>
              </c:ext>
            </c:extLst>
          </c:dPt>
          <c:dPt>
            <c:idx val="11"/>
            <c:marker>
              <c:symbol val="diamond"/>
              <c:size val="7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0336-4DEF-BBB6-5C52DC4F7634}"/>
              </c:ext>
            </c:extLst>
          </c:dPt>
          <c:dPt>
            <c:idx val="12"/>
            <c:marker>
              <c:symbol val="diamond"/>
              <c:size val="7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0336-4DEF-BBB6-5C52DC4F7634}"/>
              </c:ext>
            </c:extLst>
          </c:dPt>
          <c:dPt>
            <c:idx val="13"/>
            <c:marker>
              <c:symbol val="diamond"/>
              <c:size val="7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0336-4DEF-BBB6-5C52DC4F7634}"/>
              </c:ext>
            </c:extLst>
          </c:dPt>
          <c:dPt>
            <c:idx val="14"/>
            <c:marker>
              <c:symbol val="diamond"/>
              <c:size val="7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0336-4DEF-BBB6-5C52DC4F7634}"/>
              </c:ext>
            </c:extLst>
          </c:dPt>
          <c:dPt>
            <c:idx val="15"/>
            <c:marker>
              <c:symbol val="diamond"/>
              <c:size val="7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0336-4DEF-BBB6-5C52DC4F7634}"/>
              </c:ext>
            </c:extLst>
          </c:dPt>
          <c:dPt>
            <c:idx val="16"/>
            <c:marker>
              <c:symbol val="diamond"/>
              <c:size val="7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0336-4DEF-BBB6-5C52DC4F7634}"/>
              </c:ext>
            </c:extLst>
          </c:dPt>
          <c:dPt>
            <c:idx val="17"/>
            <c:marker>
              <c:symbol val="diamond"/>
              <c:size val="7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0336-4DEF-BBB6-5C52DC4F7634}"/>
              </c:ext>
            </c:extLst>
          </c:dPt>
          <c:dPt>
            <c:idx val="18"/>
            <c:marker>
              <c:symbol val="diamond"/>
              <c:size val="7"/>
              <c:spPr>
                <a:solidFill>
                  <a:schemeClr val="accent3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0336-4DEF-BBB6-5C52DC4F7634}"/>
              </c:ext>
            </c:extLst>
          </c:dPt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Sheet1!$A$4:$S$4</c:f>
              <c:numCache>
                <c:formatCode>General</c:formatCode>
                <c:ptCount val="19"/>
                <c:pt idx="0">
                  <c:v>620652</c:v>
                </c:pt>
                <c:pt idx="1">
                  <c:v>677348</c:v>
                </c:pt>
                <c:pt idx="2">
                  <c:v>731529</c:v>
                </c:pt>
                <c:pt idx="3">
                  <c:v>825892</c:v>
                </c:pt>
                <c:pt idx="4">
                  <c:v>943022</c:v>
                </c:pt>
                <c:pt idx="5">
                  <c:v>1008662</c:v>
                </c:pt>
                <c:pt idx="6">
                  <c:v>1075479</c:v>
                </c:pt>
                <c:pt idx="7">
                  <c:v>1133524</c:v>
                </c:pt>
                <c:pt idx="8">
                  <c:v>1194375</c:v>
                </c:pt>
                <c:pt idx="9">
                  <c:v>1148144</c:v>
                </c:pt>
                <c:pt idx="10">
                  <c:v>1223714</c:v>
                </c:pt>
                <c:pt idx="11">
                  <c:v>1329872</c:v>
                </c:pt>
                <c:pt idx="12">
                  <c:v>1352127</c:v>
                </c:pt>
                <c:pt idx="13">
                  <c:v>1326517</c:v>
                </c:pt>
                <c:pt idx="14">
                  <c:v>1384810</c:v>
                </c:pt>
                <c:pt idx="15">
                  <c:v>1459508</c:v>
                </c:pt>
                <c:pt idx="16">
                  <c:v>1518740</c:v>
                </c:pt>
                <c:pt idx="17">
                  <c:v>1648439</c:v>
                </c:pt>
                <c:pt idx="18">
                  <c:v>1662255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B-0336-4DEF-BBB6-5C52DC4F7634}"/>
            </c:ext>
          </c:extLst>
        </c:ser>
        <c:ser>
          <c:idx val="3"/>
          <c:order val="3"/>
          <c:spPr>
            <a:ln w="19050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triangle"/>
              <c:size val="7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0336-4DEF-BBB6-5C52DC4F7634}"/>
              </c:ext>
            </c:extLst>
          </c:dPt>
          <c:dPt>
            <c:idx val="1"/>
            <c:marker>
              <c:symbol val="triangle"/>
              <c:size val="7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0336-4DEF-BBB6-5C52DC4F7634}"/>
              </c:ext>
            </c:extLst>
          </c:dPt>
          <c:dPt>
            <c:idx val="2"/>
            <c:marker>
              <c:symbol val="triangle"/>
              <c:size val="7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0336-4DEF-BBB6-5C52DC4F7634}"/>
              </c:ext>
            </c:extLst>
          </c:dPt>
          <c:dPt>
            <c:idx val="3"/>
            <c:marker>
              <c:symbol val="triangle"/>
              <c:size val="7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0336-4DEF-BBB6-5C52DC4F7634}"/>
              </c:ext>
            </c:extLst>
          </c:dPt>
          <c:dPt>
            <c:idx val="4"/>
            <c:marker>
              <c:symbol val="triangle"/>
              <c:size val="7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0336-4DEF-BBB6-5C52DC4F7634}"/>
              </c:ext>
            </c:extLst>
          </c:dPt>
          <c:dPt>
            <c:idx val="5"/>
            <c:marker>
              <c:symbol val="triangle"/>
              <c:size val="7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0336-4DEF-BBB6-5C52DC4F7634}"/>
              </c:ext>
            </c:extLst>
          </c:dPt>
          <c:dPt>
            <c:idx val="6"/>
            <c:marker>
              <c:symbol val="triangle"/>
              <c:size val="7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2-0336-4DEF-BBB6-5C52DC4F7634}"/>
              </c:ext>
            </c:extLst>
          </c:dPt>
          <c:dPt>
            <c:idx val="7"/>
            <c:marker>
              <c:symbol val="triangle"/>
              <c:size val="7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0336-4DEF-BBB6-5C52DC4F7634}"/>
              </c:ext>
            </c:extLst>
          </c:dPt>
          <c:dPt>
            <c:idx val="8"/>
            <c:marker>
              <c:symbol val="triangle"/>
              <c:size val="7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0336-4DEF-BBB6-5C52DC4F7634}"/>
              </c:ext>
            </c:extLst>
          </c:dPt>
          <c:dPt>
            <c:idx val="9"/>
            <c:marker>
              <c:symbol val="triangle"/>
              <c:size val="7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5-0336-4DEF-BBB6-5C52DC4F7634}"/>
              </c:ext>
            </c:extLst>
          </c:dPt>
          <c:dPt>
            <c:idx val="10"/>
            <c:marker>
              <c:symbol val="triangle"/>
              <c:size val="7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0336-4DEF-BBB6-5C52DC4F7634}"/>
              </c:ext>
            </c:extLst>
          </c:dPt>
          <c:dPt>
            <c:idx val="11"/>
            <c:marker>
              <c:symbol val="triangle"/>
              <c:size val="7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7-0336-4DEF-BBB6-5C52DC4F7634}"/>
              </c:ext>
            </c:extLst>
          </c:dPt>
          <c:dPt>
            <c:idx val="12"/>
            <c:marker>
              <c:symbol val="triangle"/>
              <c:size val="7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8-0336-4DEF-BBB6-5C52DC4F7634}"/>
              </c:ext>
            </c:extLst>
          </c:dPt>
          <c:dPt>
            <c:idx val="13"/>
            <c:marker>
              <c:symbol val="triangle"/>
              <c:size val="7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9-0336-4DEF-BBB6-5C52DC4F7634}"/>
              </c:ext>
            </c:extLst>
          </c:dPt>
          <c:dPt>
            <c:idx val="14"/>
            <c:marker>
              <c:symbol val="triangle"/>
              <c:size val="7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A-0336-4DEF-BBB6-5C52DC4F7634}"/>
              </c:ext>
            </c:extLst>
          </c:dPt>
          <c:dPt>
            <c:idx val="15"/>
            <c:marker>
              <c:symbol val="triangle"/>
              <c:size val="7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B-0336-4DEF-BBB6-5C52DC4F7634}"/>
              </c:ext>
            </c:extLst>
          </c:dPt>
          <c:dPt>
            <c:idx val="16"/>
            <c:marker>
              <c:symbol val="triangle"/>
              <c:size val="7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C-0336-4DEF-BBB6-5C52DC4F7634}"/>
              </c:ext>
            </c:extLst>
          </c:dPt>
          <c:dPt>
            <c:idx val="17"/>
            <c:marker>
              <c:symbol val="triangle"/>
              <c:size val="7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D-0336-4DEF-BBB6-5C52DC4F7634}"/>
              </c:ext>
            </c:extLst>
          </c:dPt>
          <c:dPt>
            <c:idx val="18"/>
            <c:marker>
              <c:symbol val="triangle"/>
              <c:size val="7"/>
              <c:spPr>
                <a:solidFill>
                  <a:schemeClr val="accent4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E-0336-4DEF-BBB6-5C52DC4F7634}"/>
              </c:ext>
            </c:extLst>
          </c:dPt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Sheet1!$A$5:$S$5</c:f>
              <c:numCache>
                <c:formatCode>General</c:formatCode>
                <c:ptCount val="19"/>
                <c:pt idx="0">
                  <c:v>146846</c:v>
                </c:pt>
                <c:pt idx="1">
                  <c:v>144055</c:v>
                </c:pt>
                <c:pt idx="2">
                  <c:v>173791</c:v>
                </c:pt>
                <c:pt idx="3">
                  <c:v>181926</c:v>
                </c:pt>
                <c:pt idx="4">
                  <c:v>176164</c:v>
                </c:pt>
                <c:pt idx="5">
                  <c:v>192884</c:v>
                </c:pt>
                <c:pt idx="6">
                  <c:v>233395</c:v>
                </c:pt>
                <c:pt idx="7">
                  <c:v>266084</c:v>
                </c:pt>
                <c:pt idx="8">
                  <c:v>316381</c:v>
                </c:pt>
                <c:pt idx="9">
                  <c:v>328483</c:v>
                </c:pt>
                <c:pt idx="10">
                  <c:v>378989</c:v>
                </c:pt>
                <c:pt idx="11">
                  <c:v>484652</c:v>
                </c:pt>
                <c:pt idx="12">
                  <c:v>554502</c:v>
                </c:pt>
                <c:pt idx="13">
                  <c:v>539919</c:v>
                </c:pt>
                <c:pt idx="14">
                  <c:v>538284</c:v>
                </c:pt>
                <c:pt idx="15">
                  <c:v>586309</c:v>
                </c:pt>
                <c:pt idx="16">
                  <c:v>608902</c:v>
                </c:pt>
                <c:pt idx="17">
                  <c:v>644510</c:v>
                </c:pt>
                <c:pt idx="18">
                  <c:v>697433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F-0336-4DEF-BBB6-5C52DC4F7634}"/>
            </c:ext>
          </c:extLst>
        </c:ser>
        <c:ser>
          <c:idx val="4"/>
          <c:order val="4"/>
          <c:spPr>
            <a:ln w="19050" algn="ctr">
              <a:solidFill>
                <a:schemeClr val="accent5"/>
              </a:solidFill>
              <a:prstDash val="solid"/>
            </a:ln>
          </c:spPr>
          <c:marker>
            <c:symbol val="none"/>
          </c:marker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Sheet1!$A$6:$S$6</c:f>
              <c:numCache>
                <c:formatCode>General</c:formatCode>
                <c:ptCount val="19"/>
                <c:pt idx="0">
                  <c:v>184540</c:v>
                </c:pt>
                <c:pt idx="1">
                  <c:v>207143</c:v>
                </c:pt>
                <c:pt idx="2">
                  <c:v>215471</c:v>
                </c:pt>
                <c:pt idx="3">
                  <c:v>246168</c:v>
                </c:pt>
                <c:pt idx="4">
                  <c:v>297634</c:v>
                </c:pt>
                <c:pt idx="5">
                  <c:v>315777</c:v>
                </c:pt>
                <c:pt idx="6">
                  <c:v>305684</c:v>
                </c:pt>
                <c:pt idx="7">
                  <c:v>421354</c:v>
                </c:pt>
                <c:pt idx="8">
                  <c:v>438864</c:v>
                </c:pt>
                <c:pt idx="9">
                  <c:v>390456</c:v>
                </c:pt>
                <c:pt idx="10">
                  <c:v>449183</c:v>
                </c:pt>
                <c:pt idx="11">
                  <c:v>402653</c:v>
                </c:pt>
                <c:pt idx="12">
                  <c:v>389177</c:v>
                </c:pt>
                <c:pt idx="13">
                  <c:v>399612</c:v>
                </c:pt>
                <c:pt idx="14">
                  <c:v>434860</c:v>
                </c:pt>
                <c:pt idx="15">
                  <c:v>414134</c:v>
                </c:pt>
                <c:pt idx="16">
                  <c:v>430337</c:v>
                </c:pt>
                <c:pt idx="17">
                  <c:v>438907</c:v>
                </c:pt>
                <c:pt idx="18">
                  <c:v>452385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0336-4DEF-BBB6-5C52DC4F7634}"/>
            </c:ext>
          </c:extLst>
        </c:ser>
        <c:ser>
          <c:idx val="5"/>
          <c:order val="5"/>
          <c:spPr>
            <a:ln w="19050" algn="ctr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Sheet1!$A$7:$S$7</c:f>
              <c:numCache>
                <c:formatCode>General</c:formatCode>
                <c:ptCount val="19"/>
                <c:pt idx="0">
                  <c:v>77207</c:v>
                </c:pt>
                <c:pt idx="1">
                  <c:v>67360</c:v>
                </c:pt>
                <c:pt idx="2">
                  <c:v>104033</c:v>
                </c:pt>
                <c:pt idx="3">
                  <c:v>89945</c:v>
                </c:pt>
                <c:pt idx="4">
                  <c:v>74632</c:v>
                </c:pt>
                <c:pt idx="5">
                  <c:v>91256</c:v>
                </c:pt>
                <c:pt idx="6">
                  <c:v>116230</c:v>
                </c:pt>
                <c:pt idx="7">
                  <c:v>126868</c:v>
                </c:pt>
                <c:pt idx="8">
                  <c:v>168839</c:v>
                </c:pt>
                <c:pt idx="9">
                  <c:v>140192</c:v>
                </c:pt>
                <c:pt idx="10">
                  <c:v>132126</c:v>
                </c:pt>
                <c:pt idx="11">
                  <c:v>176613</c:v>
                </c:pt>
                <c:pt idx="12">
                  <c:v>133717</c:v>
                </c:pt>
                <c:pt idx="13">
                  <c:v>140869</c:v>
                </c:pt>
                <c:pt idx="14">
                  <c:v>171186</c:v>
                </c:pt>
                <c:pt idx="15">
                  <c:v>152843</c:v>
                </c:pt>
                <c:pt idx="16">
                  <c:v>201295</c:v>
                </c:pt>
                <c:pt idx="17">
                  <c:v>215875</c:v>
                </c:pt>
                <c:pt idx="18">
                  <c:v>227055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1-0336-4DEF-BBB6-5C52DC4F7634}"/>
            </c:ext>
          </c:extLst>
        </c:ser>
        <c:ser>
          <c:idx val="6"/>
          <c:order val="6"/>
          <c:spPr>
            <a:ln w="28575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Sheet1!$A$8:$S$8</c:f>
              <c:numCache>
                <c:formatCode>General</c:formatCode>
                <c:ptCount val="19"/>
                <c:pt idx="0">
                  <c:v>27432</c:v>
                </c:pt>
                <c:pt idx="1">
                  <c:v>44744</c:v>
                </c:pt>
                <c:pt idx="2">
                  <c:v>60813</c:v>
                </c:pt>
                <c:pt idx="3">
                  <c:v>43198</c:v>
                </c:pt>
                <c:pt idx="4">
                  <c:v>56444</c:v>
                </c:pt>
                <c:pt idx="5">
                  <c:v>73310</c:v>
                </c:pt>
                <c:pt idx="6">
                  <c:v>72196</c:v>
                </c:pt>
                <c:pt idx="7">
                  <c:v>91934</c:v>
                </c:pt>
                <c:pt idx="8">
                  <c:v>136626</c:v>
                </c:pt>
                <c:pt idx="9">
                  <c:v>116427</c:v>
                </c:pt>
                <c:pt idx="10">
                  <c:v>127273</c:v>
                </c:pt>
                <c:pt idx="11">
                  <c:v>152856</c:v>
                </c:pt>
                <c:pt idx="12">
                  <c:v>140874</c:v>
                </c:pt>
                <c:pt idx="13">
                  <c:v>126701</c:v>
                </c:pt>
                <c:pt idx="14">
                  <c:v>143555</c:v>
                </c:pt>
                <c:pt idx="15">
                  <c:v>159465</c:v>
                </c:pt>
                <c:pt idx="16">
                  <c:v>147606</c:v>
                </c:pt>
                <c:pt idx="17">
                  <c:v>140187</c:v>
                </c:pt>
                <c:pt idx="18">
                  <c:v>132981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2-0336-4DEF-BBB6-5C52DC4F7634}"/>
            </c:ext>
          </c:extLst>
        </c:ser>
        <c:ser>
          <c:idx val="7"/>
          <c:order val="7"/>
          <c:spPr>
            <a:ln w="28575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Sheet1!$A$9:$S$9</c:f>
              <c:numCache>
                <c:formatCode>General</c:formatCode>
                <c:ptCount val="19"/>
                <c:pt idx="0">
                  <c:v>14293</c:v>
                </c:pt>
                <c:pt idx="1">
                  <c:v>13831</c:v>
                </c:pt>
                <c:pt idx="2">
                  <c:v>12902</c:v>
                </c:pt>
                <c:pt idx="3">
                  <c:v>9374</c:v>
                </c:pt>
                <c:pt idx="4">
                  <c:v>9234</c:v>
                </c:pt>
                <c:pt idx="5">
                  <c:v>10261</c:v>
                </c:pt>
                <c:pt idx="6">
                  <c:v>12502</c:v>
                </c:pt>
                <c:pt idx="7">
                  <c:v>14625</c:v>
                </c:pt>
                <c:pt idx="8">
                  <c:v>22413</c:v>
                </c:pt>
                <c:pt idx="9">
                  <c:v>32212</c:v>
                </c:pt>
                <c:pt idx="10">
                  <c:v>39597</c:v>
                </c:pt>
                <c:pt idx="11">
                  <c:v>34910</c:v>
                </c:pt>
                <c:pt idx="12">
                  <c:v>30477</c:v>
                </c:pt>
                <c:pt idx="13">
                  <c:v>30078</c:v>
                </c:pt>
                <c:pt idx="14">
                  <c:v>33567</c:v>
                </c:pt>
                <c:pt idx="15">
                  <c:v>41359</c:v>
                </c:pt>
                <c:pt idx="16">
                  <c:v>37559</c:v>
                </c:pt>
                <c:pt idx="17">
                  <c:v>46012</c:v>
                </c:pt>
                <c:pt idx="18">
                  <c:v>79985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3-0336-4DEF-BBB6-5C52DC4F7634}"/>
            </c:ext>
          </c:extLst>
        </c:ser>
        <c:ser>
          <c:idx val="8"/>
          <c:order val="8"/>
          <c:spPr>
            <a:ln w="28575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Sheet1!$A$10:$S$10</c:f>
              <c:numCache>
                <c:formatCode>General</c:formatCode>
                <c:ptCount val="19"/>
                <c:pt idx="0">
                  <c:v>7135</c:v>
                </c:pt>
                <c:pt idx="1">
                  <c:v>6079</c:v>
                </c:pt>
                <c:pt idx="2">
                  <c:v>5764</c:v>
                </c:pt>
                <c:pt idx="3">
                  <c:v>5400</c:v>
                </c:pt>
                <c:pt idx="4">
                  <c:v>7583</c:v>
                </c:pt>
                <c:pt idx="5">
                  <c:v>7485</c:v>
                </c:pt>
                <c:pt idx="6">
                  <c:v>10474</c:v>
                </c:pt>
                <c:pt idx="7">
                  <c:v>13725</c:v>
                </c:pt>
                <c:pt idx="8">
                  <c:v>18772</c:v>
                </c:pt>
                <c:pt idx="9">
                  <c:v>19111</c:v>
                </c:pt>
                <c:pt idx="10">
                  <c:v>17158</c:v>
                </c:pt>
                <c:pt idx="11">
                  <c:v>21090</c:v>
                </c:pt>
                <c:pt idx="12">
                  <c:v>18029</c:v>
                </c:pt>
                <c:pt idx="13">
                  <c:v>23163</c:v>
                </c:pt>
                <c:pt idx="14">
                  <c:v>24597</c:v>
                </c:pt>
                <c:pt idx="15">
                  <c:v>24809</c:v>
                </c:pt>
                <c:pt idx="16">
                  <c:v>37695</c:v>
                </c:pt>
                <c:pt idx="17">
                  <c:v>45271</c:v>
                </c:pt>
                <c:pt idx="18">
                  <c:v>54394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4-0336-4DEF-BBB6-5C52DC4F7634}"/>
            </c:ext>
          </c:extLst>
        </c:ser>
        <c:ser>
          <c:idx val="9"/>
          <c:order val="9"/>
          <c:spPr>
            <a:ln w="28575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Sheet1!$A$11:$S$11</c:f>
              <c:numCache>
                <c:formatCode>General</c:formatCode>
                <c:ptCount val="19"/>
                <c:pt idx="0">
                  <c:v>6590</c:v>
                </c:pt>
                <c:pt idx="1">
                  <c:v>10117</c:v>
                </c:pt>
                <c:pt idx="2">
                  <c:v>12862</c:v>
                </c:pt>
                <c:pt idx="3">
                  <c:v>12956</c:v>
                </c:pt>
                <c:pt idx="4">
                  <c:v>14156</c:v>
                </c:pt>
                <c:pt idx="5">
                  <c:v>15965</c:v>
                </c:pt>
                <c:pt idx="6">
                  <c:v>20008</c:v>
                </c:pt>
                <c:pt idx="7">
                  <c:v>17322</c:v>
                </c:pt>
                <c:pt idx="8">
                  <c:v>25607</c:v>
                </c:pt>
                <c:pt idx="9">
                  <c:v>25661</c:v>
                </c:pt>
                <c:pt idx="10">
                  <c:v>27794</c:v>
                </c:pt>
                <c:pt idx="11">
                  <c:v>32076</c:v>
                </c:pt>
                <c:pt idx="12">
                  <c:v>40498</c:v>
                </c:pt>
                <c:pt idx="13">
                  <c:v>50961</c:v>
                </c:pt>
                <c:pt idx="14">
                  <c:v>67649</c:v>
                </c:pt>
                <c:pt idx="15">
                  <c:v>46136</c:v>
                </c:pt>
                <c:pt idx="16">
                  <c:v>45696</c:v>
                </c:pt>
                <c:pt idx="17">
                  <c:v>55914</c:v>
                </c:pt>
                <c:pt idx="18">
                  <c:v>50836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5-0336-4DEF-BBB6-5C52DC4F7634}"/>
            </c:ext>
          </c:extLst>
        </c:ser>
        <c:ser>
          <c:idx val="10"/>
          <c:order val="10"/>
          <c:spPr>
            <a:ln w="28575" algn="ctr">
              <a:solidFill>
                <a:schemeClr val="accent5"/>
              </a:solidFill>
              <a:prstDash val="solid"/>
            </a:ln>
          </c:spPr>
          <c:marker>
            <c:symbol val="none"/>
          </c:marker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Sheet1!$A$12:$S$12</c:f>
              <c:numCache>
                <c:formatCode>General</c:formatCode>
                <c:ptCount val="19"/>
                <c:pt idx="0">
                  <c:v>3359</c:v>
                </c:pt>
                <c:pt idx="1">
                  <c:v>3642</c:v>
                </c:pt>
                <c:pt idx="2">
                  <c:v>4396</c:v>
                </c:pt>
                <c:pt idx="3">
                  <c:v>4359</c:v>
                </c:pt>
                <c:pt idx="4">
                  <c:v>6132</c:v>
                </c:pt>
                <c:pt idx="5">
                  <c:v>6471</c:v>
                </c:pt>
                <c:pt idx="6">
                  <c:v>13257</c:v>
                </c:pt>
                <c:pt idx="7">
                  <c:v>9435</c:v>
                </c:pt>
                <c:pt idx="8">
                  <c:v>19731</c:v>
                </c:pt>
                <c:pt idx="9">
                  <c:v>16944</c:v>
                </c:pt>
                <c:pt idx="10">
                  <c:v>17837</c:v>
                </c:pt>
                <c:pt idx="11">
                  <c:v>21533</c:v>
                </c:pt>
                <c:pt idx="12">
                  <c:v>22924</c:v>
                </c:pt>
                <c:pt idx="13">
                  <c:v>20227</c:v>
                </c:pt>
                <c:pt idx="14">
                  <c:v>32164</c:v>
                </c:pt>
                <c:pt idx="15">
                  <c:v>27969</c:v>
                </c:pt>
                <c:pt idx="16">
                  <c:v>30999</c:v>
                </c:pt>
                <c:pt idx="17">
                  <c:v>33532</c:v>
                </c:pt>
                <c:pt idx="18">
                  <c:v>36657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6-0336-4DEF-BBB6-5C52DC4F7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329632"/>
        <c:axId val="1"/>
      </c:scatterChart>
      <c:valAx>
        <c:axId val="732329632"/>
        <c:scaling>
          <c:orientation val="minMax"/>
          <c:max val="2018"/>
          <c:min val="2000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1"/>
        <c:crosses val="min"/>
        <c:crossBetween val="midCat"/>
        <c:majorUnit val="2"/>
      </c:valAx>
      <c:valAx>
        <c:axId val="1"/>
        <c:scaling>
          <c:orientation val="minMax"/>
          <c:max val="8453202.1473906897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732329632"/>
        <c:crosses val="min"/>
        <c:crossBetween val="midCat"/>
        <c:majorUnit val="5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775731310942575E-2"/>
          <c:y val="1.6481774960380349E-2"/>
          <c:w val="0.88244853737811479"/>
          <c:h val="0.90871632329635499"/>
        </c:manualLayout>
      </c:layout>
      <c:scatterChart>
        <c:scatterStyle val="lineMarker"/>
        <c:varyColors val="0"/>
        <c:ser>
          <c:idx val="0"/>
          <c:order val="0"/>
          <c:spPr>
            <a:ln w="19050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65C-473C-BC85-C227ED0AECB1}"/>
              </c:ext>
            </c:extLst>
          </c:dPt>
          <c:dPt>
            <c:idx val="1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65C-473C-BC85-C227ED0AECB1}"/>
              </c:ext>
            </c:extLst>
          </c:dPt>
          <c:dPt>
            <c:idx val="2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65C-473C-BC85-C227ED0AECB1}"/>
              </c:ext>
            </c:extLst>
          </c:dPt>
          <c:dPt>
            <c:idx val="3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65C-473C-BC85-C227ED0AECB1}"/>
              </c:ext>
            </c:extLst>
          </c:dPt>
          <c:dPt>
            <c:idx val="4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65C-473C-BC85-C227ED0AECB1}"/>
              </c:ext>
            </c:extLst>
          </c:dPt>
          <c:dPt>
            <c:idx val="5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165C-473C-BC85-C227ED0AECB1}"/>
              </c:ext>
            </c:extLst>
          </c:dPt>
          <c:dPt>
            <c:idx val="6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165C-473C-BC85-C227ED0AECB1}"/>
              </c:ext>
            </c:extLst>
          </c:dPt>
          <c:dPt>
            <c:idx val="7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65C-473C-BC85-C227ED0AECB1}"/>
              </c:ext>
            </c:extLst>
          </c:dPt>
          <c:dPt>
            <c:idx val="8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165C-473C-BC85-C227ED0AECB1}"/>
              </c:ext>
            </c:extLst>
          </c:dPt>
          <c:dPt>
            <c:idx val="9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165C-473C-BC85-C227ED0AECB1}"/>
              </c:ext>
            </c:extLst>
          </c:dPt>
          <c:dPt>
            <c:idx val="10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165C-473C-BC85-C227ED0AECB1}"/>
              </c:ext>
            </c:extLst>
          </c:dPt>
          <c:dPt>
            <c:idx val="11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165C-473C-BC85-C227ED0AECB1}"/>
              </c:ext>
            </c:extLst>
          </c:dPt>
          <c:dPt>
            <c:idx val="12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165C-473C-BC85-C227ED0AECB1}"/>
              </c:ext>
            </c:extLst>
          </c:dPt>
          <c:dPt>
            <c:idx val="13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165C-473C-BC85-C227ED0AECB1}"/>
              </c:ext>
            </c:extLst>
          </c:dPt>
          <c:dPt>
            <c:idx val="14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165C-473C-BC85-C227ED0AECB1}"/>
              </c:ext>
            </c:extLst>
          </c:dPt>
          <c:dPt>
            <c:idx val="15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165C-473C-BC85-C227ED0AECB1}"/>
              </c:ext>
            </c:extLst>
          </c:dPt>
          <c:dPt>
            <c:idx val="16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165C-473C-BC85-C227ED0AECB1}"/>
              </c:ext>
            </c:extLst>
          </c:dPt>
          <c:dPt>
            <c:idx val="17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165C-473C-BC85-C227ED0AECB1}"/>
              </c:ext>
            </c:extLst>
          </c:dPt>
          <c:dPt>
            <c:idx val="18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165C-473C-BC85-C227ED0AECB1}"/>
              </c:ext>
            </c:extLst>
          </c:dPt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Sheet1!$A$2:$S$2</c:f>
              <c:numCache>
                <c:formatCode>General</c:formatCode>
                <c:ptCount val="19"/>
                <c:pt idx="0">
                  <c:v>1144971</c:v>
                </c:pt>
                <c:pt idx="1">
                  <c:v>1117084</c:v>
                </c:pt>
                <c:pt idx="2">
                  <c:v>1130916</c:v>
                </c:pt>
                <c:pt idx="3">
                  <c:v>1235935</c:v>
                </c:pt>
                <c:pt idx="4">
                  <c:v>1313896</c:v>
                </c:pt>
                <c:pt idx="5">
                  <c:v>1434985</c:v>
                </c:pt>
                <c:pt idx="6">
                  <c:v>1561335</c:v>
                </c:pt>
                <c:pt idx="7">
                  <c:v>1685249</c:v>
                </c:pt>
                <c:pt idx="8">
                  <c:v>1793222</c:v>
                </c:pt>
                <c:pt idx="9">
                  <c:v>1769155</c:v>
                </c:pt>
                <c:pt idx="10">
                  <c:v>1936139</c:v>
                </c:pt>
                <c:pt idx="11">
                  <c:v>1999898</c:v>
                </c:pt>
                <c:pt idx="12">
                  <c:v>1954799</c:v>
                </c:pt>
                <c:pt idx="13">
                  <c:v>2185023</c:v>
                </c:pt>
                <c:pt idx="14">
                  <c:v>2217127</c:v>
                </c:pt>
                <c:pt idx="15">
                  <c:v>2220071</c:v>
                </c:pt>
                <c:pt idx="16">
                  <c:v>2249174</c:v>
                </c:pt>
                <c:pt idx="17">
                  <c:v>2299752</c:v>
                </c:pt>
                <c:pt idx="18">
                  <c:v>2350744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165C-473C-BC85-C227ED0AECB1}"/>
            </c:ext>
          </c:extLst>
        </c:ser>
        <c:ser>
          <c:idx val="1"/>
          <c:order val="1"/>
          <c:spPr>
            <a:ln w="19050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165C-473C-BC85-C227ED0AECB1}"/>
              </c:ext>
            </c:extLst>
          </c:dPt>
          <c:dPt>
            <c:idx val="1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165C-473C-BC85-C227ED0AECB1}"/>
              </c:ext>
            </c:extLst>
          </c:dPt>
          <c:dPt>
            <c:idx val="2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165C-473C-BC85-C227ED0AECB1}"/>
              </c:ext>
            </c:extLst>
          </c:dPt>
          <c:dPt>
            <c:idx val="3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165C-473C-BC85-C227ED0AECB1}"/>
              </c:ext>
            </c:extLst>
          </c:dPt>
          <c:dPt>
            <c:idx val="4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165C-473C-BC85-C227ED0AECB1}"/>
              </c:ext>
            </c:extLst>
          </c:dPt>
          <c:dPt>
            <c:idx val="5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165C-473C-BC85-C227ED0AECB1}"/>
              </c:ext>
            </c:extLst>
          </c:dPt>
          <c:dPt>
            <c:idx val="6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165C-473C-BC85-C227ED0AECB1}"/>
              </c:ext>
            </c:extLst>
          </c:dPt>
          <c:dPt>
            <c:idx val="7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165C-473C-BC85-C227ED0AECB1}"/>
              </c:ext>
            </c:extLst>
          </c:dPt>
          <c:dPt>
            <c:idx val="8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165C-473C-BC85-C227ED0AECB1}"/>
              </c:ext>
            </c:extLst>
          </c:dPt>
          <c:dPt>
            <c:idx val="9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165C-473C-BC85-C227ED0AECB1}"/>
              </c:ext>
            </c:extLst>
          </c:dPt>
          <c:dPt>
            <c:idx val="10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165C-473C-BC85-C227ED0AECB1}"/>
              </c:ext>
            </c:extLst>
          </c:dPt>
          <c:dPt>
            <c:idx val="11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165C-473C-BC85-C227ED0AECB1}"/>
              </c:ext>
            </c:extLst>
          </c:dPt>
          <c:dPt>
            <c:idx val="12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165C-473C-BC85-C227ED0AECB1}"/>
              </c:ext>
            </c:extLst>
          </c:dPt>
          <c:dPt>
            <c:idx val="13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165C-473C-BC85-C227ED0AECB1}"/>
              </c:ext>
            </c:extLst>
          </c:dPt>
          <c:dPt>
            <c:idx val="14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165C-473C-BC85-C227ED0AECB1}"/>
              </c:ext>
            </c:extLst>
          </c:dPt>
          <c:dPt>
            <c:idx val="15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165C-473C-BC85-C227ED0AECB1}"/>
              </c:ext>
            </c:extLst>
          </c:dPt>
          <c:dPt>
            <c:idx val="16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165C-473C-BC85-C227ED0AECB1}"/>
              </c:ext>
            </c:extLst>
          </c:dPt>
          <c:dPt>
            <c:idx val="17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165C-473C-BC85-C227ED0AECB1}"/>
              </c:ext>
            </c:extLst>
          </c:dPt>
          <c:dPt>
            <c:idx val="18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165C-473C-BC85-C227ED0AECB1}"/>
              </c:ext>
            </c:extLst>
          </c:dPt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Sheet1!$A$3:$S$3</c:f>
              <c:numCache>
                <c:formatCode>General</c:formatCode>
                <c:ptCount val="19"/>
                <c:pt idx="0">
                  <c:v>873757</c:v>
                </c:pt>
                <c:pt idx="1">
                  <c:v>825295</c:v>
                </c:pt>
                <c:pt idx="2">
                  <c:v>812367</c:v>
                </c:pt>
                <c:pt idx="3">
                  <c:v>801700</c:v>
                </c:pt>
                <c:pt idx="4">
                  <c:v>871787</c:v>
                </c:pt>
                <c:pt idx="5">
                  <c:v>887171</c:v>
                </c:pt>
                <c:pt idx="6">
                  <c:v>932768</c:v>
                </c:pt>
                <c:pt idx="7">
                  <c:v>981908</c:v>
                </c:pt>
                <c:pt idx="8">
                  <c:v>1280099</c:v>
                </c:pt>
                <c:pt idx="9">
                  <c:v>1243026</c:v>
                </c:pt>
                <c:pt idx="10">
                  <c:v>1317590</c:v>
                </c:pt>
                <c:pt idx="11">
                  <c:v>1522431</c:v>
                </c:pt>
                <c:pt idx="12">
                  <c:v>1622375</c:v>
                </c:pt>
                <c:pt idx="13">
                  <c:v>1803610</c:v>
                </c:pt>
                <c:pt idx="14">
                  <c:v>1996511</c:v>
                </c:pt>
                <c:pt idx="15">
                  <c:v>2091355</c:v>
                </c:pt>
                <c:pt idx="16">
                  <c:v>2029013</c:v>
                </c:pt>
                <c:pt idx="17">
                  <c:v>1988545</c:v>
                </c:pt>
                <c:pt idx="18">
                  <c:v>1938472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7-165C-473C-BC85-C227ED0AECB1}"/>
            </c:ext>
          </c:extLst>
        </c:ser>
        <c:ser>
          <c:idx val="2"/>
          <c:order val="2"/>
          <c:spPr>
            <a:ln w="19050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165C-473C-BC85-C227ED0AECB1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165C-473C-BC85-C227ED0AECB1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165C-473C-BC85-C227ED0AECB1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165C-473C-BC85-C227ED0AECB1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165C-473C-BC85-C227ED0AECB1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165C-473C-BC85-C227ED0AECB1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165C-473C-BC85-C227ED0AECB1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165C-473C-BC85-C227ED0AECB1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165C-473C-BC85-C227ED0AECB1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165C-473C-BC85-C227ED0AECB1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165C-473C-BC85-C227ED0AECB1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165C-473C-BC85-C227ED0AECB1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165C-473C-BC85-C227ED0AECB1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165C-473C-BC85-C227ED0AECB1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165C-473C-BC85-C227ED0AECB1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165C-473C-BC85-C227ED0AECB1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165C-473C-BC85-C227ED0AECB1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165C-473C-BC85-C227ED0AECB1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165C-473C-BC85-C227ED0AECB1}"/>
              </c:ext>
            </c:extLst>
          </c:dPt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Sheet1!$A$4:$S$4</c:f>
              <c:numCache>
                <c:formatCode>General</c:formatCode>
                <c:ptCount val="19"/>
                <c:pt idx="0">
                  <c:v>541715</c:v>
                </c:pt>
                <c:pt idx="1">
                  <c:v>530946</c:v>
                </c:pt>
                <c:pt idx="2">
                  <c:v>524156</c:v>
                </c:pt>
                <c:pt idx="3">
                  <c:v>489906</c:v>
                </c:pt>
                <c:pt idx="4">
                  <c:v>542600</c:v>
                </c:pt>
                <c:pt idx="5">
                  <c:v>607615</c:v>
                </c:pt>
                <c:pt idx="6">
                  <c:v>679451</c:v>
                </c:pt>
                <c:pt idx="7">
                  <c:v>809408</c:v>
                </c:pt>
                <c:pt idx="8">
                  <c:v>964492</c:v>
                </c:pt>
                <c:pt idx="9">
                  <c:v>933323</c:v>
                </c:pt>
                <c:pt idx="10">
                  <c:v>1010088</c:v>
                </c:pt>
                <c:pt idx="11">
                  <c:v>1167197</c:v>
                </c:pt>
                <c:pt idx="12">
                  <c:v>1325820</c:v>
                </c:pt>
                <c:pt idx="13">
                  <c:v>1359553</c:v>
                </c:pt>
                <c:pt idx="14">
                  <c:v>1400803</c:v>
                </c:pt>
                <c:pt idx="15">
                  <c:v>1376314</c:v>
                </c:pt>
                <c:pt idx="16">
                  <c:v>1501640</c:v>
                </c:pt>
                <c:pt idx="17">
                  <c:v>1532004</c:v>
                </c:pt>
                <c:pt idx="18">
                  <c:v>1505400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B-165C-473C-BC85-C227ED0AECB1}"/>
            </c:ext>
          </c:extLst>
        </c:ser>
        <c:ser>
          <c:idx val="3"/>
          <c:order val="3"/>
          <c:spPr>
            <a:ln w="19050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165C-473C-BC85-C227ED0AECB1}"/>
              </c:ext>
            </c:extLst>
          </c:dPt>
          <c:dPt>
            <c:idx val="1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165C-473C-BC85-C227ED0AECB1}"/>
              </c:ext>
            </c:extLst>
          </c:dPt>
          <c:dPt>
            <c:idx val="2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165C-473C-BC85-C227ED0AECB1}"/>
              </c:ext>
            </c:extLst>
          </c:dPt>
          <c:dPt>
            <c:idx val="3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165C-473C-BC85-C227ED0AECB1}"/>
              </c:ext>
            </c:extLst>
          </c:dPt>
          <c:dPt>
            <c:idx val="4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165C-473C-BC85-C227ED0AECB1}"/>
              </c:ext>
            </c:extLst>
          </c:dPt>
          <c:dPt>
            <c:idx val="5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165C-473C-BC85-C227ED0AECB1}"/>
              </c:ext>
            </c:extLst>
          </c:dPt>
          <c:dPt>
            <c:idx val="6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2-165C-473C-BC85-C227ED0AECB1}"/>
              </c:ext>
            </c:extLst>
          </c:dPt>
          <c:dPt>
            <c:idx val="7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165C-473C-BC85-C227ED0AECB1}"/>
              </c:ext>
            </c:extLst>
          </c:dPt>
          <c:dPt>
            <c:idx val="8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165C-473C-BC85-C227ED0AECB1}"/>
              </c:ext>
            </c:extLst>
          </c:dPt>
          <c:dPt>
            <c:idx val="9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5-165C-473C-BC85-C227ED0AECB1}"/>
              </c:ext>
            </c:extLst>
          </c:dPt>
          <c:dPt>
            <c:idx val="10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165C-473C-BC85-C227ED0AECB1}"/>
              </c:ext>
            </c:extLst>
          </c:dPt>
          <c:dPt>
            <c:idx val="11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7-165C-473C-BC85-C227ED0AECB1}"/>
              </c:ext>
            </c:extLst>
          </c:dPt>
          <c:dPt>
            <c:idx val="12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8-165C-473C-BC85-C227ED0AECB1}"/>
              </c:ext>
            </c:extLst>
          </c:dPt>
          <c:dPt>
            <c:idx val="13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9-165C-473C-BC85-C227ED0AECB1}"/>
              </c:ext>
            </c:extLst>
          </c:dPt>
          <c:dPt>
            <c:idx val="14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A-165C-473C-BC85-C227ED0AECB1}"/>
              </c:ext>
            </c:extLst>
          </c:dPt>
          <c:dPt>
            <c:idx val="15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B-165C-473C-BC85-C227ED0AECB1}"/>
              </c:ext>
            </c:extLst>
          </c:dPt>
          <c:dPt>
            <c:idx val="16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C-165C-473C-BC85-C227ED0AECB1}"/>
              </c:ext>
            </c:extLst>
          </c:dPt>
          <c:dPt>
            <c:idx val="17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D-165C-473C-BC85-C227ED0AECB1}"/>
              </c:ext>
            </c:extLst>
          </c:dPt>
          <c:dPt>
            <c:idx val="18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E-165C-473C-BC85-C227ED0AECB1}"/>
              </c:ext>
            </c:extLst>
          </c:dPt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Sheet1!$A$5:$S$5</c:f>
              <c:numCache>
                <c:formatCode>General</c:formatCode>
                <c:ptCount val="19"/>
                <c:pt idx="0">
                  <c:v>185800</c:v>
                </c:pt>
                <c:pt idx="1">
                  <c:v>182928</c:v>
                </c:pt>
                <c:pt idx="2">
                  <c:v>163604</c:v>
                </c:pt>
                <c:pt idx="3">
                  <c:v>167396</c:v>
                </c:pt>
                <c:pt idx="4">
                  <c:v>172199</c:v>
                </c:pt>
                <c:pt idx="5">
                  <c:v>188689</c:v>
                </c:pt>
                <c:pt idx="6">
                  <c:v>213215</c:v>
                </c:pt>
                <c:pt idx="7">
                  <c:v>255011</c:v>
                </c:pt>
                <c:pt idx="8">
                  <c:v>249577</c:v>
                </c:pt>
                <c:pt idx="9">
                  <c:v>254201</c:v>
                </c:pt>
                <c:pt idx="10">
                  <c:v>261133</c:v>
                </c:pt>
                <c:pt idx="11">
                  <c:v>285623</c:v>
                </c:pt>
                <c:pt idx="12">
                  <c:v>300587</c:v>
                </c:pt>
                <c:pt idx="13">
                  <c:v>315359</c:v>
                </c:pt>
                <c:pt idx="14">
                  <c:v>328227</c:v>
                </c:pt>
                <c:pt idx="15">
                  <c:v>348724</c:v>
                </c:pt>
                <c:pt idx="16">
                  <c:v>321730</c:v>
                </c:pt>
                <c:pt idx="17">
                  <c:v>329781</c:v>
                </c:pt>
                <c:pt idx="18">
                  <c:v>297245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F-165C-473C-BC85-C227ED0AECB1}"/>
            </c:ext>
          </c:extLst>
        </c:ser>
        <c:ser>
          <c:idx val="4"/>
          <c:order val="4"/>
          <c:spPr>
            <a:ln w="19050" algn="ctr">
              <a:solidFill>
                <a:schemeClr val="accent5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0-165C-473C-BC85-C227ED0AECB1}"/>
              </c:ext>
            </c:extLst>
          </c:dPt>
          <c:dPt>
            <c:idx val="1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1-165C-473C-BC85-C227ED0AECB1}"/>
              </c:ext>
            </c:extLst>
          </c:dPt>
          <c:dPt>
            <c:idx val="2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2-165C-473C-BC85-C227ED0AECB1}"/>
              </c:ext>
            </c:extLst>
          </c:dPt>
          <c:dPt>
            <c:idx val="3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3-165C-473C-BC85-C227ED0AECB1}"/>
              </c:ext>
            </c:extLst>
          </c:dPt>
          <c:dPt>
            <c:idx val="4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4-165C-473C-BC85-C227ED0AECB1}"/>
              </c:ext>
            </c:extLst>
          </c:dPt>
          <c:dPt>
            <c:idx val="5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5-165C-473C-BC85-C227ED0AECB1}"/>
              </c:ext>
            </c:extLst>
          </c:dPt>
          <c:dPt>
            <c:idx val="6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6-165C-473C-BC85-C227ED0AECB1}"/>
              </c:ext>
            </c:extLst>
          </c:dPt>
          <c:dPt>
            <c:idx val="7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7-165C-473C-BC85-C227ED0AECB1}"/>
              </c:ext>
            </c:extLst>
          </c:dPt>
          <c:dPt>
            <c:idx val="8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8-165C-473C-BC85-C227ED0AECB1}"/>
              </c:ext>
            </c:extLst>
          </c:dPt>
          <c:dPt>
            <c:idx val="9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9-165C-473C-BC85-C227ED0AECB1}"/>
              </c:ext>
            </c:extLst>
          </c:dPt>
          <c:dPt>
            <c:idx val="10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165C-473C-BC85-C227ED0AECB1}"/>
              </c:ext>
            </c:extLst>
          </c:dPt>
          <c:dPt>
            <c:idx val="11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B-165C-473C-BC85-C227ED0AECB1}"/>
              </c:ext>
            </c:extLst>
          </c:dPt>
          <c:dPt>
            <c:idx val="12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C-165C-473C-BC85-C227ED0AECB1}"/>
              </c:ext>
            </c:extLst>
          </c:dPt>
          <c:dPt>
            <c:idx val="13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D-165C-473C-BC85-C227ED0AECB1}"/>
              </c:ext>
            </c:extLst>
          </c:dPt>
          <c:dPt>
            <c:idx val="14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E-165C-473C-BC85-C227ED0AECB1}"/>
              </c:ext>
            </c:extLst>
          </c:dPt>
          <c:dPt>
            <c:idx val="15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F-165C-473C-BC85-C227ED0AECB1}"/>
              </c:ext>
            </c:extLst>
          </c:dPt>
          <c:dPt>
            <c:idx val="16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0-165C-473C-BC85-C227ED0AECB1}"/>
              </c:ext>
            </c:extLst>
          </c:dPt>
          <c:dPt>
            <c:idx val="17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1-165C-473C-BC85-C227ED0AECB1}"/>
              </c:ext>
            </c:extLst>
          </c:dPt>
          <c:dPt>
            <c:idx val="18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2-165C-473C-BC85-C227ED0AECB1}"/>
              </c:ext>
            </c:extLst>
          </c:dPt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Sheet1!$A$6:$S$6</c:f>
              <c:numCache>
                <c:formatCode>General</c:formatCode>
                <c:ptCount val="19"/>
                <c:pt idx="0">
                  <c:v>169009</c:v>
                </c:pt>
                <c:pt idx="1">
                  <c:v>168416</c:v>
                </c:pt>
                <c:pt idx="2">
                  <c:v>168022</c:v>
                </c:pt>
                <c:pt idx="3">
                  <c:v>153700</c:v>
                </c:pt>
                <c:pt idx="4">
                  <c:v>141990</c:v>
                </c:pt>
                <c:pt idx="5">
                  <c:v>152076</c:v>
                </c:pt>
                <c:pt idx="6">
                  <c:v>200765</c:v>
                </c:pt>
                <c:pt idx="7">
                  <c:v>187356</c:v>
                </c:pt>
                <c:pt idx="8">
                  <c:v>305225</c:v>
                </c:pt>
                <c:pt idx="9">
                  <c:v>308419</c:v>
                </c:pt>
                <c:pt idx="10">
                  <c:v>291797</c:v>
                </c:pt>
                <c:pt idx="11">
                  <c:v>269171</c:v>
                </c:pt>
                <c:pt idx="12">
                  <c:v>385388</c:v>
                </c:pt>
                <c:pt idx="13">
                  <c:v>368381</c:v>
                </c:pt>
                <c:pt idx="14">
                  <c:v>359402</c:v>
                </c:pt>
                <c:pt idx="15">
                  <c:v>298616</c:v>
                </c:pt>
                <c:pt idx="16">
                  <c:v>291542</c:v>
                </c:pt>
                <c:pt idx="17">
                  <c:v>328844</c:v>
                </c:pt>
                <c:pt idx="18">
                  <c:v>278410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3-165C-473C-BC85-C227ED0AECB1}"/>
            </c:ext>
          </c:extLst>
        </c:ser>
        <c:ser>
          <c:idx val="5"/>
          <c:order val="5"/>
          <c:spPr>
            <a:ln w="19050" algn="ctr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Sheet1!$A$7:$S$7</c:f>
              <c:numCache>
                <c:formatCode>General</c:formatCode>
                <c:ptCount val="19"/>
                <c:pt idx="0">
                  <c:v>89150</c:v>
                </c:pt>
                <c:pt idx="1">
                  <c:v>89503</c:v>
                </c:pt>
                <c:pt idx="2">
                  <c:v>123010</c:v>
                </c:pt>
                <c:pt idx="3">
                  <c:v>88713</c:v>
                </c:pt>
                <c:pt idx="4">
                  <c:v>72955</c:v>
                </c:pt>
                <c:pt idx="5">
                  <c:v>110206</c:v>
                </c:pt>
                <c:pt idx="6">
                  <c:v>127896</c:v>
                </c:pt>
                <c:pt idx="7">
                  <c:v>130193</c:v>
                </c:pt>
                <c:pt idx="8">
                  <c:v>161873</c:v>
                </c:pt>
                <c:pt idx="9">
                  <c:v>148769</c:v>
                </c:pt>
                <c:pt idx="10">
                  <c:v>165874</c:v>
                </c:pt>
                <c:pt idx="11">
                  <c:v>221413</c:v>
                </c:pt>
                <c:pt idx="12">
                  <c:v>204597</c:v>
                </c:pt>
                <c:pt idx="13">
                  <c:v>217303</c:v>
                </c:pt>
                <c:pt idx="14">
                  <c:v>198456</c:v>
                </c:pt>
                <c:pt idx="15">
                  <c:v>182884</c:v>
                </c:pt>
                <c:pt idx="16">
                  <c:v>204277</c:v>
                </c:pt>
                <c:pt idx="17">
                  <c:v>239616</c:v>
                </c:pt>
                <c:pt idx="18">
                  <c:v>235488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4-165C-473C-BC85-C227ED0AECB1}"/>
            </c:ext>
          </c:extLst>
        </c:ser>
        <c:ser>
          <c:idx val="6"/>
          <c:order val="6"/>
          <c:spPr>
            <a:ln w="28575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Sheet1!$A$8:$S$8</c:f>
              <c:numCache>
                <c:formatCode>General</c:formatCode>
                <c:ptCount val="19"/>
                <c:pt idx="0">
                  <c:v>19958</c:v>
                </c:pt>
                <c:pt idx="1">
                  <c:v>23694</c:v>
                </c:pt>
                <c:pt idx="2">
                  <c:v>23880</c:v>
                </c:pt>
                <c:pt idx="3">
                  <c:v>34311</c:v>
                </c:pt>
                <c:pt idx="4">
                  <c:v>49406</c:v>
                </c:pt>
                <c:pt idx="5">
                  <c:v>74981</c:v>
                </c:pt>
                <c:pt idx="6">
                  <c:v>95239</c:v>
                </c:pt>
                <c:pt idx="7">
                  <c:v>140048</c:v>
                </c:pt>
                <c:pt idx="8">
                  <c:v>203358</c:v>
                </c:pt>
                <c:pt idx="9">
                  <c:v>167906</c:v>
                </c:pt>
                <c:pt idx="10">
                  <c:v>178253</c:v>
                </c:pt>
                <c:pt idx="11">
                  <c:v>157793</c:v>
                </c:pt>
                <c:pt idx="12">
                  <c:v>167885</c:v>
                </c:pt>
                <c:pt idx="13">
                  <c:v>211027</c:v>
                </c:pt>
                <c:pt idx="14">
                  <c:v>238274</c:v>
                </c:pt>
                <c:pt idx="15">
                  <c:v>192388</c:v>
                </c:pt>
                <c:pt idx="16">
                  <c:v>251461</c:v>
                </c:pt>
                <c:pt idx="17">
                  <c:v>179108</c:v>
                </c:pt>
                <c:pt idx="18">
                  <c:v>114209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5-165C-473C-BC85-C227ED0AECB1}"/>
            </c:ext>
          </c:extLst>
        </c:ser>
        <c:ser>
          <c:idx val="7"/>
          <c:order val="7"/>
          <c:spPr>
            <a:ln w="28575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Sheet1!$A$9:$S$9</c:f>
              <c:numCache>
                <c:formatCode>General</c:formatCode>
                <c:ptCount val="19"/>
                <c:pt idx="0">
                  <c:v>27557</c:v>
                </c:pt>
                <c:pt idx="1">
                  <c:v>31552</c:v>
                </c:pt>
                <c:pt idx="2">
                  <c:v>37290</c:v>
                </c:pt>
                <c:pt idx="3">
                  <c:v>40844</c:v>
                </c:pt>
                <c:pt idx="4">
                  <c:v>39673</c:v>
                </c:pt>
                <c:pt idx="5">
                  <c:v>60762</c:v>
                </c:pt>
                <c:pt idx="6">
                  <c:v>42194</c:v>
                </c:pt>
                <c:pt idx="7">
                  <c:v>52030</c:v>
                </c:pt>
                <c:pt idx="8">
                  <c:v>101853</c:v>
                </c:pt>
                <c:pt idx="9">
                  <c:v>119119</c:v>
                </c:pt>
                <c:pt idx="10">
                  <c:v>137331</c:v>
                </c:pt>
                <c:pt idx="11">
                  <c:v>100993</c:v>
                </c:pt>
                <c:pt idx="12">
                  <c:v>105629</c:v>
                </c:pt>
                <c:pt idx="13">
                  <c:v>127535</c:v>
                </c:pt>
                <c:pt idx="14">
                  <c:v>148501</c:v>
                </c:pt>
                <c:pt idx="15">
                  <c:v>172860</c:v>
                </c:pt>
                <c:pt idx="16">
                  <c:v>208780</c:v>
                </c:pt>
                <c:pt idx="17">
                  <c:v>196577</c:v>
                </c:pt>
                <c:pt idx="18">
                  <c:v>80914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6-165C-473C-BC85-C227ED0AECB1}"/>
            </c:ext>
          </c:extLst>
        </c:ser>
        <c:ser>
          <c:idx val="8"/>
          <c:order val="8"/>
          <c:spPr>
            <a:ln w="28575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Sheet1!$A$10:$S$10</c:f>
              <c:numCache>
                <c:formatCode>General</c:formatCode>
                <c:ptCount val="19"/>
                <c:pt idx="0">
                  <c:v>16105</c:v>
                </c:pt>
                <c:pt idx="1">
                  <c:v>10047</c:v>
                </c:pt>
                <c:pt idx="2">
                  <c:v>6748</c:v>
                </c:pt>
                <c:pt idx="3">
                  <c:v>4941</c:v>
                </c:pt>
                <c:pt idx="4">
                  <c:v>5053</c:v>
                </c:pt>
                <c:pt idx="5">
                  <c:v>9297</c:v>
                </c:pt>
                <c:pt idx="6">
                  <c:v>11807</c:v>
                </c:pt>
                <c:pt idx="7">
                  <c:v>14534</c:v>
                </c:pt>
                <c:pt idx="8">
                  <c:v>15910</c:v>
                </c:pt>
                <c:pt idx="9">
                  <c:v>18473</c:v>
                </c:pt>
                <c:pt idx="10">
                  <c:v>32792</c:v>
                </c:pt>
                <c:pt idx="11">
                  <c:v>39861</c:v>
                </c:pt>
                <c:pt idx="12">
                  <c:v>67660</c:v>
                </c:pt>
                <c:pt idx="13">
                  <c:v>50149</c:v>
                </c:pt>
                <c:pt idx="14">
                  <c:v>40194</c:v>
                </c:pt>
                <c:pt idx="15">
                  <c:v>36613</c:v>
                </c:pt>
                <c:pt idx="16">
                  <c:v>74497</c:v>
                </c:pt>
                <c:pt idx="17">
                  <c:v>136747</c:v>
                </c:pt>
                <c:pt idx="18">
                  <c:v>62478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7-165C-473C-BC85-C227ED0AECB1}"/>
            </c:ext>
          </c:extLst>
        </c:ser>
        <c:ser>
          <c:idx val="9"/>
          <c:order val="9"/>
          <c:spPr>
            <a:ln w="28575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Sheet1!$A$11:$S$11</c:f>
              <c:numCache>
                <c:formatCode>General</c:formatCode>
                <c:ptCount val="19"/>
                <c:pt idx="0">
                  <c:v>37514</c:v>
                </c:pt>
                <c:pt idx="1">
                  <c:v>37989</c:v>
                </c:pt>
                <c:pt idx="2">
                  <c:v>33340</c:v>
                </c:pt>
                <c:pt idx="3">
                  <c:v>32910</c:v>
                </c:pt>
                <c:pt idx="4">
                  <c:v>33902</c:v>
                </c:pt>
                <c:pt idx="5">
                  <c:v>37627</c:v>
                </c:pt>
                <c:pt idx="6">
                  <c:v>40409</c:v>
                </c:pt>
                <c:pt idx="7">
                  <c:v>43124</c:v>
                </c:pt>
                <c:pt idx="8">
                  <c:v>39418</c:v>
                </c:pt>
                <c:pt idx="9">
                  <c:v>36706</c:v>
                </c:pt>
                <c:pt idx="10">
                  <c:v>37213</c:v>
                </c:pt>
                <c:pt idx="11">
                  <c:v>52816</c:v>
                </c:pt>
                <c:pt idx="12">
                  <c:v>67116</c:v>
                </c:pt>
                <c:pt idx="13">
                  <c:v>72146</c:v>
                </c:pt>
                <c:pt idx="14">
                  <c:v>74311</c:v>
                </c:pt>
                <c:pt idx="15">
                  <c:v>63229</c:v>
                </c:pt>
                <c:pt idx="16">
                  <c:v>63427</c:v>
                </c:pt>
                <c:pt idx="17">
                  <c:v>63529</c:v>
                </c:pt>
                <c:pt idx="18">
                  <c:v>56135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8-165C-473C-BC85-C227ED0AE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324640"/>
        <c:axId val="1"/>
      </c:scatterChart>
      <c:valAx>
        <c:axId val="732324640"/>
        <c:scaling>
          <c:orientation val="minMax"/>
          <c:max val="2018"/>
          <c:min val="2000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1"/>
        <c:crosses val="min"/>
        <c:crossBetween val="midCat"/>
        <c:majorUnit val="2"/>
      </c:valAx>
      <c:valAx>
        <c:axId val="1"/>
        <c:scaling>
          <c:orientation val="minMax"/>
          <c:max val="24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732324640"/>
        <c:crosses val="min"/>
        <c:crossBetween val="midCat"/>
        <c:majorUnit val="2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618529795563287E-2"/>
          <c:y val="1.875225387666787E-2"/>
          <c:w val="0.95476294040887344"/>
          <c:h val="0.9624954922466643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32602"/>
            </a:solidFill>
            <a:ln>
              <a:noFill/>
            </a:ln>
          </c:spPr>
          <c:invertIfNegative val="0"/>
          <c:val>
            <c:numRef>
              <c:f>Sheet1!$A$1:$S$1</c:f>
              <c:numCache>
                <c:formatCode>General</c:formatCode>
                <c:ptCount val="19"/>
                <c:pt idx="0">
                  <c:v>3451620</c:v>
                </c:pt>
                <c:pt idx="1">
                  <c:v>3461296</c:v>
                </c:pt>
                <c:pt idx="2">
                  <c:v>3472968</c:v>
                </c:pt>
                <c:pt idx="3">
                  <c:v>3663327</c:v>
                </c:pt>
                <c:pt idx="4">
                  <c:v>3877144</c:v>
                </c:pt>
                <c:pt idx="5">
                  <c:v>4243133</c:v>
                </c:pt>
                <c:pt idx="6">
                  <c:v>4682025</c:v>
                </c:pt>
                <c:pt idx="7">
                  <c:v>5218560</c:v>
                </c:pt>
                <c:pt idx="8">
                  <c:v>5995330</c:v>
                </c:pt>
                <c:pt idx="9">
                  <c:v>5761311</c:v>
                </c:pt>
                <c:pt idx="10">
                  <c:v>6450705</c:v>
                </c:pt>
                <c:pt idx="11">
                  <c:v>7374056</c:v>
                </c:pt>
                <c:pt idx="12">
                  <c:v>7822970</c:v>
                </c:pt>
                <c:pt idx="13">
                  <c:v>7993271</c:v>
                </c:pt>
                <c:pt idx="14">
                  <c:v>7892554</c:v>
                </c:pt>
                <c:pt idx="15">
                  <c:v>7412976</c:v>
                </c:pt>
                <c:pt idx="16">
                  <c:v>7234384</c:v>
                </c:pt>
                <c:pt idx="17">
                  <c:v>7339562</c:v>
                </c:pt>
                <c:pt idx="18">
                  <c:v>7191916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A-4BC3-AB7D-6338FF9F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07304000"/>
        <c:axId val="1"/>
      </c:barChart>
      <c:lineChart>
        <c:grouping val="standard"/>
        <c:varyColors val="0"/>
        <c:ser>
          <c:idx val="1"/>
          <c:order val="1"/>
          <c:spPr>
            <a:ln w="28575" algn="ctr">
              <a:solidFill>
                <a:schemeClr val="accent5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DFA-4BC3-AB7D-6338FF9F40C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DFA-4BC3-AB7D-6338FF9F40CF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DFA-4BC3-AB7D-6338FF9F40CF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DFA-4BC3-AB7D-6338FF9F40CF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DFA-4BC3-AB7D-6338FF9F40CF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CDFA-4BC3-AB7D-6338FF9F40CF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DFA-4BC3-AB7D-6338FF9F40CF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DFA-4BC3-AB7D-6338FF9F40CF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DFA-4BC3-AB7D-6338FF9F40CF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CDFA-4BC3-AB7D-6338FF9F40CF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CDFA-4BC3-AB7D-6338FF9F40CF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CDFA-4BC3-AB7D-6338FF9F40CF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CDFA-4BC3-AB7D-6338FF9F40CF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CDFA-4BC3-AB7D-6338FF9F40CF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CDFA-4BC3-AB7D-6338FF9F40CF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CDFA-4BC3-AB7D-6338FF9F40CF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CDFA-4BC3-AB7D-6338FF9F40CF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CDFA-4BC3-AB7D-6338FF9F40CF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CDFA-4BC3-AB7D-6338FF9F40CF}"/>
              </c:ext>
            </c:extLst>
          </c:dPt>
          <c:val>
            <c:numRef>
              <c:f>Sheet1!$A$2:$S$2</c:f>
              <c:numCache>
                <c:formatCode>General</c:formatCode>
                <c:ptCount val="19"/>
                <c:pt idx="0">
                  <c:v>4604669</c:v>
                </c:pt>
                <c:pt idx="1">
                  <c:v>4589374</c:v>
                </c:pt>
                <c:pt idx="2">
                  <c:v>5008716</c:v>
                </c:pt>
                <c:pt idx="3">
                  <c:v>5482759</c:v>
                </c:pt>
                <c:pt idx="4">
                  <c:v>5820206</c:v>
                </c:pt>
                <c:pt idx="5">
                  <c:v>6715663</c:v>
                </c:pt>
                <c:pt idx="6">
                  <c:v>7521531</c:v>
                </c:pt>
                <c:pt idx="7">
                  <c:v>9014162</c:v>
                </c:pt>
                <c:pt idx="8">
                  <c:v>9700538</c:v>
                </c:pt>
                <c:pt idx="9">
                  <c:v>9474660</c:v>
                </c:pt>
                <c:pt idx="10">
                  <c:v>10430403</c:v>
                </c:pt>
                <c:pt idx="11">
                  <c:v>11701336</c:v>
                </c:pt>
                <c:pt idx="12">
                  <c:v>12273847</c:v>
                </c:pt>
                <c:pt idx="13">
                  <c:v>13180432</c:v>
                </c:pt>
                <c:pt idx="14">
                  <c:v>14383014</c:v>
                </c:pt>
                <c:pt idx="15">
                  <c:v>15548040</c:v>
                </c:pt>
                <c:pt idx="16">
                  <c:v>16774843</c:v>
                </c:pt>
                <c:pt idx="17">
                  <c:v>17891632</c:v>
                </c:pt>
                <c:pt idx="18">
                  <c:v>18985451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CDFA-4BC3-AB7D-6338FF9F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304000"/>
        <c:axId val="1"/>
      </c:lineChart>
      <c:catAx>
        <c:axId val="6073040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607304000"/>
        <c:crosses val="min"/>
        <c:crossBetween val="between"/>
        <c:majorUnit val="2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67741935483871"/>
          <c:y val="3.6568848758465007E-2"/>
          <c:w val="0.87354838709677418"/>
          <c:h val="0.9268623024830698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39-441B-AEB7-091968E5447F}"/>
            </c:ext>
          </c:extLst>
        </c:ser>
        <c:ser>
          <c:idx val="1"/>
          <c:order val="1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C39-441B-AEB7-091968E544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C39-441B-AEB7-091968E5447F}"/>
              </c:ext>
            </c:extLst>
          </c:dPt>
          <c:val>
            <c:numRef>
              <c:f>Sheet1!$A$2:$C$2</c:f>
              <c:numCache>
                <c:formatCode>General</c:formatCode>
                <c:ptCount val="3"/>
                <c:pt idx="0">
                  <c:v>200.66095285830232</c:v>
                </c:pt>
                <c:pt idx="1">
                  <c:v>103.18621406185039</c:v>
                </c:pt>
                <c:pt idx="2">
                  <c:v>79.659722062539558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39-441B-AEB7-091968E5447F}"/>
            </c:ext>
          </c:extLst>
        </c:ser>
        <c:ser>
          <c:idx val="2"/>
          <c:order val="2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8C39-441B-AEB7-091968E544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C39-441B-AEB7-091968E5447F}"/>
              </c:ext>
            </c:extLst>
          </c:dPt>
          <c:val>
            <c:numRef>
              <c:f>Sheet1!$A$3:$C$3</c:f>
              <c:numCache>
                <c:formatCode>General</c:formatCode>
                <c:ptCount val="3"/>
                <c:pt idx="0">
                  <c:v>197.99887138930214</c:v>
                </c:pt>
                <c:pt idx="1">
                  <c:v>96.542418586810143</c:v>
                </c:pt>
                <c:pt idx="2">
                  <c:v>79.636951938424531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39-441B-AEB7-091968E5447F}"/>
            </c:ext>
          </c:extLst>
        </c:ser>
        <c:ser>
          <c:idx val="3"/>
          <c:order val="3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C39-441B-AEB7-091968E544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8C39-441B-AEB7-091968E5447F}"/>
              </c:ext>
            </c:extLst>
          </c:dPt>
          <c:val>
            <c:numRef>
              <c:f>Sheet1!$A$4:$C$4</c:f>
              <c:numCache>
                <c:formatCode>General</c:formatCode>
                <c:ptCount val="3"/>
                <c:pt idx="0">
                  <c:v>197.30977274841706</c:v>
                </c:pt>
                <c:pt idx="1">
                  <c:v>100.38667082382742</c:v>
                </c:pt>
                <c:pt idx="2">
                  <c:v>76.808274899147918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C39-441B-AEB7-091968E5447F}"/>
            </c:ext>
          </c:extLst>
        </c:ser>
        <c:ser>
          <c:idx val="4"/>
          <c:order val="4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8C39-441B-AEB7-091968E544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8C39-441B-AEB7-091968E5447F}"/>
              </c:ext>
            </c:extLst>
          </c:dPt>
          <c:val>
            <c:numRef>
              <c:f>Sheet1!$A$5:$C$5</c:f>
              <c:numCache>
                <c:formatCode>General</c:formatCode>
                <c:ptCount val="3"/>
                <c:pt idx="0">
                  <c:v>200.6478886193218</c:v>
                </c:pt>
                <c:pt idx="1">
                  <c:v>100.8345748232295</c:v>
                </c:pt>
                <c:pt idx="2">
                  <c:v>78.621269068877325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39-441B-AEB7-091968E5447F}"/>
            </c:ext>
          </c:extLst>
        </c:ser>
        <c:ser>
          <c:idx val="5"/>
          <c:order val="5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8C39-441B-AEB7-091968E544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8C39-441B-AEB7-091968E5447F}"/>
              </c:ext>
            </c:extLst>
          </c:dPt>
          <c:val>
            <c:numRef>
              <c:f>Sheet1!$A$6:$C$6</c:f>
              <c:numCache>
                <c:formatCode>General</c:formatCode>
                <c:ptCount val="3"/>
                <c:pt idx="0">
                  <c:v>204.40235114611752</c:v>
                </c:pt>
                <c:pt idx="1">
                  <c:v>102.49703087435203</c:v>
                </c:pt>
                <c:pt idx="2">
                  <c:v>78.844625482625943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C39-441B-AEB7-091968E5447F}"/>
            </c:ext>
          </c:extLst>
        </c:ser>
        <c:ser>
          <c:idx val="6"/>
          <c:order val="6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8C39-441B-AEB7-091968E544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8C39-441B-AEB7-091968E5447F}"/>
              </c:ext>
            </c:extLst>
          </c:dPt>
          <c:val>
            <c:numRef>
              <c:f>Sheet1!$A$7:$C$7</c:f>
              <c:numCache>
                <c:formatCode>General</c:formatCode>
                <c:ptCount val="3"/>
                <c:pt idx="0">
                  <c:v>196.4472185479089</c:v>
                </c:pt>
                <c:pt idx="1">
                  <c:v>104.84691206585407</c:v>
                </c:pt>
                <c:pt idx="2">
                  <c:v>76.382927643952641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C39-441B-AEB7-091968E5447F}"/>
            </c:ext>
          </c:extLst>
        </c:ser>
        <c:ser>
          <c:idx val="7"/>
          <c:order val="7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8C39-441B-AEB7-091968E544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8C39-441B-AEB7-091968E5447F}"/>
              </c:ext>
            </c:extLst>
          </c:dPt>
          <c:val>
            <c:numRef>
              <c:f>Sheet1!$A$8:$C$8</c:f>
              <c:numCache>
                <c:formatCode>General</c:formatCode>
                <c:ptCount val="3"/>
                <c:pt idx="0">
                  <c:v>194.07565193542928</c:v>
                </c:pt>
                <c:pt idx="1">
                  <c:v>94.463293289329329</c:v>
                </c:pt>
                <c:pt idx="2">
                  <c:v>75.031848410193774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C39-441B-AEB7-091968E5447F}"/>
            </c:ext>
          </c:extLst>
        </c:ser>
        <c:ser>
          <c:idx val="8"/>
          <c:order val="8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8C39-441B-AEB7-091968E544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8C39-441B-AEB7-091968E5447F}"/>
              </c:ext>
            </c:extLst>
          </c:dPt>
          <c:val>
            <c:numRef>
              <c:f>Sheet1!$A$9:$C$9</c:f>
              <c:numCache>
                <c:formatCode>General</c:formatCode>
                <c:ptCount val="3"/>
                <c:pt idx="0">
                  <c:v>194.26177781913373</c:v>
                </c:pt>
                <c:pt idx="1">
                  <c:v>96.78422562377007</c:v>
                </c:pt>
                <c:pt idx="2">
                  <c:v>75.77159976336462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C39-441B-AEB7-091968E5447F}"/>
            </c:ext>
          </c:extLst>
        </c:ser>
        <c:ser>
          <c:idx val="9"/>
          <c:order val="9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8C39-441B-AEB7-091968E544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8C39-441B-AEB7-091968E5447F}"/>
              </c:ext>
            </c:extLst>
          </c:dPt>
          <c:val>
            <c:numRef>
              <c:f>Sheet1!$A$10:$C$10</c:f>
              <c:numCache>
                <c:formatCode>General</c:formatCode>
                <c:ptCount val="3"/>
                <c:pt idx="0">
                  <c:v>188.33333705857592</c:v>
                </c:pt>
                <c:pt idx="1">
                  <c:v>94.857325692885723</c:v>
                </c:pt>
                <c:pt idx="2">
                  <c:v>73.353193387561234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C39-441B-AEB7-091968E5447F}"/>
            </c:ext>
          </c:extLst>
        </c:ser>
        <c:ser>
          <c:idx val="10"/>
          <c:order val="10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8C39-441B-AEB7-091968E544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8C39-441B-AEB7-091968E5447F}"/>
              </c:ext>
            </c:extLst>
          </c:dPt>
          <c:val>
            <c:numRef>
              <c:f>Sheet1!$A$11:$C$11</c:f>
              <c:numCache>
                <c:formatCode>General</c:formatCode>
                <c:ptCount val="3"/>
                <c:pt idx="0">
                  <c:v>185.53239645287505</c:v>
                </c:pt>
                <c:pt idx="1">
                  <c:v>100.73389918556427</c:v>
                </c:pt>
                <c:pt idx="2">
                  <c:v>71.723721442714364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8C39-441B-AEB7-091968E5447F}"/>
            </c:ext>
          </c:extLst>
        </c:ser>
        <c:ser>
          <c:idx val="11"/>
          <c:order val="11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8C39-441B-AEB7-091968E544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8C39-441B-AEB7-091968E5447F}"/>
              </c:ext>
            </c:extLst>
          </c:dPt>
          <c:val>
            <c:numRef>
              <c:f>Sheet1!$A$12:$C$12</c:f>
              <c:numCache>
                <c:formatCode>General</c:formatCode>
                <c:ptCount val="3"/>
                <c:pt idx="0">
                  <c:v>190.3430796120758</c:v>
                </c:pt>
                <c:pt idx="1">
                  <c:v>99.542707017044549</c:v>
                </c:pt>
                <c:pt idx="2">
                  <c:v>70.988598922086013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8C39-441B-AEB7-091968E5447F}"/>
            </c:ext>
          </c:extLst>
        </c:ser>
        <c:ser>
          <c:idx val="12"/>
          <c:order val="12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2-8C39-441B-AEB7-091968E544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8C39-441B-AEB7-091968E5447F}"/>
              </c:ext>
            </c:extLst>
          </c:dPt>
          <c:val>
            <c:numRef>
              <c:f>Sheet1!$A$13:$C$13</c:f>
              <c:numCache>
                <c:formatCode>General</c:formatCode>
                <c:ptCount val="3"/>
                <c:pt idx="0">
                  <c:v>185.80894604853904</c:v>
                </c:pt>
                <c:pt idx="1">
                  <c:v>91.434639227690866</c:v>
                </c:pt>
                <c:pt idx="2">
                  <c:v>70.226797665615109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8C39-441B-AEB7-091968E5447F}"/>
            </c:ext>
          </c:extLst>
        </c:ser>
        <c:ser>
          <c:idx val="13"/>
          <c:order val="13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8C39-441B-AEB7-091968E544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8C39-441B-AEB7-091968E5447F}"/>
              </c:ext>
            </c:extLst>
          </c:dPt>
          <c:val>
            <c:numRef>
              <c:f>Sheet1!$A$14:$C$14</c:f>
              <c:numCache>
                <c:formatCode>General</c:formatCode>
                <c:ptCount val="3"/>
                <c:pt idx="0">
                  <c:v>188.70547936920676</c:v>
                </c:pt>
                <c:pt idx="1">
                  <c:v>92.905831137158046</c:v>
                </c:pt>
                <c:pt idx="2">
                  <c:v>70.330882150439834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8C39-441B-AEB7-091968E5447F}"/>
            </c:ext>
          </c:extLst>
        </c:ser>
        <c:ser>
          <c:idx val="14"/>
          <c:order val="14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8-8C39-441B-AEB7-091968E544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8C39-441B-AEB7-091968E5447F}"/>
              </c:ext>
            </c:extLst>
          </c:dPt>
          <c:val>
            <c:numRef>
              <c:f>Sheet1!$A$15:$C$15</c:f>
              <c:numCache>
                <c:formatCode>General</c:formatCode>
                <c:ptCount val="3"/>
                <c:pt idx="0">
                  <c:v>184.58018335254093</c:v>
                </c:pt>
                <c:pt idx="1">
                  <c:v>91.809873827137125</c:v>
                </c:pt>
                <c:pt idx="2">
                  <c:v>67.15041405637227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8C39-441B-AEB7-091968E5447F}"/>
            </c:ext>
          </c:extLst>
        </c:ser>
        <c:ser>
          <c:idx val="15"/>
          <c:order val="15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8C39-441B-AEB7-091968E544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C-8C39-441B-AEB7-091968E5447F}"/>
              </c:ext>
            </c:extLst>
          </c:dPt>
          <c:val>
            <c:numRef>
              <c:f>Sheet1!$A$16:$C$16</c:f>
              <c:numCache>
                <c:formatCode>General</c:formatCode>
                <c:ptCount val="3"/>
                <c:pt idx="0">
                  <c:v>186.36943430619516</c:v>
                </c:pt>
                <c:pt idx="1">
                  <c:v>93.367724126226264</c:v>
                </c:pt>
                <c:pt idx="2">
                  <c:v>66.873620414449945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8C39-441B-AEB7-091968E5447F}"/>
            </c:ext>
          </c:extLst>
        </c:ser>
        <c:ser>
          <c:idx val="16"/>
          <c:order val="16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E-8C39-441B-AEB7-091968E544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8C39-441B-AEB7-091968E5447F}"/>
              </c:ext>
            </c:extLst>
          </c:dPt>
          <c:val>
            <c:numRef>
              <c:f>Sheet1!$A$17:$C$17</c:f>
              <c:numCache>
                <c:formatCode>General</c:formatCode>
                <c:ptCount val="3"/>
                <c:pt idx="0">
                  <c:v>186.35665396339573</c:v>
                </c:pt>
                <c:pt idx="1">
                  <c:v>81.94568905458172</c:v>
                </c:pt>
                <c:pt idx="2">
                  <c:v>70.140181434105713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8C39-441B-AEB7-091968E5447F}"/>
            </c:ext>
          </c:extLst>
        </c:ser>
        <c:ser>
          <c:idx val="17"/>
          <c:order val="17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8C39-441B-AEB7-091968E544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2-8C39-441B-AEB7-091968E5447F}"/>
              </c:ext>
            </c:extLst>
          </c:dPt>
          <c:val>
            <c:numRef>
              <c:f>Sheet1!$A$18:$C$18</c:f>
              <c:numCache>
                <c:formatCode>General</c:formatCode>
                <c:ptCount val="3"/>
                <c:pt idx="0">
                  <c:v>199.48637097742812</c:v>
                </c:pt>
                <c:pt idx="1">
                  <c:v>87.401065032137979</c:v>
                </c:pt>
                <c:pt idx="2">
                  <c:v>67.547801316099651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8C39-441B-AEB7-091968E5447F}"/>
            </c:ext>
          </c:extLst>
        </c:ser>
        <c:ser>
          <c:idx val="18"/>
          <c:order val="18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4-8C39-441B-AEB7-091968E544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8C39-441B-AEB7-091968E5447F}"/>
              </c:ext>
            </c:extLst>
          </c:dPt>
          <c:val>
            <c:numRef>
              <c:f>Sheet1!$A$19:$C$19</c:f>
              <c:numCache>
                <c:formatCode>General</c:formatCode>
                <c:ptCount val="3"/>
                <c:pt idx="0">
                  <c:v>202.64607467147911</c:v>
                </c:pt>
                <c:pt idx="1">
                  <c:v>84.76735933067836</c:v>
                </c:pt>
                <c:pt idx="2">
                  <c:v>72.811019997184601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8C39-441B-AEB7-091968E54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067358336"/>
        <c:axId val="1"/>
      </c:barChart>
      <c:catAx>
        <c:axId val="20673583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2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2067358336"/>
        <c:crosses val="min"/>
        <c:crossBetween val="between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618529795563287E-2"/>
          <c:y val="1.875225387666787E-2"/>
          <c:w val="0.95476294040887344"/>
          <c:h val="0.9624954922466643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val>
            <c:numRef>
              <c:f>Sheet1!$A$1:$S$1</c:f>
              <c:numCache>
                <c:formatCode>General</c:formatCode>
                <c:ptCount val="19"/>
                <c:pt idx="0">
                  <c:v>1102589</c:v>
                </c:pt>
                <c:pt idx="1">
                  <c:v>1135162</c:v>
                </c:pt>
                <c:pt idx="2">
                  <c:v>1308346</c:v>
                </c:pt>
                <c:pt idx="3">
                  <c:v>1617438</c:v>
                </c:pt>
                <c:pt idx="4">
                  <c:v>2026168</c:v>
                </c:pt>
                <c:pt idx="5">
                  <c:v>2726685</c:v>
                </c:pt>
                <c:pt idx="6">
                  <c:v>2867699</c:v>
                </c:pt>
                <c:pt idx="7">
                  <c:v>3058853</c:v>
                </c:pt>
                <c:pt idx="8">
                  <c:v>3402640</c:v>
                </c:pt>
                <c:pt idx="9">
                  <c:v>3702908</c:v>
                </c:pt>
                <c:pt idx="10">
                  <c:v>4419814</c:v>
                </c:pt>
                <c:pt idx="11">
                  <c:v>5322436</c:v>
                </c:pt>
                <c:pt idx="12">
                  <c:v>6406174</c:v>
                </c:pt>
                <c:pt idx="13">
                  <c:v>7515736</c:v>
                </c:pt>
                <c:pt idx="14">
                  <c:v>7982711</c:v>
                </c:pt>
                <c:pt idx="15">
                  <c:v>8425113</c:v>
                </c:pt>
                <c:pt idx="16">
                  <c:v>7890873</c:v>
                </c:pt>
                <c:pt idx="17">
                  <c:v>8463572</c:v>
                </c:pt>
                <c:pt idx="18">
                  <c:v>8505671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7-4A14-94B6-33BE7E15C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07298176"/>
        <c:axId val="1"/>
      </c:barChart>
      <c:lineChart>
        <c:grouping val="standard"/>
        <c:varyColors val="0"/>
        <c:ser>
          <c:idx val="1"/>
          <c:order val="1"/>
          <c:spPr>
            <a:ln w="28575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147-4A14-94B6-33BE7E15C08B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147-4A14-94B6-33BE7E15C08B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B147-4A14-94B6-33BE7E15C08B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147-4A14-94B6-33BE7E15C08B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B147-4A14-94B6-33BE7E15C08B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147-4A14-94B6-33BE7E15C08B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B147-4A14-94B6-33BE7E15C08B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B147-4A14-94B6-33BE7E15C08B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B147-4A14-94B6-33BE7E15C08B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B147-4A14-94B6-33BE7E15C08B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B147-4A14-94B6-33BE7E15C08B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B147-4A14-94B6-33BE7E15C08B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B147-4A14-94B6-33BE7E15C08B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B147-4A14-94B6-33BE7E15C08B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B147-4A14-94B6-33BE7E15C08B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B147-4A14-94B6-33BE7E15C08B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B147-4A14-94B6-33BE7E15C08B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B147-4A14-94B6-33BE7E15C08B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B147-4A14-94B6-33BE7E15C08B}"/>
              </c:ext>
            </c:extLst>
          </c:dPt>
          <c:val>
            <c:numRef>
              <c:f>Sheet1!$A$2:$S$2</c:f>
              <c:numCache>
                <c:formatCode>General</c:formatCode>
                <c:ptCount val="19"/>
                <c:pt idx="0">
                  <c:v>732048</c:v>
                </c:pt>
                <c:pt idx="1">
                  <c:v>584556</c:v>
                </c:pt>
                <c:pt idx="2">
                  <c:v>621656</c:v>
                </c:pt>
                <c:pt idx="3">
                  <c:v>729434</c:v>
                </c:pt>
                <c:pt idx="4">
                  <c:v>1046435</c:v>
                </c:pt>
                <c:pt idx="5">
                  <c:v>1083673</c:v>
                </c:pt>
                <c:pt idx="6">
                  <c:v>1056269</c:v>
                </c:pt>
                <c:pt idx="7">
                  <c:v>1123585</c:v>
                </c:pt>
                <c:pt idx="8">
                  <c:v>1263488</c:v>
                </c:pt>
                <c:pt idx="9">
                  <c:v>1217462</c:v>
                </c:pt>
                <c:pt idx="10">
                  <c:v>1399145</c:v>
                </c:pt>
                <c:pt idx="11">
                  <c:v>1771413</c:v>
                </c:pt>
                <c:pt idx="12">
                  <c:v>1757196</c:v>
                </c:pt>
                <c:pt idx="13">
                  <c:v>1878912</c:v>
                </c:pt>
                <c:pt idx="14">
                  <c:v>2259590</c:v>
                </c:pt>
                <c:pt idx="15">
                  <c:v>2659074</c:v>
                </c:pt>
                <c:pt idx="16">
                  <c:v>2757322</c:v>
                </c:pt>
                <c:pt idx="17">
                  <c:v>3167056</c:v>
                </c:pt>
                <c:pt idx="18">
                  <c:v>3358739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B147-4A14-94B6-33BE7E15C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298176"/>
        <c:axId val="1"/>
      </c:lineChart>
      <c:catAx>
        <c:axId val="6072981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4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607298176"/>
        <c:crosses val="min"/>
        <c:crossBetween val="between"/>
        <c:majorUnit val="2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775731310942575E-2"/>
          <c:y val="1.6481774960380349E-2"/>
          <c:w val="0.88244853737811479"/>
          <c:h val="0.90871632329635499"/>
        </c:manualLayout>
      </c:layout>
      <c:scatterChart>
        <c:scatterStyle val="lineMarker"/>
        <c:varyColors val="0"/>
        <c:ser>
          <c:idx val="0"/>
          <c:order val="0"/>
          <c:spPr>
            <a:ln w="19050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270-4A17-8BAC-1CA6EA9188FF}"/>
              </c:ext>
            </c:extLst>
          </c:dPt>
          <c:dPt>
            <c:idx val="1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270-4A17-8BAC-1CA6EA9188FF}"/>
              </c:ext>
            </c:extLst>
          </c:dPt>
          <c:dPt>
            <c:idx val="2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270-4A17-8BAC-1CA6EA9188FF}"/>
              </c:ext>
            </c:extLst>
          </c:dPt>
          <c:dPt>
            <c:idx val="3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270-4A17-8BAC-1CA6EA9188FF}"/>
              </c:ext>
            </c:extLst>
          </c:dPt>
          <c:dPt>
            <c:idx val="4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7270-4A17-8BAC-1CA6EA9188FF}"/>
              </c:ext>
            </c:extLst>
          </c:dPt>
          <c:dPt>
            <c:idx val="5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7270-4A17-8BAC-1CA6EA9188FF}"/>
              </c:ext>
            </c:extLst>
          </c:dPt>
          <c:dPt>
            <c:idx val="6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7270-4A17-8BAC-1CA6EA9188FF}"/>
              </c:ext>
            </c:extLst>
          </c:dPt>
          <c:dPt>
            <c:idx val="7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7270-4A17-8BAC-1CA6EA9188FF}"/>
              </c:ext>
            </c:extLst>
          </c:dPt>
          <c:dPt>
            <c:idx val="8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270-4A17-8BAC-1CA6EA9188FF}"/>
              </c:ext>
            </c:extLst>
          </c:dPt>
          <c:dPt>
            <c:idx val="9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270-4A17-8BAC-1CA6EA9188FF}"/>
              </c:ext>
            </c:extLst>
          </c:dPt>
          <c:dPt>
            <c:idx val="10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7270-4A17-8BAC-1CA6EA9188FF}"/>
              </c:ext>
            </c:extLst>
          </c:dPt>
          <c:dPt>
            <c:idx val="11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7270-4A17-8BAC-1CA6EA9188FF}"/>
              </c:ext>
            </c:extLst>
          </c:dPt>
          <c:dPt>
            <c:idx val="12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7270-4A17-8BAC-1CA6EA9188FF}"/>
              </c:ext>
            </c:extLst>
          </c:dPt>
          <c:dPt>
            <c:idx val="13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7270-4A17-8BAC-1CA6EA9188FF}"/>
              </c:ext>
            </c:extLst>
          </c:dPt>
          <c:dPt>
            <c:idx val="14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7270-4A17-8BAC-1CA6EA9188FF}"/>
              </c:ext>
            </c:extLst>
          </c:dPt>
          <c:dPt>
            <c:idx val="15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7270-4A17-8BAC-1CA6EA9188FF}"/>
              </c:ext>
            </c:extLst>
          </c:dPt>
          <c:dPt>
            <c:idx val="16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7270-4A17-8BAC-1CA6EA9188FF}"/>
              </c:ext>
            </c:extLst>
          </c:dPt>
          <c:dPt>
            <c:idx val="17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7270-4A17-8BAC-1CA6EA9188FF}"/>
              </c:ext>
            </c:extLst>
          </c:dPt>
          <c:dPt>
            <c:idx val="18"/>
            <c:marker>
              <c:symbol val="diamond"/>
              <c:size val="7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7270-4A17-8BAC-1CA6EA9188FF}"/>
              </c:ext>
            </c:extLst>
          </c:dPt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Sheet1!$A$2:$S$2</c:f>
              <c:numCache>
                <c:formatCode>General</c:formatCode>
                <c:ptCount val="19"/>
                <c:pt idx="0">
                  <c:v>1158054</c:v>
                </c:pt>
                <c:pt idx="1">
                  <c:v>1220430</c:v>
                </c:pt>
                <c:pt idx="2">
                  <c:v>1179756</c:v>
                </c:pt>
                <c:pt idx="3">
                  <c:v>1200376</c:v>
                </c:pt>
                <c:pt idx="4">
                  <c:v>1278692</c:v>
                </c:pt>
                <c:pt idx="5">
                  <c:v>1536288</c:v>
                </c:pt>
                <c:pt idx="6">
                  <c:v>1561556</c:v>
                </c:pt>
                <c:pt idx="7">
                  <c:v>1790039</c:v>
                </c:pt>
                <c:pt idx="8">
                  <c:v>2029712</c:v>
                </c:pt>
                <c:pt idx="9">
                  <c:v>1986548</c:v>
                </c:pt>
                <c:pt idx="10">
                  <c:v>2185597</c:v>
                </c:pt>
                <c:pt idx="11">
                  <c:v>2493103</c:v>
                </c:pt>
                <c:pt idx="12">
                  <c:v>2842680</c:v>
                </c:pt>
                <c:pt idx="13">
                  <c:v>2900713</c:v>
                </c:pt>
                <c:pt idx="14">
                  <c:v>2895032</c:v>
                </c:pt>
                <c:pt idx="15">
                  <c:v>2597860</c:v>
                </c:pt>
                <c:pt idx="16">
                  <c:v>2558392</c:v>
                </c:pt>
                <c:pt idx="17">
                  <c:v>2751711</c:v>
                </c:pt>
                <c:pt idx="18">
                  <c:v>2667668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7270-4A17-8BAC-1CA6EA9188FF}"/>
            </c:ext>
          </c:extLst>
        </c:ser>
        <c:ser>
          <c:idx val="1"/>
          <c:order val="1"/>
          <c:spPr>
            <a:ln w="19050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7270-4A17-8BAC-1CA6EA9188FF}"/>
              </c:ext>
            </c:extLst>
          </c:dPt>
          <c:dPt>
            <c:idx val="1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7270-4A17-8BAC-1CA6EA9188FF}"/>
              </c:ext>
            </c:extLst>
          </c:dPt>
          <c:dPt>
            <c:idx val="2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7270-4A17-8BAC-1CA6EA9188FF}"/>
              </c:ext>
            </c:extLst>
          </c:dPt>
          <c:dPt>
            <c:idx val="3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7270-4A17-8BAC-1CA6EA9188FF}"/>
              </c:ext>
            </c:extLst>
          </c:dPt>
          <c:dPt>
            <c:idx val="4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7270-4A17-8BAC-1CA6EA9188FF}"/>
              </c:ext>
            </c:extLst>
          </c:dPt>
          <c:dPt>
            <c:idx val="5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7270-4A17-8BAC-1CA6EA9188FF}"/>
              </c:ext>
            </c:extLst>
          </c:dPt>
          <c:dPt>
            <c:idx val="6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7270-4A17-8BAC-1CA6EA9188FF}"/>
              </c:ext>
            </c:extLst>
          </c:dPt>
          <c:dPt>
            <c:idx val="7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7270-4A17-8BAC-1CA6EA9188FF}"/>
              </c:ext>
            </c:extLst>
          </c:dPt>
          <c:dPt>
            <c:idx val="8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7270-4A17-8BAC-1CA6EA9188FF}"/>
              </c:ext>
            </c:extLst>
          </c:dPt>
          <c:dPt>
            <c:idx val="9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7270-4A17-8BAC-1CA6EA9188FF}"/>
              </c:ext>
            </c:extLst>
          </c:dPt>
          <c:dPt>
            <c:idx val="10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7270-4A17-8BAC-1CA6EA9188FF}"/>
              </c:ext>
            </c:extLst>
          </c:dPt>
          <c:dPt>
            <c:idx val="11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7270-4A17-8BAC-1CA6EA9188FF}"/>
              </c:ext>
            </c:extLst>
          </c:dPt>
          <c:dPt>
            <c:idx val="12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7270-4A17-8BAC-1CA6EA9188FF}"/>
              </c:ext>
            </c:extLst>
          </c:dPt>
          <c:dPt>
            <c:idx val="13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7270-4A17-8BAC-1CA6EA9188FF}"/>
              </c:ext>
            </c:extLst>
          </c:dPt>
          <c:dPt>
            <c:idx val="14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7270-4A17-8BAC-1CA6EA9188FF}"/>
              </c:ext>
            </c:extLst>
          </c:dPt>
          <c:dPt>
            <c:idx val="15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7270-4A17-8BAC-1CA6EA9188FF}"/>
              </c:ext>
            </c:extLst>
          </c:dPt>
          <c:dPt>
            <c:idx val="16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7270-4A17-8BAC-1CA6EA9188FF}"/>
              </c:ext>
            </c:extLst>
          </c:dPt>
          <c:dPt>
            <c:idx val="17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7270-4A17-8BAC-1CA6EA9188FF}"/>
              </c:ext>
            </c:extLst>
          </c:dPt>
          <c:dPt>
            <c:idx val="18"/>
            <c:marker>
              <c:symbol val="squar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7270-4A17-8BAC-1CA6EA9188FF}"/>
              </c:ext>
            </c:extLst>
          </c:dPt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Sheet1!$A$3:$S$3</c:f>
              <c:numCache>
                <c:formatCode>General</c:formatCode>
                <c:ptCount val="19"/>
                <c:pt idx="0">
                  <c:v>605140</c:v>
                </c:pt>
                <c:pt idx="1">
                  <c:v>589631</c:v>
                </c:pt>
                <c:pt idx="2">
                  <c:v>610187</c:v>
                </c:pt>
                <c:pt idx="3">
                  <c:v>651738</c:v>
                </c:pt>
                <c:pt idx="4">
                  <c:v>667947</c:v>
                </c:pt>
                <c:pt idx="5">
                  <c:v>631538</c:v>
                </c:pt>
                <c:pt idx="6">
                  <c:v>703974</c:v>
                </c:pt>
                <c:pt idx="7">
                  <c:v>699567</c:v>
                </c:pt>
                <c:pt idx="8">
                  <c:v>814668</c:v>
                </c:pt>
                <c:pt idx="9">
                  <c:v>752946</c:v>
                </c:pt>
                <c:pt idx="10">
                  <c:v>934221</c:v>
                </c:pt>
                <c:pt idx="11">
                  <c:v>1033974</c:v>
                </c:pt>
                <c:pt idx="12">
                  <c:v>1017703</c:v>
                </c:pt>
                <c:pt idx="13">
                  <c:v>1045216</c:v>
                </c:pt>
                <c:pt idx="14">
                  <c:v>964132</c:v>
                </c:pt>
                <c:pt idx="15">
                  <c:v>955916</c:v>
                </c:pt>
                <c:pt idx="16">
                  <c:v>1003656</c:v>
                </c:pt>
                <c:pt idx="17">
                  <c:v>981124</c:v>
                </c:pt>
                <c:pt idx="18">
                  <c:v>949868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7-7270-4A17-8BAC-1CA6EA9188FF}"/>
            </c:ext>
          </c:extLst>
        </c:ser>
        <c:ser>
          <c:idx val="2"/>
          <c:order val="2"/>
          <c:spPr>
            <a:ln w="19050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7270-4A17-8BAC-1CA6EA9188F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7270-4A17-8BAC-1CA6EA9188FF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7270-4A17-8BAC-1CA6EA9188FF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7270-4A17-8BAC-1CA6EA9188FF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7270-4A17-8BAC-1CA6EA9188FF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7270-4A17-8BAC-1CA6EA9188FF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7270-4A17-8BAC-1CA6EA9188FF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7270-4A17-8BAC-1CA6EA9188FF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7270-4A17-8BAC-1CA6EA9188FF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7270-4A17-8BAC-1CA6EA9188FF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7270-4A17-8BAC-1CA6EA9188FF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7270-4A17-8BAC-1CA6EA9188FF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7270-4A17-8BAC-1CA6EA9188FF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7270-4A17-8BAC-1CA6EA9188FF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7270-4A17-8BAC-1CA6EA9188FF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7270-4A17-8BAC-1CA6EA9188FF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7270-4A17-8BAC-1CA6EA9188FF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7270-4A17-8BAC-1CA6EA9188FF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7270-4A17-8BAC-1CA6EA9188FF}"/>
              </c:ext>
            </c:extLst>
          </c:dPt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Sheet1!$A$4:$S$4</c:f>
              <c:numCache>
                <c:formatCode>General</c:formatCode>
                <c:ptCount val="19"/>
                <c:pt idx="0">
                  <c:v>223501</c:v>
                </c:pt>
                <c:pt idx="1">
                  <c:v>219852</c:v>
                </c:pt>
                <c:pt idx="2">
                  <c:v>244481</c:v>
                </c:pt>
                <c:pt idx="3">
                  <c:v>318066</c:v>
                </c:pt>
                <c:pt idx="4">
                  <c:v>347123</c:v>
                </c:pt>
                <c:pt idx="5">
                  <c:v>408409</c:v>
                </c:pt>
                <c:pt idx="6">
                  <c:v>486029</c:v>
                </c:pt>
                <c:pt idx="7">
                  <c:v>522934</c:v>
                </c:pt>
                <c:pt idx="8">
                  <c:v>643729</c:v>
                </c:pt>
                <c:pt idx="9">
                  <c:v>639110</c:v>
                </c:pt>
                <c:pt idx="10">
                  <c:v>721220</c:v>
                </c:pt>
                <c:pt idx="11">
                  <c:v>813491</c:v>
                </c:pt>
                <c:pt idx="12">
                  <c:v>913271</c:v>
                </c:pt>
                <c:pt idx="13">
                  <c:v>962195</c:v>
                </c:pt>
                <c:pt idx="14">
                  <c:v>924558</c:v>
                </c:pt>
                <c:pt idx="15">
                  <c:v>859445</c:v>
                </c:pt>
                <c:pt idx="16">
                  <c:v>849779</c:v>
                </c:pt>
                <c:pt idx="17">
                  <c:v>856523</c:v>
                </c:pt>
                <c:pt idx="18">
                  <c:v>897781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B-7270-4A17-8BAC-1CA6EA9188FF}"/>
            </c:ext>
          </c:extLst>
        </c:ser>
        <c:ser>
          <c:idx val="3"/>
          <c:order val="3"/>
          <c:spPr>
            <a:ln w="19050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7270-4A17-8BAC-1CA6EA9188FF}"/>
              </c:ext>
            </c:extLst>
          </c:dPt>
          <c:dPt>
            <c:idx val="1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7270-4A17-8BAC-1CA6EA9188FF}"/>
              </c:ext>
            </c:extLst>
          </c:dPt>
          <c:dPt>
            <c:idx val="2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7270-4A17-8BAC-1CA6EA9188FF}"/>
              </c:ext>
            </c:extLst>
          </c:dPt>
          <c:dPt>
            <c:idx val="3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7270-4A17-8BAC-1CA6EA9188FF}"/>
              </c:ext>
            </c:extLst>
          </c:dPt>
          <c:dPt>
            <c:idx val="4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7270-4A17-8BAC-1CA6EA9188FF}"/>
              </c:ext>
            </c:extLst>
          </c:dPt>
          <c:dPt>
            <c:idx val="5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7270-4A17-8BAC-1CA6EA9188FF}"/>
              </c:ext>
            </c:extLst>
          </c:dPt>
          <c:dPt>
            <c:idx val="6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2-7270-4A17-8BAC-1CA6EA9188FF}"/>
              </c:ext>
            </c:extLst>
          </c:dPt>
          <c:dPt>
            <c:idx val="7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7270-4A17-8BAC-1CA6EA9188FF}"/>
              </c:ext>
            </c:extLst>
          </c:dPt>
          <c:dPt>
            <c:idx val="8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7270-4A17-8BAC-1CA6EA9188FF}"/>
              </c:ext>
            </c:extLst>
          </c:dPt>
          <c:dPt>
            <c:idx val="9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5-7270-4A17-8BAC-1CA6EA9188FF}"/>
              </c:ext>
            </c:extLst>
          </c:dPt>
          <c:dPt>
            <c:idx val="10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7270-4A17-8BAC-1CA6EA9188FF}"/>
              </c:ext>
            </c:extLst>
          </c:dPt>
          <c:dPt>
            <c:idx val="11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7-7270-4A17-8BAC-1CA6EA9188FF}"/>
              </c:ext>
            </c:extLst>
          </c:dPt>
          <c:dPt>
            <c:idx val="12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8-7270-4A17-8BAC-1CA6EA9188FF}"/>
              </c:ext>
            </c:extLst>
          </c:dPt>
          <c:dPt>
            <c:idx val="13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9-7270-4A17-8BAC-1CA6EA9188FF}"/>
              </c:ext>
            </c:extLst>
          </c:dPt>
          <c:dPt>
            <c:idx val="14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A-7270-4A17-8BAC-1CA6EA9188FF}"/>
              </c:ext>
            </c:extLst>
          </c:dPt>
          <c:dPt>
            <c:idx val="15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B-7270-4A17-8BAC-1CA6EA9188FF}"/>
              </c:ext>
            </c:extLst>
          </c:dPt>
          <c:dPt>
            <c:idx val="16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C-7270-4A17-8BAC-1CA6EA9188FF}"/>
              </c:ext>
            </c:extLst>
          </c:dPt>
          <c:dPt>
            <c:idx val="17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D-7270-4A17-8BAC-1CA6EA9188FF}"/>
              </c:ext>
            </c:extLst>
          </c:dPt>
          <c:dPt>
            <c:idx val="18"/>
            <c:marker>
              <c:symbol val="triang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E-7270-4A17-8BAC-1CA6EA9188FF}"/>
              </c:ext>
            </c:extLst>
          </c:dPt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Sheet1!$A$5:$S$5</c:f>
              <c:numCache>
                <c:formatCode>General</c:formatCode>
                <c:ptCount val="19"/>
                <c:pt idx="0">
                  <c:v>708791</c:v>
                </c:pt>
                <c:pt idx="1">
                  <c:v>673952</c:v>
                </c:pt>
                <c:pt idx="2">
                  <c:v>691699</c:v>
                </c:pt>
                <c:pt idx="3">
                  <c:v>690805</c:v>
                </c:pt>
                <c:pt idx="4">
                  <c:v>715036</c:v>
                </c:pt>
                <c:pt idx="5">
                  <c:v>774781</c:v>
                </c:pt>
                <c:pt idx="6">
                  <c:v>922101</c:v>
                </c:pt>
                <c:pt idx="7">
                  <c:v>1063746</c:v>
                </c:pt>
                <c:pt idx="8">
                  <c:v>1156547</c:v>
                </c:pt>
                <c:pt idx="9">
                  <c:v>1100702</c:v>
                </c:pt>
                <c:pt idx="10">
                  <c:v>1188848</c:v>
                </c:pt>
                <c:pt idx="11">
                  <c:v>1321290</c:v>
                </c:pt>
                <c:pt idx="12">
                  <c:v>1288748</c:v>
                </c:pt>
                <c:pt idx="13">
                  <c:v>1293356</c:v>
                </c:pt>
                <c:pt idx="14">
                  <c:v>1212233</c:v>
                </c:pt>
                <c:pt idx="15">
                  <c:v>1128197</c:v>
                </c:pt>
                <c:pt idx="16">
                  <c:v>1056280</c:v>
                </c:pt>
                <c:pt idx="17">
                  <c:v>970733</c:v>
                </c:pt>
                <c:pt idx="18">
                  <c:v>889519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F-7270-4A17-8BAC-1CA6EA9188FF}"/>
            </c:ext>
          </c:extLst>
        </c:ser>
        <c:ser>
          <c:idx val="4"/>
          <c:order val="4"/>
          <c:spPr>
            <a:ln w="19050" algn="ctr">
              <a:solidFill>
                <a:schemeClr val="accent5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0-7270-4A17-8BAC-1CA6EA9188FF}"/>
              </c:ext>
            </c:extLst>
          </c:dPt>
          <c:dPt>
            <c:idx val="1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1-7270-4A17-8BAC-1CA6EA9188FF}"/>
              </c:ext>
            </c:extLst>
          </c:dPt>
          <c:dPt>
            <c:idx val="2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2-7270-4A17-8BAC-1CA6EA9188FF}"/>
              </c:ext>
            </c:extLst>
          </c:dPt>
          <c:dPt>
            <c:idx val="3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3-7270-4A17-8BAC-1CA6EA9188FF}"/>
              </c:ext>
            </c:extLst>
          </c:dPt>
          <c:dPt>
            <c:idx val="4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4-7270-4A17-8BAC-1CA6EA9188FF}"/>
              </c:ext>
            </c:extLst>
          </c:dPt>
          <c:dPt>
            <c:idx val="5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5-7270-4A17-8BAC-1CA6EA9188FF}"/>
              </c:ext>
            </c:extLst>
          </c:dPt>
          <c:dPt>
            <c:idx val="6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6-7270-4A17-8BAC-1CA6EA9188FF}"/>
              </c:ext>
            </c:extLst>
          </c:dPt>
          <c:dPt>
            <c:idx val="7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7-7270-4A17-8BAC-1CA6EA9188FF}"/>
              </c:ext>
            </c:extLst>
          </c:dPt>
          <c:dPt>
            <c:idx val="8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8-7270-4A17-8BAC-1CA6EA9188FF}"/>
              </c:ext>
            </c:extLst>
          </c:dPt>
          <c:dPt>
            <c:idx val="9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9-7270-4A17-8BAC-1CA6EA9188FF}"/>
              </c:ext>
            </c:extLst>
          </c:dPt>
          <c:dPt>
            <c:idx val="10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7270-4A17-8BAC-1CA6EA9188FF}"/>
              </c:ext>
            </c:extLst>
          </c:dPt>
          <c:dPt>
            <c:idx val="11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B-7270-4A17-8BAC-1CA6EA9188FF}"/>
              </c:ext>
            </c:extLst>
          </c:dPt>
          <c:dPt>
            <c:idx val="12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C-7270-4A17-8BAC-1CA6EA9188FF}"/>
              </c:ext>
            </c:extLst>
          </c:dPt>
          <c:dPt>
            <c:idx val="13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D-7270-4A17-8BAC-1CA6EA9188FF}"/>
              </c:ext>
            </c:extLst>
          </c:dPt>
          <c:dPt>
            <c:idx val="14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E-7270-4A17-8BAC-1CA6EA9188FF}"/>
              </c:ext>
            </c:extLst>
          </c:dPt>
          <c:dPt>
            <c:idx val="15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F-7270-4A17-8BAC-1CA6EA9188FF}"/>
              </c:ext>
            </c:extLst>
          </c:dPt>
          <c:dPt>
            <c:idx val="16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0-7270-4A17-8BAC-1CA6EA9188FF}"/>
              </c:ext>
            </c:extLst>
          </c:dPt>
          <c:dPt>
            <c:idx val="17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1-7270-4A17-8BAC-1CA6EA9188FF}"/>
              </c:ext>
            </c:extLst>
          </c:dPt>
          <c:dPt>
            <c:idx val="18"/>
            <c:marker>
              <c:symbol val="diamond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2-7270-4A17-8BAC-1CA6EA9188FF}"/>
              </c:ext>
            </c:extLst>
          </c:dPt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Sheet1!$A$6:$S$6</c:f>
              <c:numCache>
                <c:formatCode>General</c:formatCode>
                <c:ptCount val="19"/>
                <c:pt idx="0">
                  <c:v>345056</c:v>
                </c:pt>
                <c:pt idx="1">
                  <c:v>352154</c:v>
                </c:pt>
                <c:pt idx="2">
                  <c:v>343158</c:v>
                </c:pt>
                <c:pt idx="3">
                  <c:v>376260</c:v>
                </c:pt>
                <c:pt idx="4">
                  <c:v>402070</c:v>
                </c:pt>
                <c:pt idx="5">
                  <c:v>403812</c:v>
                </c:pt>
                <c:pt idx="6">
                  <c:v>435656</c:v>
                </c:pt>
                <c:pt idx="7">
                  <c:v>491224</c:v>
                </c:pt>
                <c:pt idx="8">
                  <c:v>593546</c:v>
                </c:pt>
                <c:pt idx="9">
                  <c:v>550103</c:v>
                </c:pt>
                <c:pt idx="10">
                  <c:v>629746</c:v>
                </c:pt>
                <c:pt idx="11">
                  <c:v>722627</c:v>
                </c:pt>
                <c:pt idx="12">
                  <c:v>717721</c:v>
                </c:pt>
                <c:pt idx="13">
                  <c:v>723039</c:v>
                </c:pt>
                <c:pt idx="14">
                  <c:v>738717</c:v>
                </c:pt>
                <c:pt idx="15">
                  <c:v>685295</c:v>
                </c:pt>
                <c:pt idx="16">
                  <c:v>631999</c:v>
                </c:pt>
                <c:pt idx="17">
                  <c:v>598142</c:v>
                </c:pt>
                <c:pt idx="18">
                  <c:v>577502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3-7270-4A17-8BAC-1CA6EA9188FF}"/>
            </c:ext>
          </c:extLst>
        </c:ser>
        <c:ser>
          <c:idx val="5"/>
          <c:order val="5"/>
          <c:spPr>
            <a:ln w="19050" algn="ctr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Sheet1!$A$7:$S$7</c:f>
              <c:numCache>
                <c:formatCode>General</c:formatCode>
                <c:ptCount val="19"/>
                <c:pt idx="0">
                  <c:v>123783</c:v>
                </c:pt>
                <c:pt idx="1">
                  <c:v>106559</c:v>
                </c:pt>
                <c:pt idx="2">
                  <c:v>114662</c:v>
                </c:pt>
                <c:pt idx="3">
                  <c:v>133804</c:v>
                </c:pt>
                <c:pt idx="4">
                  <c:v>153141</c:v>
                </c:pt>
                <c:pt idx="5">
                  <c:v>168359</c:v>
                </c:pt>
                <c:pt idx="6">
                  <c:v>190019</c:v>
                </c:pt>
                <c:pt idx="7">
                  <c:v>217704</c:v>
                </c:pt>
                <c:pt idx="8">
                  <c:v>295955</c:v>
                </c:pt>
                <c:pt idx="9">
                  <c:v>293549</c:v>
                </c:pt>
                <c:pt idx="10">
                  <c:v>313772</c:v>
                </c:pt>
                <c:pt idx="11">
                  <c:v>389768</c:v>
                </c:pt>
                <c:pt idx="12">
                  <c:v>427253</c:v>
                </c:pt>
                <c:pt idx="13">
                  <c:v>439907</c:v>
                </c:pt>
                <c:pt idx="14">
                  <c:v>484218</c:v>
                </c:pt>
                <c:pt idx="15">
                  <c:v>527702</c:v>
                </c:pt>
                <c:pt idx="16">
                  <c:v>478784</c:v>
                </c:pt>
                <c:pt idx="17">
                  <c:v>523921</c:v>
                </c:pt>
                <c:pt idx="18">
                  <c:v>531337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4-7270-4A17-8BAC-1CA6EA9188FF}"/>
            </c:ext>
          </c:extLst>
        </c:ser>
        <c:ser>
          <c:idx val="6"/>
          <c:order val="6"/>
          <c:spPr>
            <a:ln w="28575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Sheet1!$A$8:$S$8</c:f>
              <c:numCache>
                <c:formatCode>General</c:formatCode>
                <c:ptCount val="19"/>
                <c:pt idx="0">
                  <c:v>109063</c:v>
                </c:pt>
                <c:pt idx="1">
                  <c:v>123648</c:v>
                </c:pt>
                <c:pt idx="2">
                  <c:v>109510</c:v>
                </c:pt>
                <c:pt idx="3">
                  <c:v>108437</c:v>
                </c:pt>
                <c:pt idx="4">
                  <c:v>128346</c:v>
                </c:pt>
                <c:pt idx="5">
                  <c:v>109084</c:v>
                </c:pt>
                <c:pt idx="6">
                  <c:v>153062</c:v>
                </c:pt>
                <c:pt idx="7">
                  <c:v>178047</c:v>
                </c:pt>
                <c:pt idx="8">
                  <c:v>183786</c:v>
                </c:pt>
                <c:pt idx="9">
                  <c:v>173673</c:v>
                </c:pt>
                <c:pt idx="10">
                  <c:v>188585</c:v>
                </c:pt>
                <c:pt idx="11">
                  <c:v>246393</c:v>
                </c:pt>
                <c:pt idx="12">
                  <c:v>244144</c:v>
                </c:pt>
                <c:pt idx="13">
                  <c:v>250707</c:v>
                </c:pt>
                <c:pt idx="14">
                  <c:v>277250</c:v>
                </c:pt>
                <c:pt idx="15">
                  <c:v>315374</c:v>
                </c:pt>
                <c:pt idx="16">
                  <c:v>305399</c:v>
                </c:pt>
                <c:pt idx="17">
                  <c:v>310229</c:v>
                </c:pt>
                <c:pt idx="18">
                  <c:v>323412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5-7270-4A17-8BAC-1CA6EA9188FF}"/>
            </c:ext>
          </c:extLst>
        </c:ser>
        <c:ser>
          <c:idx val="7"/>
          <c:order val="7"/>
          <c:spPr>
            <a:ln w="28575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6-7270-4A17-8BAC-1CA6EA9188F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7-7270-4A17-8BAC-1CA6EA9188FF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8-7270-4A17-8BAC-1CA6EA9188FF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9-7270-4A17-8BAC-1CA6EA9188FF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A-7270-4A17-8BAC-1CA6EA9188FF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B-7270-4A17-8BAC-1CA6EA9188FF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C-7270-4A17-8BAC-1CA6EA9188FF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D-7270-4A17-8BAC-1CA6EA9188FF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E-7270-4A17-8BAC-1CA6EA9188FF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F-7270-4A17-8BAC-1CA6EA9188FF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0-7270-4A17-8BAC-1CA6EA9188FF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1-7270-4A17-8BAC-1CA6EA9188FF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2-7270-4A17-8BAC-1CA6EA9188FF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3-7270-4A17-8BAC-1CA6EA9188FF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4-7270-4A17-8BAC-1CA6EA9188FF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5-7270-4A17-8BAC-1CA6EA9188FF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6-7270-4A17-8BAC-1CA6EA9188FF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7-7270-4A17-8BAC-1CA6EA9188FF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8-7270-4A17-8BAC-1CA6EA9188FF}"/>
              </c:ext>
            </c:extLst>
          </c:dPt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Sheet1!$A$9:$S$9</c:f>
              <c:numCache>
                <c:formatCode>General</c:formatCode>
                <c:ptCount val="19"/>
                <c:pt idx="0">
                  <c:v>85403</c:v>
                </c:pt>
                <c:pt idx="1">
                  <c:v>80333</c:v>
                </c:pt>
                <c:pt idx="2">
                  <c:v>79908</c:v>
                </c:pt>
                <c:pt idx="3">
                  <c:v>80789</c:v>
                </c:pt>
                <c:pt idx="4">
                  <c:v>84478</c:v>
                </c:pt>
                <c:pt idx="5">
                  <c:v>90503</c:v>
                </c:pt>
                <c:pt idx="6">
                  <c:v>110393</c:v>
                </c:pt>
                <c:pt idx="7">
                  <c:v>127831</c:v>
                </c:pt>
                <c:pt idx="8">
                  <c:v>143206</c:v>
                </c:pt>
                <c:pt idx="9">
                  <c:v>130075</c:v>
                </c:pt>
                <c:pt idx="10">
                  <c:v>148880</c:v>
                </c:pt>
                <c:pt idx="11">
                  <c:v>191606</c:v>
                </c:pt>
                <c:pt idx="12">
                  <c:v>210039</c:v>
                </c:pt>
                <c:pt idx="13">
                  <c:v>217941</c:v>
                </c:pt>
                <c:pt idx="14">
                  <c:v>236094</c:v>
                </c:pt>
                <c:pt idx="15">
                  <c:v>191691</c:v>
                </c:pt>
                <c:pt idx="16">
                  <c:v>198248</c:v>
                </c:pt>
                <c:pt idx="17">
                  <c:v>187906</c:v>
                </c:pt>
                <c:pt idx="18">
                  <c:v>197169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9-7270-4A17-8BAC-1CA6EA9188FF}"/>
            </c:ext>
          </c:extLst>
        </c:ser>
        <c:ser>
          <c:idx val="8"/>
          <c:order val="8"/>
          <c:spPr>
            <a:ln w="28575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xVal>
            <c:numRef>
              <c:f>Sheet1!$A$1:$S$1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Sheet1!$A$10:$S$10</c:f>
              <c:numCache>
                <c:formatCode>General</c:formatCode>
                <c:ptCount val="19"/>
                <c:pt idx="0">
                  <c:v>92829</c:v>
                </c:pt>
                <c:pt idx="1">
                  <c:v>94739</c:v>
                </c:pt>
                <c:pt idx="2">
                  <c:v>99606</c:v>
                </c:pt>
                <c:pt idx="3">
                  <c:v>103052</c:v>
                </c:pt>
                <c:pt idx="4">
                  <c:v>100310</c:v>
                </c:pt>
                <c:pt idx="5">
                  <c:v>120360</c:v>
                </c:pt>
                <c:pt idx="6">
                  <c:v>119236</c:v>
                </c:pt>
                <c:pt idx="7">
                  <c:v>127467</c:v>
                </c:pt>
                <c:pt idx="8">
                  <c:v>134182</c:v>
                </c:pt>
                <c:pt idx="9">
                  <c:v>134605</c:v>
                </c:pt>
                <c:pt idx="10">
                  <c:v>139835</c:v>
                </c:pt>
                <c:pt idx="11">
                  <c:v>161805</c:v>
                </c:pt>
                <c:pt idx="12">
                  <c:v>161411</c:v>
                </c:pt>
                <c:pt idx="13">
                  <c:v>160197</c:v>
                </c:pt>
                <c:pt idx="14">
                  <c:v>160321</c:v>
                </c:pt>
                <c:pt idx="15">
                  <c:v>151497</c:v>
                </c:pt>
                <c:pt idx="16">
                  <c:v>151846</c:v>
                </c:pt>
                <c:pt idx="17">
                  <c:v>159272</c:v>
                </c:pt>
                <c:pt idx="18">
                  <c:v>157660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A-7270-4A17-8BAC-1CA6EA918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7313152"/>
        <c:axId val="1"/>
      </c:scatterChart>
      <c:valAx>
        <c:axId val="607313152"/>
        <c:scaling>
          <c:orientation val="minMax"/>
          <c:max val="2018"/>
          <c:min val="2000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1"/>
        <c:crosses val="min"/>
        <c:crossBetween val="midCat"/>
        <c:majorUnit val="2"/>
      </c:valAx>
      <c:valAx>
        <c:axId val="1"/>
        <c:scaling>
          <c:orientation val="minMax"/>
          <c:max val="3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607313152"/>
        <c:crosses val="min"/>
        <c:crossBetween val="midCat"/>
        <c:majorUnit val="5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991964937910884E-2"/>
          <c:y val="2.1867115222876366E-2"/>
          <c:w val="0.96201607012417822"/>
          <c:h val="0.95626576955424725"/>
        </c:manualLayout>
      </c:layout>
      <c:scatterChart>
        <c:scatterStyle val="lineMarker"/>
        <c:varyColors val="0"/>
        <c:ser>
          <c:idx val="0"/>
          <c:order val="0"/>
          <c:spPr>
            <a:ln w="19050" algn="ctr">
              <a:solidFill>
                <a:schemeClr val="accent6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62E-41B9-A29E-83CEB5032E5D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62E-41B9-A29E-83CEB5032E5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262E-41B9-A29E-83CEB5032E5D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262E-41B9-A29E-83CEB5032E5D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262E-41B9-A29E-83CEB5032E5D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262E-41B9-A29E-83CEB5032E5D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262E-41B9-A29E-83CEB5032E5D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262E-41B9-A29E-83CEB5032E5D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262E-41B9-A29E-83CEB5032E5D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262E-41B9-A29E-83CEB5032E5D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262E-41B9-A29E-83CEB5032E5D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262E-41B9-A29E-83CEB5032E5D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262E-41B9-A29E-83CEB5032E5D}"/>
              </c:ext>
            </c:extLst>
          </c:dPt>
          <c:dPt>
            <c:idx val="13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262E-41B9-A29E-83CEB5032E5D}"/>
              </c:ext>
            </c:extLst>
          </c:dPt>
          <c:dPt>
            <c:idx val="14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262E-41B9-A29E-83CEB5032E5D}"/>
              </c:ext>
            </c:extLst>
          </c:dPt>
          <c:dPt>
            <c:idx val="15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262E-41B9-A29E-83CEB5032E5D}"/>
              </c:ext>
            </c:extLst>
          </c:dPt>
          <c:dPt>
            <c:idx val="16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262E-41B9-A29E-83CEB5032E5D}"/>
              </c:ext>
            </c:extLst>
          </c:dPt>
          <c:dPt>
            <c:idx val="17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262E-41B9-A29E-83CEB5032E5D}"/>
              </c:ext>
            </c:extLst>
          </c:dPt>
          <c:dPt>
            <c:idx val="18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262E-41B9-A29E-83CEB5032E5D}"/>
              </c:ext>
            </c:extLst>
          </c:dPt>
          <c:dPt>
            <c:idx val="19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262E-41B9-A29E-83CEB5032E5D}"/>
              </c:ext>
            </c:extLst>
          </c:dPt>
          <c:dPt>
            <c:idx val="20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262E-41B9-A29E-83CEB5032E5D}"/>
              </c:ext>
            </c:extLst>
          </c:dPt>
          <c:dPt>
            <c:idx val="21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262E-41B9-A29E-83CEB5032E5D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262E-41B9-A29E-83CEB5032E5D}"/>
              </c:ext>
            </c:extLst>
          </c:dPt>
          <c:dPt>
            <c:idx val="23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262E-41B9-A29E-83CEB5032E5D}"/>
              </c:ext>
            </c:extLst>
          </c:dPt>
          <c:dPt>
            <c:idx val="24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262E-41B9-A29E-83CEB5032E5D}"/>
              </c:ext>
            </c:extLst>
          </c:dPt>
          <c:dPt>
            <c:idx val="25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262E-41B9-A29E-83CEB5032E5D}"/>
              </c:ext>
            </c:extLst>
          </c:dPt>
          <c:dPt>
            <c:idx val="26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262E-41B9-A29E-83CEB5032E5D}"/>
              </c:ext>
            </c:extLst>
          </c:dPt>
          <c:dPt>
            <c:idx val="27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262E-41B9-A29E-83CEB5032E5D}"/>
              </c:ext>
            </c:extLst>
          </c:dPt>
          <c:dPt>
            <c:idx val="28"/>
            <c:marker>
              <c:symbol val="circle"/>
              <c:size val="5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262E-41B9-A29E-83CEB5032E5D}"/>
              </c:ext>
            </c:extLst>
          </c:dPt>
          <c:xVal>
            <c:numRef>
              <c:f>Sheet1!$A$1:$AC$1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xVal>
          <c:yVal>
            <c:numRef>
              <c:f>Sheet1!$A$2:$AC$2</c:f>
              <c:numCache>
                <c:formatCode>General</c:formatCode>
                <c:ptCount val="29"/>
                <c:pt idx="0">
                  <c:v>46</c:v>
                </c:pt>
                <c:pt idx="1">
                  <c:v>676</c:v>
                </c:pt>
                <c:pt idx="2">
                  <c:v>1512</c:v>
                </c:pt>
                <c:pt idx="3">
                  <c:v>853</c:v>
                </c:pt>
                <c:pt idx="4">
                  <c:v>912</c:v>
                </c:pt>
                <c:pt idx="5">
                  <c:v>683</c:v>
                </c:pt>
                <c:pt idx="6">
                  <c:v>1840</c:v>
                </c:pt>
                <c:pt idx="7">
                  <c:v>5939</c:v>
                </c:pt>
                <c:pt idx="8">
                  <c:v>10604</c:v>
                </c:pt>
                <c:pt idx="9">
                  <c:v>17689</c:v>
                </c:pt>
                <c:pt idx="10">
                  <c:v>20630</c:v>
                </c:pt>
                <c:pt idx="11">
                  <c:v>18117</c:v>
                </c:pt>
                <c:pt idx="12">
                  <c:v>38861</c:v>
                </c:pt>
                <c:pt idx="13">
                  <c:v>51971</c:v>
                </c:pt>
                <c:pt idx="14">
                  <c:v>59886</c:v>
                </c:pt>
                <c:pt idx="15">
                  <c:v>226763</c:v>
                </c:pt>
                <c:pt idx="16">
                  <c:v>180463</c:v>
                </c:pt>
                <c:pt idx="17">
                  <c:v>443889</c:v>
                </c:pt>
                <c:pt idx="18">
                  <c:v>497324</c:v>
                </c:pt>
                <c:pt idx="19">
                  <c:v>574468</c:v>
                </c:pt>
                <c:pt idx="20">
                  <c:v>490184</c:v>
                </c:pt>
                <c:pt idx="21">
                  <c:v>770226</c:v>
                </c:pt>
                <c:pt idx="22">
                  <c:v>762311</c:v>
                </c:pt>
                <c:pt idx="23">
                  <c:v>991952</c:v>
                </c:pt>
                <c:pt idx="24">
                  <c:v>1293484</c:v>
                </c:pt>
                <c:pt idx="25">
                  <c:v>1524315</c:v>
                </c:pt>
                <c:pt idx="26">
                  <c:v>1768341</c:v>
                </c:pt>
                <c:pt idx="27">
                  <c:v>2334651</c:v>
                </c:pt>
                <c:pt idx="28">
                  <c:v>2071941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262E-41B9-A29E-83CEB5032E5D}"/>
            </c:ext>
          </c:extLst>
        </c:ser>
        <c:ser>
          <c:idx val="1"/>
          <c:order val="1"/>
          <c:spPr>
            <a:ln w="19050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262E-41B9-A29E-83CEB5032E5D}"/>
              </c:ext>
            </c:extLst>
          </c:dPt>
          <c:dPt>
            <c:idx val="1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262E-41B9-A29E-83CEB5032E5D}"/>
              </c:ext>
            </c:extLst>
          </c:dPt>
          <c:dPt>
            <c:idx val="2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262E-41B9-A29E-83CEB5032E5D}"/>
              </c:ext>
            </c:extLst>
          </c:dPt>
          <c:dPt>
            <c:idx val="3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262E-41B9-A29E-83CEB5032E5D}"/>
              </c:ext>
            </c:extLst>
          </c:dPt>
          <c:dPt>
            <c:idx val="4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262E-41B9-A29E-83CEB5032E5D}"/>
              </c:ext>
            </c:extLst>
          </c:dPt>
          <c:dPt>
            <c:idx val="5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262E-41B9-A29E-83CEB5032E5D}"/>
              </c:ext>
            </c:extLst>
          </c:dPt>
          <c:dPt>
            <c:idx val="6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262E-41B9-A29E-83CEB5032E5D}"/>
              </c:ext>
            </c:extLst>
          </c:dPt>
          <c:dPt>
            <c:idx val="7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262E-41B9-A29E-83CEB5032E5D}"/>
              </c:ext>
            </c:extLst>
          </c:dPt>
          <c:dPt>
            <c:idx val="8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262E-41B9-A29E-83CEB5032E5D}"/>
              </c:ext>
            </c:extLst>
          </c:dPt>
          <c:dPt>
            <c:idx val="9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262E-41B9-A29E-83CEB5032E5D}"/>
              </c:ext>
            </c:extLst>
          </c:dPt>
          <c:dPt>
            <c:idx val="10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262E-41B9-A29E-83CEB5032E5D}"/>
              </c:ext>
            </c:extLst>
          </c:dPt>
          <c:dPt>
            <c:idx val="11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262E-41B9-A29E-83CEB5032E5D}"/>
              </c:ext>
            </c:extLst>
          </c:dPt>
          <c:dPt>
            <c:idx val="12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262E-41B9-A29E-83CEB5032E5D}"/>
              </c:ext>
            </c:extLst>
          </c:dPt>
          <c:dPt>
            <c:idx val="13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262E-41B9-A29E-83CEB5032E5D}"/>
              </c:ext>
            </c:extLst>
          </c:dPt>
          <c:dPt>
            <c:idx val="14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262E-41B9-A29E-83CEB5032E5D}"/>
              </c:ext>
            </c:extLst>
          </c:dPt>
          <c:dPt>
            <c:idx val="15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262E-41B9-A29E-83CEB5032E5D}"/>
              </c:ext>
            </c:extLst>
          </c:dPt>
          <c:dPt>
            <c:idx val="16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262E-41B9-A29E-83CEB5032E5D}"/>
              </c:ext>
            </c:extLst>
          </c:dPt>
          <c:dPt>
            <c:idx val="17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262E-41B9-A29E-83CEB5032E5D}"/>
              </c:ext>
            </c:extLst>
          </c:dPt>
          <c:dPt>
            <c:idx val="18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262E-41B9-A29E-83CEB5032E5D}"/>
              </c:ext>
            </c:extLst>
          </c:dPt>
          <c:dPt>
            <c:idx val="19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262E-41B9-A29E-83CEB5032E5D}"/>
              </c:ext>
            </c:extLst>
          </c:dPt>
          <c:dPt>
            <c:idx val="20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262E-41B9-A29E-83CEB5032E5D}"/>
              </c:ext>
            </c:extLst>
          </c:dPt>
          <c:dPt>
            <c:idx val="21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262E-41B9-A29E-83CEB5032E5D}"/>
              </c:ext>
            </c:extLst>
          </c:dPt>
          <c:dPt>
            <c:idx val="22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262E-41B9-A29E-83CEB5032E5D}"/>
              </c:ext>
            </c:extLst>
          </c:dPt>
          <c:dPt>
            <c:idx val="23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262E-41B9-A29E-83CEB5032E5D}"/>
              </c:ext>
            </c:extLst>
          </c:dPt>
          <c:dPt>
            <c:idx val="24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262E-41B9-A29E-83CEB5032E5D}"/>
              </c:ext>
            </c:extLst>
          </c:dPt>
          <c:dPt>
            <c:idx val="25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262E-41B9-A29E-83CEB5032E5D}"/>
              </c:ext>
            </c:extLst>
          </c:dPt>
          <c:dPt>
            <c:idx val="26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262E-41B9-A29E-83CEB5032E5D}"/>
              </c:ext>
            </c:extLst>
          </c:dPt>
          <c:dPt>
            <c:idx val="27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262E-41B9-A29E-83CEB5032E5D}"/>
              </c:ext>
            </c:extLst>
          </c:dPt>
          <c:dPt>
            <c:idx val="28"/>
            <c:marker>
              <c:symbol val="square"/>
              <c:size val="5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262E-41B9-A29E-83CEB5032E5D}"/>
              </c:ext>
            </c:extLst>
          </c:dPt>
          <c:xVal>
            <c:numRef>
              <c:f>Sheet1!$A$1:$AC$1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xVal>
          <c:yVal>
            <c:numRef>
              <c:f>Sheet1!$A$3:$AC$3</c:f>
              <c:numCache>
                <c:formatCode>General</c:formatCode>
                <c:ptCount val="29"/>
                <c:pt idx="0">
                  <c:v>370556</c:v>
                </c:pt>
                <c:pt idx="1">
                  <c:v>249882</c:v>
                </c:pt>
                <c:pt idx="2">
                  <c:v>133204</c:v>
                </c:pt>
                <c:pt idx="3">
                  <c:v>304041</c:v>
                </c:pt>
                <c:pt idx="4">
                  <c:v>315858</c:v>
                </c:pt>
                <c:pt idx="5">
                  <c:v>406092</c:v>
                </c:pt>
                <c:pt idx="6">
                  <c:v>580371</c:v>
                </c:pt>
                <c:pt idx="7">
                  <c:v>517102</c:v>
                </c:pt>
                <c:pt idx="8">
                  <c:v>567273</c:v>
                </c:pt>
                <c:pt idx="9">
                  <c:v>489637</c:v>
                </c:pt>
                <c:pt idx="10">
                  <c:v>411753</c:v>
                </c:pt>
                <c:pt idx="11">
                  <c:v>484943</c:v>
                </c:pt>
                <c:pt idx="12">
                  <c:v>551758</c:v>
                </c:pt>
                <c:pt idx="13">
                  <c:v>760938</c:v>
                </c:pt>
                <c:pt idx="14">
                  <c:v>749607</c:v>
                </c:pt>
                <c:pt idx="15">
                  <c:v>781174</c:v>
                </c:pt>
                <c:pt idx="16">
                  <c:v>918759</c:v>
                </c:pt>
                <c:pt idx="17">
                  <c:v>960176</c:v>
                </c:pt>
                <c:pt idx="18">
                  <c:v>1142724</c:v>
                </c:pt>
                <c:pt idx="19">
                  <c:v>1125525</c:v>
                </c:pt>
                <c:pt idx="20">
                  <c:v>1487411</c:v>
                </c:pt>
                <c:pt idx="21">
                  <c:v>1807703</c:v>
                </c:pt>
                <c:pt idx="22">
                  <c:v>1578591</c:v>
                </c:pt>
                <c:pt idx="23">
                  <c:v>1637535</c:v>
                </c:pt>
                <c:pt idx="24">
                  <c:v>1660270</c:v>
                </c:pt>
                <c:pt idx="25">
                  <c:v>1675112</c:v>
                </c:pt>
                <c:pt idx="26">
                  <c:v>1964321</c:v>
                </c:pt>
                <c:pt idx="27">
                  <c:v>1842334</c:v>
                </c:pt>
                <c:pt idx="28">
                  <c:v>2061178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B-262E-41B9-A29E-83CEB5032E5D}"/>
            </c:ext>
          </c:extLst>
        </c:ser>
        <c:ser>
          <c:idx val="2"/>
          <c:order val="2"/>
          <c:spPr>
            <a:ln w="19050" algn="ctr">
              <a:solidFill>
                <a:srgbClr val="20A49D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262E-41B9-A29E-83CEB5032E5D}"/>
              </c:ext>
            </c:extLst>
          </c:dPt>
          <c:dPt>
            <c:idx val="1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262E-41B9-A29E-83CEB5032E5D}"/>
              </c:ext>
            </c:extLst>
          </c:dPt>
          <c:dPt>
            <c:idx val="2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262E-41B9-A29E-83CEB5032E5D}"/>
              </c:ext>
            </c:extLst>
          </c:dPt>
          <c:dPt>
            <c:idx val="3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262E-41B9-A29E-83CEB5032E5D}"/>
              </c:ext>
            </c:extLst>
          </c:dPt>
          <c:dPt>
            <c:idx val="4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262E-41B9-A29E-83CEB5032E5D}"/>
              </c:ext>
            </c:extLst>
          </c:dPt>
          <c:dPt>
            <c:idx val="5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262E-41B9-A29E-83CEB5032E5D}"/>
              </c:ext>
            </c:extLst>
          </c:dPt>
          <c:dPt>
            <c:idx val="6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2-262E-41B9-A29E-83CEB5032E5D}"/>
              </c:ext>
            </c:extLst>
          </c:dPt>
          <c:dPt>
            <c:idx val="7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262E-41B9-A29E-83CEB5032E5D}"/>
              </c:ext>
            </c:extLst>
          </c:dPt>
          <c:dPt>
            <c:idx val="8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262E-41B9-A29E-83CEB5032E5D}"/>
              </c:ext>
            </c:extLst>
          </c:dPt>
          <c:dPt>
            <c:idx val="9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5-262E-41B9-A29E-83CEB5032E5D}"/>
              </c:ext>
            </c:extLst>
          </c:dPt>
          <c:dPt>
            <c:idx val="10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262E-41B9-A29E-83CEB5032E5D}"/>
              </c:ext>
            </c:extLst>
          </c:dPt>
          <c:dPt>
            <c:idx val="11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7-262E-41B9-A29E-83CEB5032E5D}"/>
              </c:ext>
            </c:extLst>
          </c:dPt>
          <c:dPt>
            <c:idx val="12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8-262E-41B9-A29E-83CEB5032E5D}"/>
              </c:ext>
            </c:extLst>
          </c:dPt>
          <c:dPt>
            <c:idx val="13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9-262E-41B9-A29E-83CEB5032E5D}"/>
              </c:ext>
            </c:extLst>
          </c:dPt>
          <c:dPt>
            <c:idx val="14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A-262E-41B9-A29E-83CEB5032E5D}"/>
              </c:ext>
            </c:extLst>
          </c:dPt>
          <c:dPt>
            <c:idx val="15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B-262E-41B9-A29E-83CEB5032E5D}"/>
              </c:ext>
            </c:extLst>
          </c:dPt>
          <c:dPt>
            <c:idx val="16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C-262E-41B9-A29E-83CEB5032E5D}"/>
              </c:ext>
            </c:extLst>
          </c:dPt>
          <c:dPt>
            <c:idx val="17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D-262E-41B9-A29E-83CEB5032E5D}"/>
              </c:ext>
            </c:extLst>
          </c:dPt>
          <c:dPt>
            <c:idx val="18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E-262E-41B9-A29E-83CEB5032E5D}"/>
              </c:ext>
            </c:extLst>
          </c:dPt>
          <c:dPt>
            <c:idx val="19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F-262E-41B9-A29E-83CEB5032E5D}"/>
              </c:ext>
            </c:extLst>
          </c:dPt>
          <c:dPt>
            <c:idx val="20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0-262E-41B9-A29E-83CEB5032E5D}"/>
              </c:ext>
            </c:extLst>
          </c:dPt>
          <c:dPt>
            <c:idx val="21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1-262E-41B9-A29E-83CEB5032E5D}"/>
              </c:ext>
            </c:extLst>
          </c:dPt>
          <c:dPt>
            <c:idx val="22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2-262E-41B9-A29E-83CEB5032E5D}"/>
              </c:ext>
            </c:extLst>
          </c:dPt>
          <c:dPt>
            <c:idx val="23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3-262E-41B9-A29E-83CEB5032E5D}"/>
              </c:ext>
            </c:extLst>
          </c:dPt>
          <c:dPt>
            <c:idx val="24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4-262E-41B9-A29E-83CEB5032E5D}"/>
              </c:ext>
            </c:extLst>
          </c:dPt>
          <c:dPt>
            <c:idx val="25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5-262E-41B9-A29E-83CEB5032E5D}"/>
              </c:ext>
            </c:extLst>
          </c:dPt>
          <c:dPt>
            <c:idx val="26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6-262E-41B9-A29E-83CEB5032E5D}"/>
              </c:ext>
            </c:extLst>
          </c:dPt>
          <c:dPt>
            <c:idx val="27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7-262E-41B9-A29E-83CEB5032E5D}"/>
              </c:ext>
            </c:extLst>
          </c:dPt>
          <c:dPt>
            <c:idx val="28"/>
            <c:marker>
              <c:symbol val="square"/>
              <c:size val="5"/>
              <c:spPr>
                <a:solidFill>
                  <a:srgbClr val="FFFFFF"/>
                </a:solidFill>
                <a:ln w="9525" algn="ctr">
                  <a:solidFill>
                    <a:srgbClr val="20A49D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8-262E-41B9-A29E-83CEB5032E5D}"/>
              </c:ext>
            </c:extLst>
          </c:dPt>
          <c:xVal>
            <c:numRef>
              <c:f>Sheet1!$A$1:$AC$1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xVal>
          <c:yVal>
            <c:numRef>
              <c:f>Sheet1!$A$4:$AC$4</c:f>
              <c:numCache>
                <c:formatCode>General</c:formatCode>
                <c:ptCount val="29"/>
                <c:pt idx="0">
                  <c:v>64335</c:v>
                </c:pt>
                <c:pt idx="1">
                  <c:v>72725</c:v>
                </c:pt>
                <c:pt idx="2">
                  <c:v>65327</c:v>
                </c:pt>
                <c:pt idx="3">
                  <c:v>79913</c:v>
                </c:pt>
                <c:pt idx="4">
                  <c:v>102879</c:v>
                </c:pt>
                <c:pt idx="5">
                  <c:v>107778</c:v>
                </c:pt>
                <c:pt idx="6">
                  <c:v>118315</c:v>
                </c:pt>
                <c:pt idx="7">
                  <c:v>89108</c:v>
                </c:pt>
                <c:pt idx="8">
                  <c:v>142464</c:v>
                </c:pt>
                <c:pt idx="9">
                  <c:v>122783</c:v>
                </c:pt>
                <c:pt idx="10">
                  <c:v>150118</c:v>
                </c:pt>
                <c:pt idx="11">
                  <c:v>165478</c:v>
                </c:pt>
                <c:pt idx="12">
                  <c:v>171180</c:v>
                </c:pt>
                <c:pt idx="13">
                  <c:v>219443</c:v>
                </c:pt>
                <c:pt idx="14">
                  <c:v>279739</c:v>
                </c:pt>
                <c:pt idx="15">
                  <c:v>246479</c:v>
                </c:pt>
                <c:pt idx="16">
                  <c:v>330335</c:v>
                </c:pt>
                <c:pt idx="17">
                  <c:v>378654</c:v>
                </c:pt>
                <c:pt idx="18">
                  <c:v>247907</c:v>
                </c:pt>
                <c:pt idx="19">
                  <c:v>238449</c:v>
                </c:pt>
                <c:pt idx="20">
                  <c:v>262522</c:v>
                </c:pt>
                <c:pt idx="21">
                  <c:v>251093</c:v>
                </c:pt>
                <c:pt idx="22">
                  <c:v>355594</c:v>
                </c:pt>
                <c:pt idx="23">
                  <c:v>428419</c:v>
                </c:pt>
                <c:pt idx="24">
                  <c:v>459651</c:v>
                </c:pt>
                <c:pt idx="25">
                  <c:v>440912</c:v>
                </c:pt>
                <c:pt idx="26">
                  <c:v>482350</c:v>
                </c:pt>
                <c:pt idx="27">
                  <c:v>463071</c:v>
                </c:pt>
                <c:pt idx="28">
                  <c:v>515383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9-262E-41B9-A29E-83CEB5032E5D}"/>
            </c:ext>
          </c:extLst>
        </c:ser>
        <c:ser>
          <c:idx val="3"/>
          <c:order val="3"/>
          <c:spPr>
            <a:ln w="19050" algn="ctr">
              <a:solidFill>
                <a:srgbClr val="4C6C9C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2E-41B9-A29E-83CEB5032E5D}"/>
              </c:ext>
            </c:extLst>
          </c:dPt>
          <c:dPt>
            <c:idx val="1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B-262E-41B9-A29E-83CEB5032E5D}"/>
              </c:ext>
            </c:extLst>
          </c:dPt>
          <c:dPt>
            <c:idx val="2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C-262E-41B9-A29E-83CEB5032E5D}"/>
              </c:ext>
            </c:extLst>
          </c:dPt>
          <c:dPt>
            <c:idx val="3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D-262E-41B9-A29E-83CEB5032E5D}"/>
              </c:ext>
            </c:extLst>
          </c:dPt>
          <c:dPt>
            <c:idx val="4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E-262E-41B9-A29E-83CEB5032E5D}"/>
              </c:ext>
            </c:extLst>
          </c:dPt>
          <c:dPt>
            <c:idx val="5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F-262E-41B9-A29E-83CEB5032E5D}"/>
              </c:ext>
            </c:extLst>
          </c:dPt>
          <c:dPt>
            <c:idx val="6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0-262E-41B9-A29E-83CEB5032E5D}"/>
              </c:ext>
            </c:extLst>
          </c:dPt>
          <c:dPt>
            <c:idx val="7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1-262E-41B9-A29E-83CEB5032E5D}"/>
              </c:ext>
            </c:extLst>
          </c:dPt>
          <c:dPt>
            <c:idx val="8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2-262E-41B9-A29E-83CEB5032E5D}"/>
              </c:ext>
            </c:extLst>
          </c:dPt>
          <c:dPt>
            <c:idx val="9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3-262E-41B9-A29E-83CEB5032E5D}"/>
              </c:ext>
            </c:extLst>
          </c:dPt>
          <c:dPt>
            <c:idx val="10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4-262E-41B9-A29E-83CEB5032E5D}"/>
              </c:ext>
            </c:extLst>
          </c:dPt>
          <c:dPt>
            <c:idx val="11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5-262E-41B9-A29E-83CEB5032E5D}"/>
              </c:ext>
            </c:extLst>
          </c:dPt>
          <c:dPt>
            <c:idx val="12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6-262E-41B9-A29E-83CEB5032E5D}"/>
              </c:ext>
            </c:extLst>
          </c:dPt>
          <c:dPt>
            <c:idx val="13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7-262E-41B9-A29E-83CEB5032E5D}"/>
              </c:ext>
            </c:extLst>
          </c:dPt>
          <c:dPt>
            <c:idx val="14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8-262E-41B9-A29E-83CEB5032E5D}"/>
              </c:ext>
            </c:extLst>
          </c:dPt>
          <c:dPt>
            <c:idx val="15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9-262E-41B9-A29E-83CEB5032E5D}"/>
              </c:ext>
            </c:extLst>
          </c:dPt>
          <c:dPt>
            <c:idx val="16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A-262E-41B9-A29E-83CEB5032E5D}"/>
              </c:ext>
            </c:extLst>
          </c:dPt>
          <c:dPt>
            <c:idx val="17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B-262E-41B9-A29E-83CEB5032E5D}"/>
              </c:ext>
            </c:extLst>
          </c:dPt>
          <c:dPt>
            <c:idx val="18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C-262E-41B9-A29E-83CEB5032E5D}"/>
              </c:ext>
            </c:extLst>
          </c:dPt>
          <c:dPt>
            <c:idx val="19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D-262E-41B9-A29E-83CEB5032E5D}"/>
              </c:ext>
            </c:extLst>
          </c:dPt>
          <c:dPt>
            <c:idx val="20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E-262E-41B9-A29E-83CEB5032E5D}"/>
              </c:ext>
            </c:extLst>
          </c:dPt>
          <c:dPt>
            <c:idx val="21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F-262E-41B9-A29E-83CEB5032E5D}"/>
              </c:ext>
            </c:extLst>
          </c:dPt>
          <c:dPt>
            <c:idx val="22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0-262E-41B9-A29E-83CEB5032E5D}"/>
              </c:ext>
            </c:extLst>
          </c:dPt>
          <c:dPt>
            <c:idx val="23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1-262E-41B9-A29E-83CEB5032E5D}"/>
              </c:ext>
            </c:extLst>
          </c:dPt>
          <c:dPt>
            <c:idx val="24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2-262E-41B9-A29E-83CEB5032E5D}"/>
              </c:ext>
            </c:extLst>
          </c:dPt>
          <c:dPt>
            <c:idx val="25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3-262E-41B9-A29E-83CEB5032E5D}"/>
              </c:ext>
            </c:extLst>
          </c:dPt>
          <c:dPt>
            <c:idx val="26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4-262E-41B9-A29E-83CEB5032E5D}"/>
              </c:ext>
            </c:extLst>
          </c:dPt>
          <c:dPt>
            <c:idx val="27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5-262E-41B9-A29E-83CEB5032E5D}"/>
              </c:ext>
            </c:extLst>
          </c:dPt>
          <c:dPt>
            <c:idx val="28"/>
            <c:marker>
              <c:symbol val="x"/>
              <c:size val="5"/>
              <c:spPr>
                <a:noFill/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6-262E-41B9-A29E-83CEB5032E5D}"/>
              </c:ext>
            </c:extLst>
          </c:dPt>
          <c:xVal>
            <c:numRef>
              <c:f>Sheet1!$A$1:$AC$1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xVal>
          <c:yVal>
            <c:numRef>
              <c:f>Sheet1!$A$5:$AC$5</c:f>
              <c:numCache>
                <c:formatCode>General</c:formatCode>
                <c:ptCount val="29"/>
                <c:pt idx="0">
                  <c:v>21130</c:v>
                </c:pt>
                <c:pt idx="1">
                  <c:v>25763</c:v>
                </c:pt>
                <c:pt idx="2">
                  <c:v>27499</c:v>
                </c:pt>
                <c:pt idx="3">
                  <c:v>32341</c:v>
                </c:pt>
                <c:pt idx="4">
                  <c:v>28791</c:v>
                </c:pt>
                <c:pt idx="5">
                  <c:v>37126</c:v>
                </c:pt>
                <c:pt idx="6">
                  <c:v>33687</c:v>
                </c:pt>
                <c:pt idx="7">
                  <c:v>39155</c:v>
                </c:pt>
                <c:pt idx="8">
                  <c:v>58049</c:v>
                </c:pt>
                <c:pt idx="9">
                  <c:v>66078</c:v>
                </c:pt>
                <c:pt idx="10">
                  <c:v>67863</c:v>
                </c:pt>
                <c:pt idx="11">
                  <c:v>64675</c:v>
                </c:pt>
                <c:pt idx="12">
                  <c:v>73731</c:v>
                </c:pt>
                <c:pt idx="13">
                  <c:v>66187</c:v>
                </c:pt>
                <c:pt idx="14">
                  <c:v>73182</c:v>
                </c:pt>
                <c:pt idx="15">
                  <c:v>97954</c:v>
                </c:pt>
                <c:pt idx="16">
                  <c:v>120391</c:v>
                </c:pt>
                <c:pt idx="17">
                  <c:v>112537</c:v>
                </c:pt>
                <c:pt idx="18">
                  <c:v>145239</c:v>
                </c:pt>
                <c:pt idx="19">
                  <c:v>146769</c:v>
                </c:pt>
                <c:pt idx="20">
                  <c:v>216187</c:v>
                </c:pt>
                <c:pt idx="21">
                  <c:v>239493</c:v>
                </c:pt>
                <c:pt idx="22">
                  <c:v>217063</c:v>
                </c:pt>
                <c:pt idx="23">
                  <c:v>313491</c:v>
                </c:pt>
                <c:pt idx="24">
                  <c:v>244892</c:v>
                </c:pt>
                <c:pt idx="25">
                  <c:v>276488</c:v>
                </c:pt>
                <c:pt idx="26">
                  <c:v>350775</c:v>
                </c:pt>
                <c:pt idx="27">
                  <c:v>422358</c:v>
                </c:pt>
                <c:pt idx="28">
                  <c:v>387596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77-262E-41B9-A29E-83CEB5032E5D}"/>
            </c:ext>
          </c:extLst>
        </c:ser>
        <c:ser>
          <c:idx val="4"/>
          <c:order val="4"/>
          <c:spPr>
            <a:ln w="19050" algn="ctr">
              <a:solidFill>
                <a:srgbClr val="C136C5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8-262E-41B9-A29E-83CEB5032E5D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9-262E-41B9-A29E-83CEB5032E5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A-262E-41B9-A29E-83CEB5032E5D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B-262E-41B9-A29E-83CEB5032E5D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C-262E-41B9-A29E-83CEB5032E5D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D-262E-41B9-A29E-83CEB5032E5D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E-262E-41B9-A29E-83CEB5032E5D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F-262E-41B9-A29E-83CEB5032E5D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0-262E-41B9-A29E-83CEB5032E5D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1-262E-41B9-A29E-83CEB5032E5D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2-262E-41B9-A29E-83CEB5032E5D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3-262E-41B9-A29E-83CEB5032E5D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4-262E-41B9-A29E-83CEB5032E5D}"/>
              </c:ext>
            </c:extLst>
          </c:dPt>
          <c:dPt>
            <c:idx val="13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5-262E-41B9-A29E-83CEB5032E5D}"/>
              </c:ext>
            </c:extLst>
          </c:dPt>
          <c:dPt>
            <c:idx val="14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6-262E-41B9-A29E-83CEB5032E5D}"/>
              </c:ext>
            </c:extLst>
          </c:dPt>
          <c:dPt>
            <c:idx val="15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7-262E-41B9-A29E-83CEB5032E5D}"/>
              </c:ext>
            </c:extLst>
          </c:dPt>
          <c:dPt>
            <c:idx val="16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8-262E-41B9-A29E-83CEB5032E5D}"/>
              </c:ext>
            </c:extLst>
          </c:dPt>
          <c:dPt>
            <c:idx val="17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9-262E-41B9-A29E-83CEB5032E5D}"/>
              </c:ext>
            </c:extLst>
          </c:dPt>
          <c:dPt>
            <c:idx val="18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A-262E-41B9-A29E-83CEB5032E5D}"/>
              </c:ext>
            </c:extLst>
          </c:dPt>
          <c:dPt>
            <c:idx val="19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B-262E-41B9-A29E-83CEB5032E5D}"/>
              </c:ext>
            </c:extLst>
          </c:dPt>
          <c:dPt>
            <c:idx val="20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C-262E-41B9-A29E-83CEB5032E5D}"/>
              </c:ext>
            </c:extLst>
          </c:dPt>
          <c:dPt>
            <c:idx val="21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D-262E-41B9-A29E-83CEB5032E5D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E-262E-41B9-A29E-83CEB5032E5D}"/>
              </c:ext>
            </c:extLst>
          </c:dPt>
          <c:dPt>
            <c:idx val="23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F-262E-41B9-A29E-83CEB5032E5D}"/>
              </c:ext>
            </c:extLst>
          </c:dPt>
          <c:dPt>
            <c:idx val="24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0-262E-41B9-A29E-83CEB5032E5D}"/>
              </c:ext>
            </c:extLst>
          </c:dPt>
          <c:dPt>
            <c:idx val="25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1-262E-41B9-A29E-83CEB5032E5D}"/>
              </c:ext>
            </c:extLst>
          </c:dPt>
          <c:dPt>
            <c:idx val="26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2-262E-41B9-A29E-83CEB5032E5D}"/>
              </c:ext>
            </c:extLst>
          </c:dPt>
          <c:dPt>
            <c:idx val="27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3-262E-41B9-A29E-83CEB5032E5D}"/>
              </c:ext>
            </c:extLst>
          </c:dPt>
          <c:dPt>
            <c:idx val="28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rgbClr val="C136C5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4-262E-41B9-A29E-83CEB5032E5D}"/>
              </c:ext>
            </c:extLst>
          </c:dPt>
          <c:xVal>
            <c:numRef>
              <c:f>Sheet1!$A$1:$AC$1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xVal>
          <c:yVal>
            <c:numRef>
              <c:f>Sheet1!$A$6:$AC$6</c:f>
              <c:numCache>
                <c:formatCode>General</c:formatCode>
                <c:ptCount val="29"/>
                <c:pt idx="0">
                  <c:v>18425</c:v>
                </c:pt>
                <c:pt idx="1">
                  <c:v>25868</c:v>
                </c:pt>
                <c:pt idx="2">
                  <c:v>31882</c:v>
                </c:pt>
                <c:pt idx="3">
                  <c:v>31638</c:v>
                </c:pt>
                <c:pt idx="4">
                  <c:v>47843</c:v>
                </c:pt>
                <c:pt idx="5">
                  <c:v>62266</c:v>
                </c:pt>
                <c:pt idx="6">
                  <c:v>75743</c:v>
                </c:pt>
                <c:pt idx="7">
                  <c:v>46323</c:v>
                </c:pt>
                <c:pt idx="8">
                  <c:v>96328</c:v>
                </c:pt>
                <c:pt idx="9">
                  <c:v>96145</c:v>
                </c:pt>
                <c:pt idx="10">
                  <c:v>100941</c:v>
                </c:pt>
                <c:pt idx="11">
                  <c:v>92178</c:v>
                </c:pt>
                <c:pt idx="12">
                  <c:v>114321</c:v>
                </c:pt>
                <c:pt idx="13">
                  <c:v>136358</c:v>
                </c:pt>
                <c:pt idx="14">
                  <c:v>183438</c:v>
                </c:pt>
                <c:pt idx="15">
                  <c:v>206384</c:v>
                </c:pt>
                <c:pt idx="16">
                  <c:v>281838</c:v>
                </c:pt>
                <c:pt idx="17">
                  <c:v>336930</c:v>
                </c:pt>
                <c:pt idx="18">
                  <c:v>344956</c:v>
                </c:pt>
                <c:pt idx="19">
                  <c:v>398417</c:v>
                </c:pt>
                <c:pt idx="20">
                  <c:v>569444</c:v>
                </c:pt>
                <c:pt idx="21">
                  <c:v>624912</c:v>
                </c:pt>
                <c:pt idx="22">
                  <c:v>839562</c:v>
                </c:pt>
                <c:pt idx="23">
                  <c:v>862443</c:v>
                </c:pt>
                <c:pt idx="24">
                  <c:v>1102931</c:v>
                </c:pt>
                <c:pt idx="25">
                  <c:v>1369223</c:v>
                </c:pt>
                <c:pt idx="26">
                  <c:v>1583546</c:v>
                </c:pt>
                <c:pt idx="27">
                  <c:v>1898401</c:v>
                </c:pt>
                <c:pt idx="28">
                  <c:v>2081668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95-262E-41B9-A29E-83CEB5032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0520975"/>
        <c:axId val="1"/>
      </c:scatterChart>
      <c:valAx>
        <c:axId val="540520975"/>
        <c:scaling>
          <c:orientation val="minMax"/>
          <c:max val="2018"/>
          <c:min val="199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rot="-5400000" wrap="none"/>
          <a:lstStyle/>
          <a:p>
            <a:pPr>
              <a:defRPr sz="1200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1"/>
        <c:crosses val="min"/>
        <c:crossBetween val="midCat"/>
        <c:majorUnit val="2"/>
      </c:valAx>
      <c:valAx>
        <c:axId val="1"/>
        <c:scaling>
          <c:orientation val="minMax"/>
          <c:max val="24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540520975"/>
        <c:crosses val="min"/>
        <c:crossBetween val="midCat"/>
        <c:majorUnit val="2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2864019253911"/>
          <c:y val="3.8681948424068767E-2"/>
          <c:w val="0.88206979542719621"/>
          <c:h val="0.922636103151862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1-42B8-B995-92FD8D043211}"/>
            </c:ext>
          </c:extLst>
        </c:ser>
        <c:ser>
          <c:idx val="1"/>
          <c:order val="1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411-42B8-B995-92FD8D0432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6411-42B8-B995-92FD8D0432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411-42B8-B995-92FD8D043211}"/>
              </c:ext>
            </c:extLst>
          </c:dPt>
          <c:val>
            <c:numRef>
              <c:f>Sheet1!$A$2:$D$2</c:f>
              <c:numCache>
                <c:formatCode>General</c:formatCode>
                <c:ptCount val="4"/>
                <c:pt idx="0">
                  <c:v>128.68597118246603</c:v>
                </c:pt>
                <c:pt idx="1">
                  <c:v>126.49851792037629</c:v>
                </c:pt>
                <c:pt idx="2">
                  <c:v>17.60118519005221</c:v>
                </c:pt>
                <c:pt idx="3">
                  <c:v>4.4723612158234811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11-42B8-B995-92FD8D043211}"/>
            </c:ext>
          </c:extLst>
        </c:ser>
        <c:ser>
          <c:idx val="2"/>
          <c:order val="2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6411-42B8-B995-92FD8D0432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6411-42B8-B995-92FD8D0432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6411-42B8-B995-92FD8D043211}"/>
              </c:ext>
            </c:extLst>
          </c:dPt>
          <c:val>
            <c:numRef>
              <c:f>Sheet1!$A$3:$D$3</c:f>
              <c:numCache>
                <c:formatCode>General</c:formatCode>
                <c:ptCount val="4"/>
                <c:pt idx="0">
                  <c:v>125.97860065700944</c:v>
                </c:pt>
                <c:pt idx="1">
                  <c:v>122.40959135515192</c:v>
                </c:pt>
                <c:pt idx="2">
                  <c:v>17.768163018440994</c:v>
                </c:pt>
                <c:pt idx="3">
                  <c:v>4.9061876610070909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11-42B8-B995-92FD8D043211}"/>
            </c:ext>
          </c:extLst>
        </c:ser>
        <c:ser>
          <c:idx val="3"/>
          <c:order val="3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6411-42B8-B995-92FD8D0432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6411-42B8-B995-92FD8D0432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6411-42B8-B995-92FD8D043211}"/>
              </c:ext>
            </c:extLst>
          </c:dPt>
          <c:val>
            <c:numRef>
              <c:f>Sheet1!$A$4:$D$4</c:f>
              <c:numCache>
                <c:formatCode>General</c:formatCode>
                <c:ptCount val="4"/>
                <c:pt idx="0">
                  <c:v>127.09723942519648</c:v>
                </c:pt>
                <c:pt idx="1">
                  <c:v>117.20575427466824</c:v>
                </c:pt>
                <c:pt idx="2">
                  <c:v>16.871873887297355</c:v>
                </c:pt>
                <c:pt idx="3">
                  <c:v>4.0665626455310404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11-42B8-B995-92FD8D043211}"/>
            </c:ext>
          </c:extLst>
        </c:ser>
        <c:ser>
          <c:idx val="4"/>
          <c:order val="4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6411-42B8-B995-92FD8D0432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6411-42B8-B995-92FD8D0432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411-42B8-B995-92FD8D043211}"/>
              </c:ext>
            </c:extLst>
          </c:dPt>
          <c:val>
            <c:numRef>
              <c:f>Sheet1!$A$5:$D$5</c:f>
              <c:numCache>
                <c:formatCode>General</c:formatCode>
                <c:ptCount val="4"/>
                <c:pt idx="0">
                  <c:v>128.176752737843</c:v>
                </c:pt>
                <c:pt idx="1">
                  <c:v>119.26031665779061</c:v>
                </c:pt>
                <c:pt idx="2">
                  <c:v>17.379668956562135</c:v>
                </c:pt>
                <c:pt idx="3">
                  <c:v>5.0551796064572274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411-42B8-B995-92FD8D043211}"/>
            </c:ext>
          </c:extLst>
        </c:ser>
        <c:ser>
          <c:idx val="5"/>
          <c:order val="5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6411-42B8-B995-92FD8D0432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6411-42B8-B995-92FD8D0432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6411-42B8-B995-92FD8D043211}"/>
              </c:ext>
            </c:extLst>
          </c:dPt>
          <c:val>
            <c:numRef>
              <c:f>Sheet1!$A$6:$D$6</c:f>
              <c:numCache>
                <c:formatCode>General</c:formatCode>
                <c:ptCount val="4"/>
                <c:pt idx="0">
                  <c:v>127.83781566796388</c:v>
                </c:pt>
                <c:pt idx="1">
                  <c:v>120.34388037736522</c:v>
                </c:pt>
                <c:pt idx="2">
                  <c:v>17.027657084336894</c:v>
                </c:pt>
                <c:pt idx="3">
                  <c:v>4.3388159474663741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411-42B8-B995-92FD8D043211}"/>
            </c:ext>
          </c:extLst>
        </c:ser>
        <c:ser>
          <c:idx val="6"/>
          <c:order val="6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6411-42B8-B995-92FD8D0432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6411-42B8-B995-92FD8D0432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6411-42B8-B995-92FD8D043211}"/>
              </c:ext>
            </c:extLst>
          </c:dPt>
          <c:val>
            <c:numRef>
              <c:f>Sheet1!$A$7:$D$7</c:f>
              <c:numCache>
                <c:formatCode>General</c:formatCode>
                <c:ptCount val="4"/>
                <c:pt idx="0">
                  <c:v>125.2728461940542</c:v>
                </c:pt>
                <c:pt idx="1">
                  <c:v>112.94328500507989</c:v>
                </c:pt>
                <c:pt idx="2">
                  <c:v>16.70549135708066</c:v>
                </c:pt>
                <c:pt idx="3">
                  <c:v>5.186282801992772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411-42B8-B995-92FD8D043211}"/>
            </c:ext>
          </c:extLst>
        </c:ser>
        <c:ser>
          <c:idx val="7"/>
          <c:order val="7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6411-42B8-B995-92FD8D0432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6411-42B8-B995-92FD8D0432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6411-42B8-B995-92FD8D043211}"/>
              </c:ext>
            </c:extLst>
          </c:dPt>
          <c:val>
            <c:numRef>
              <c:f>Sheet1!$A$8:$D$8</c:f>
              <c:numCache>
                <c:formatCode>General</c:formatCode>
                <c:ptCount val="4"/>
                <c:pt idx="0">
                  <c:v>127.90878649871829</c:v>
                </c:pt>
                <c:pt idx="1">
                  <c:v>109.85688640928817</c:v>
                </c:pt>
                <c:pt idx="2">
                  <c:v>15.584739281089117</c:v>
                </c:pt>
                <c:pt idx="3">
                  <c:v>5.0427322647830319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411-42B8-B995-92FD8D043211}"/>
            </c:ext>
          </c:extLst>
        </c:ser>
        <c:ser>
          <c:idx val="8"/>
          <c:order val="8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6411-42B8-B995-92FD8D0432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6411-42B8-B995-92FD8D0432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6411-42B8-B995-92FD8D043211}"/>
              </c:ext>
            </c:extLst>
          </c:dPt>
          <c:val>
            <c:numRef>
              <c:f>Sheet1!$A$9:$D$9</c:f>
              <c:numCache>
                <c:formatCode>General</c:formatCode>
                <c:ptCount val="4"/>
                <c:pt idx="0">
                  <c:v>123.19019621066546</c:v>
                </c:pt>
                <c:pt idx="1">
                  <c:v>106.98385017228566</c:v>
                </c:pt>
                <c:pt idx="2">
                  <c:v>16.129253012960099</c:v>
                </c:pt>
                <c:pt idx="3">
                  <c:v>5.2715586815888766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6411-42B8-B995-92FD8D043211}"/>
            </c:ext>
          </c:extLst>
        </c:ser>
        <c:ser>
          <c:idx val="9"/>
          <c:order val="9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6411-42B8-B995-92FD8D0432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2-6411-42B8-B995-92FD8D0432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6411-42B8-B995-92FD8D043211}"/>
              </c:ext>
            </c:extLst>
          </c:dPt>
          <c:val>
            <c:numRef>
              <c:f>Sheet1!$A$10:$D$10</c:f>
              <c:numCache>
                <c:formatCode>General</c:formatCode>
                <c:ptCount val="4"/>
                <c:pt idx="0">
                  <c:v>126.68764657585402</c:v>
                </c:pt>
                <c:pt idx="1">
                  <c:v>99.367911328171459</c:v>
                </c:pt>
                <c:pt idx="2">
                  <c:v>15.718415104577106</c:v>
                </c:pt>
                <c:pt idx="3">
                  <c:v>4.9072630710919301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6411-42B8-B995-92FD8D043211}"/>
            </c:ext>
          </c:extLst>
        </c:ser>
        <c:ser>
          <c:idx val="10"/>
          <c:order val="10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6411-42B8-B995-92FD8D0432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6411-42B8-B995-92FD8D0432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6411-42B8-B995-92FD8D043211}"/>
              </c:ext>
            </c:extLst>
          </c:dPt>
          <c:val>
            <c:numRef>
              <c:f>Sheet1!$A$11:$D$11</c:f>
              <c:numCache>
                <c:formatCode>General</c:formatCode>
                <c:ptCount val="4"/>
                <c:pt idx="0">
                  <c:v>123.96020055651141</c:v>
                </c:pt>
                <c:pt idx="1">
                  <c:v>100.31993509952142</c:v>
                </c:pt>
                <c:pt idx="2">
                  <c:v>15.55482224267614</c:v>
                </c:pt>
                <c:pt idx="3">
                  <c:v>4.8788352535338886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6411-42B8-B995-92FD8D043211}"/>
            </c:ext>
          </c:extLst>
        </c:ser>
        <c:ser>
          <c:idx val="11"/>
          <c:order val="11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6411-42B8-B995-92FD8D0432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A-6411-42B8-B995-92FD8D0432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6411-42B8-B995-92FD8D043211}"/>
              </c:ext>
            </c:extLst>
          </c:dPt>
          <c:val>
            <c:numRef>
              <c:f>Sheet1!$A$12:$D$12</c:f>
              <c:numCache>
                <c:formatCode>General</c:formatCode>
                <c:ptCount val="4"/>
                <c:pt idx="0">
                  <c:v>128.56786402480537</c:v>
                </c:pt>
                <c:pt idx="1">
                  <c:v>97.219208924835158</c:v>
                </c:pt>
                <c:pt idx="2">
                  <c:v>14.980845435962864</c:v>
                </c:pt>
                <c:pt idx="3">
                  <c:v>5.1021598434910365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6411-42B8-B995-92FD8D043211}"/>
            </c:ext>
          </c:extLst>
        </c:ser>
        <c:ser>
          <c:idx val="12"/>
          <c:order val="12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6411-42B8-B995-92FD8D0432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E-6411-42B8-B995-92FD8D0432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6411-42B8-B995-92FD8D043211}"/>
              </c:ext>
            </c:extLst>
          </c:dPt>
          <c:val>
            <c:numRef>
              <c:f>Sheet1!$A$13:$D$13</c:f>
              <c:numCache>
                <c:formatCode>General</c:formatCode>
                <c:ptCount val="4"/>
                <c:pt idx="0">
                  <c:v>129.40738014492089</c:v>
                </c:pt>
                <c:pt idx="1">
                  <c:v>95.507093176661144</c:v>
                </c:pt>
                <c:pt idx="2">
                  <c:v>14.222457336581392</c:v>
                </c:pt>
                <c:pt idx="3">
                  <c:v>4.7181760346823038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6411-42B8-B995-92FD8D043211}"/>
            </c:ext>
          </c:extLst>
        </c:ser>
        <c:ser>
          <c:idx val="13"/>
          <c:order val="13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6411-42B8-B995-92FD8D0432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2-6411-42B8-B995-92FD8D0432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6411-42B8-B995-92FD8D043211}"/>
              </c:ext>
            </c:extLst>
          </c:dPt>
          <c:val>
            <c:numRef>
              <c:f>Sheet1!$A$14:$D$14</c:f>
              <c:numCache>
                <c:formatCode>General</c:formatCode>
                <c:ptCount val="4"/>
                <c:pt idx="0">
                  <c:v>131.81004385702823</c:v>
                </c:pt>
                <c:pt idx="1">
                  <c:v>85.083100067592383</c:v>
                </c:pt>
                <c:pt idx="2">
                  <c:v>13.297380120689095</c:v>
                </c:pt>
                <c:pt idx="3">
                  <c:v>4.5715562423452791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6411-42B8-B995-92FD8D043211}"/>
            </c:ext>
          </c:extLst>
        </c:ser>
        <c:ser>
          <c:idx val="14"/>
          <c:order val="14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6411-42B8-B995-92FD8D0432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6-6411-42B8-B995-92FD8D0432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6411-42B8-B995-92FD8D043211}"/>
              </c:ext>
            </c:extLst>
          </c:dPt>
          <c:val>
            <c:numRef>
              <c:f>Sheet1!$A$15:$D$15</c:f>
              <c:numCache>
                <c:formatCode>General</c:formatCode>
                <c:ptCount val="4"/>
                <c:pt idx="0">
                  <c:v>136.34079553022988</c:v>
                </c:pt>
                <c:pt idx="1">
                  <c:v>87.521203892707291</c:v>
                </c:pt>
                <c:pt idx="2">
                  <c:v>15.071997774496195</c:v>
                </c:pt>
                <c:pt idx="3">
                  <c:v>4.7794637596592624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6411-42B8-B995-92FD8D043211}"/>
            </c:ext>
          </c:extLst>
        </c:ser>
        <c:ser>
          <c:idx val="15"/>
          <c:order val="15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6411-42B8-B995-92FD8D0432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A-6411-42B8-B995-92FD8D0432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6411-42B8-B995-92FD8D043211}"/>
              </c:ext>
            </c:extLst>
          </c:dPt>
          <c:val>
            <c:numRef>
              <c:f>Sheet1!$A$16:$D$16</c:f>
              <c:numCache>
                <c:formatCode>General</c:formatCode>
                <c:ptCount val="4"/>
                <c:pt idx="0">
                  <c:v>136.33490374812402</c:v>
                </c:pt>
                <c:pt idx="1">
                  <c:v>84.080859815988688</c:v>
                </c:pt>
                <c:pt idx="2">
                  <c:v>13.723875035200631</c:v>
                </c:pt>
                <c:pt idx="3">
                  <c:v>5.6016866817333044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6411-42B8-B995-92FD8D043211}"/>
            </c:ext>
          </c:extLst>
        </c:ser>
        <c:ser>
          <c:idx val="16"/>
          <c:order val="16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D-6411-42B8-B995-92FD8D0432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E-6411-42B8-B995-92FD8D0432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F-6411-42B8-B995-92FD8D043211}"/>
              </c:ext>
            </c:extLst>
          </c:dPt>
          <c:val>
            <c:numRef>
              <c:f>Sheet1!$A$17:$D$17</c:f>
              <c:numCache>
                <c:formatCode>General</c:formatCode>
                <c:ptCount val="4"/>
                <c:pt idx="0">
                  <c:v>136.14854349161359</c:v>
                </c:pt>
                <c:pt idx="1">
                  <c:v>85.372890638794075</c:v>
                </c:pt>
                <c:pt idx="2">
                  <c:v>14.373328407928696</c:v>
                </c:pt>
                <c:pt idx="3">
                  <c:v>5.6177875540655116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6411-42B8-B995-92FD8D043211}"/>
            </c:ext>
          </c:extLst>
        </c:ser>
        <c:ser>
          <c:idx val="17"/>
          <c:order val="17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1-6411-42B8-B995-92FD8D0432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2-6411-42B8-B995-92FD8D0432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3-6411-42B8-B995-92FD8D043211}"/>
              </c:ext>
            </c:extLst>
          </c:dPt>
          <c:val>
            <c:numRef>
              <c:f>Sheet1!$A$18:$D$18</c:f>
              <c:numCache>
                <c:formatCode>General</c:formatCode>
                <c:ptCount val="4"/>
                <c:pt idx="0">
                  <c:v>142.3298592898588</c:v>
                </c:pt>
                <c:pt idx="1">
                  <c:v>84.578278293821313</c:v>
                </c:pt>
                <c:pt idx="2">
                  <c:v>13.736103305569484</c:v>
                </c:pt>
                <c:pt idx="3">
                  <c:v>5.0046522002077367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6411-42B8-B995-92FD8D043211}"/>
            </c:ext>
          </c:extLst>
        </c:ser>
        <c:ser>
          <c:idx val="18"/>
          <c:order val="18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5-6411-42B8-B995-92FD8D0432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6-6411-42B8-B995-92FD8D0432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7-6411-42B8-B995-92FD8D043211}"/>
              </c:ext>
            </c:extLst>
          </c:dPt>
          <c:val>
            <c:numRef>
              <c:f>Sheet1!$A$19:$D$19</c:f>
              <c:numCache>
                <c:formatCode>General</c:formatCode>
                <c:ptCount val="4"/>
                <c:pt idx="0">
                  <c:v>142.67065889207007</c:v>
                </c:pt>
                <c:pt idx="1">
                  <c:v>80.946550293806695</c:v>
                </c:pt>
                <c:pt idx="2">
                  <c:v>13.460232390735865</c:v>
                </c:pt>
                <c:pt idx="3">
                  <c:v>4.7750117795459097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6411-42B8-B995-92FD8D043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15148864"/>
        <c:axId val="1"/>
      </c:barChart>
      <c:catAx>
        <c:axId val="16151488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1615148864"/>
        <c:crosses val="min"/>
        <c:crossBetween val="between"/>
        <c:majorUnit val="30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261158857776542E-2"/>
          <c:y val="3.1346749226006193E-2"/>
          <c:w val="0.89132242861103406"/>
          <c:h val="0.937306501547987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751</c:v>
                </c:pt>
                <c:pt idx="1">
                  <c:v>270</c:v>
                </c:pt>
                <c:pt idx="2">
                  <c:v>236</c:v>
                </c:pt>
                <c:pt idx="3">
                  <c:v>115</c:v>
                </c:pt>
                <c:pt idx="4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9-4AF4-9D75-4EF9EA49C97D}"/>
            </c:ext>
          </c:extLst>
        </c:ser>
        <c:ser>
          <c:idx val="1"/>
          <c:order val="1"/>
          <c:spPr>
            <a:solidFill>
              <a:srgbClr val="C3CFE1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Sheet1!$A$2:$E$2</c:f>
              <c:numCache>
                <c:formatCode>General</c:formatCode>
                <c:ptCount val="5"/>
                <c:pt idx="0">
                  <c:v>756</c:v>
                </c:pt>
                <c:pt idx="1">
                  <c:v>274</c:v>
                </c:pt>
                <c:pt idx="2">
                  <c:v>240</c:v>
                </c:pt>
                <c:pt idx="3">
                  <c:v>109</c:v>
                </c:pt>
                <c:pt idx="4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89-4AF4-9D75-4EF9EA49C97D}"/>
            </c:ext>
          </c:extLst>
        </c:ser>
        <c:ser>
          <c:idx val="2"/>
          <c:order val="2"/>
          <c:spPr>
            <a:solidFill>
              <a:srgbClr val="9DB1C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Sheet1!$A$3:$E$3</c:f>
              <c:numCache>
                <c:formatCode>General</c:formatCode>
                <c:ptCount val="5"/>
                <c:pt idx="0">
                  <c:v>769</c:v>
                </c:pt>
                <c:pt idx="1">
                  <c:v>284</c:v>
                </c:pt>
                <c:pt idx="2">
                  <c:v>247</c:v>
                </c:pt>
                <c:pt idx="3">
                  <c:v>108</c:v>
                </c:pt>
                <c:pt idx="4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89-4AF4-9D75-4EF9EA49C97D}"/>
            </c:ext>
          </c:extLst>
        </c:ser>
        <c:ser>
          <c:idx val="3"/>
          <c:order val="3"/>
          <c:spPr>
            <a:solidFill>
              <a:srgbClr val="6F8DB9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Sheet1!$A$4:$E$4</c:f>
              <c:numCache>
                <c:formatCode>General</c:formatCode>
                <c:ptCount val="5"/>
                <c:pt idx="0">
                  <c:v>783</c:v>
                </c:pt>
                <c:pt idx="1">
                  <c:v>288</c:v>
                </c:pt>
                <c:pt idx="2">
                  <c:v>254</c:v>
                </c:pt>
                <c:pt idx="3">
                  <c:v>109</c:v>
                </c:pt>
                <c:pt idx="4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89-4AF4-9D75-4EF9EA49C97D}"/>
            </c:ext>
          </c:extLst>
        </c:ser>
        <c:ser>
          <c:idx val="4"/>
          <c:order val="4"/>
          <c:spPr>
            <a:solidFill>
              <a:srgbClr val="4C6C9C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Sheet1!$A$5:$E$5</c:f>
              <c:numCache>
                <c:formatCode>General</c:formatCode>
                <c:ptCount val="5"/>
                <c:pt idx="0">
                  <c:v>837</c:v>
                </c:pt>
                <c:pt idx="1">
                  <c:v>314</c:v>
                </c:pt>
                <c:pt idx="2">
                  <c:v>274</c:v>
                </c:pt>
                <c:pt idx="3">
                  <c:v>112</c:v>
                </c:pt>
                <c:pt idx="4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89-4AF4-9D75-4EF9EA49C97D}"/>
            </c:ext>
          </c:extLst>
        </c:ser>
        <c:ser>
          <c:idx val="5"/>
          <c:order val="5"/>
          <c:spPr>
            <a:solidFill>
              <a:srgbClr val="364D6E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Sheet1!$A$6:$E$6</c:f>
              <c:numCache>
                <c:formatCode>General</c:formatCode>
                <c:ptCount val="5"/>
                <c:pt idx="0">
                  <c:v>857</c:v>
                </c:pt>
                <c:pt idx="1">
                  <c:v>319</c:v>
                </c:pt>
                <c:pt idx="2">
                  <c:v>282</c:v>
                </c:pt>
                <c:pt idx="3">
                  <c:v>114</c:v>
                </c:pt>
                <c:pt idx="4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89-4AF4-9D75-4EF9EA49C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067352512"/>
        <c:axId val="1"/>
      </c:barChart>
      <c:catAx>
        <c:axId val="20673525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2067352512"/>
        <c:crosses val="min"/>
        <c:crossBetween val="between"/>
        <c:majorUnit val="1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1253226268999E-2"/>
          <c:y val="5.2845528455284556E-2"/>
          <c:w val="0.97017493547461997"/>
          <c:h val="0.89430894308943099"/>
        </c:manualLayout>
      </c:layout>
      <c:lineChart>
        <c:grouping val="standard"/>
        <c:varyColors val="0"/>
        <c:ser>
          <c:idx val="0"/>
          <c:order val="0"/>
          <c:spPr>
            <a:ln w="19050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diamond"/>
              <c:size val="5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C6C-43B7-898E-184FDDBD3F9E}"/>
              </c:ext>
            </c:extLst>
          </c:dPt>
          <c:dPt>
            <c:idx val="1"/>
            <c:marker>
              <c:symbol val="diamond"/>
              <c:size val="5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C6C-43B7-898E-184FDDBD3F9E}"/>
              </c:ext>
            </c:extLst>
          </c:dPt>
          <c:dPt>
            <c:idx val="2"/>
            <c:marker>
              <c:symbol val="diamond"/>
              <c:size val="5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C6C-43B7-898E-184FDDBD3F9E}"/>
              </c:ext>
            </c:extLst>
          </c:dPt>
          <c:dPt>
            <c:idx val="3"/>
            <c:marker>
              <c:symbol val="diamond"/>
              <c:size val="5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C6C-43B7-898E-184FDDBD3F9E}"/>
              </c:ext>
            </c:extLst>
          </c:dPt>
          <c:dPt>
            <c:idx val="4"/>
            <c:marker>
              <c:symbol val="diamond"/>
              <c:size val="5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7C6C-43B7-898E-184FDDBD3F9E}"/>
              </c:ext>
            </c:extLst>
          </c:dPt>
          <c:dPt>
            <c:idx val="5"/>
            <c:marker>
              <c:symbol val="diamond"/>
              <c:size val="5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7C6C-43B7-898E-184FDDBD3F9E}"/>
              </c:ext>
            </c:extLst>
          </c:dPt>
          <c:dPt>
            <c:idx val="6"/>
            <c:marker>
              <c:symbol val="diamond"/>
              <c:size val="5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7C6C-43B7-898E-184FDDBD3F9E}"/>
              </c:ext>
            </c:extLst>
          </c:dPt>
          <c:dPt>
            <c:idx val="7"/>
            <c:marker>
              <c:symbol val="diamond"/>
              <c:size val="5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7C6C-43B7-898E-184FDDBD3F9E}"/>
              </c:ext>
            </c:extLst>
          </c:dPt>
          <c:dPt>
            <c:idx val="8"/>
            <c:marker>
              <c:symbol val="diamond"/>
              <c:size val="5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C6C-43B7-898E-184FDDBD3F9E}"/>
              </c:ext>
            </c:extLst>
          </c:dPt>
          <c:dPt>
            <c:idx val="9"/>
            <c:marker>
              <c:symbol val="diamond"/>
              <c:size val="5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C6C-43B7-898E-184FDDBD3F9E}"/>
              </c:ext>
            </c:extLst>
          </c:dPt>
          <c:dPt>
            <c:idx val="10"/>
            <c:marker>
              <c:symbol val="diamond"/>
              <c:size val="5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7C6C-43B7-898E-184FDDBD3F9E}"/>
              </c:ext>
            </c:extLst>
          </c:dPt>
          <c:dPt>
            <c:idx val="11"/>
            <c:marker>
              <c:symbol val="diamond"/>
              <c:size val="5"/>
              <c:spPr>
                <a:solidFill>
                  <a:schemeClr val="accent1"/>
                </a:solidFill>
                <a:ln w="9525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7C6C-43B7-898E-184FDDBD3F9E}"/>
              </c:ext>
            </c:extLst>
          </c:dPt>
          <c:val>
            <c:numRef>
              <c:f>Sheet1!$A$1:$L$1</c:f>
              <c:numCache>
                <c:formatCode>General</c:formatCode>
                <c:ptCount val="12"/>
                <c:pt idx="0">
                  <c:v>38421</c:v>
                </c:pt>
                <c:pt idx="1">
                  <c:v>46339</c:v>
                </c:pt>
                <c:pt idx="2">
                  <c:v>8319</c:v>
                </c:pt>
                <c:pt idx="3">
                  <c:v>8578</c:v>
                </c:pt>
                <c:pt idx="4">
                  <c:v>7596</c:v>
                </c:pt>
                <c:pt idx="5">
                  <c:v>4521</c:v>
                </c:pt>
                <c:pt idx="6">
                  <c:v>3015</c:v>
                </c:pt>
                <c:pt idx="7">
                  <c:v>2151</c:v>
                </c:pt>
                <c:pt idx="8">
                  <c:v>5605</c:v>
                </c:pt>
                <c:pt idx="9">
                  <c:v>3078</c:v>
                </c:pt>
                <c:pt idx="10">
                  <c:v>1405</c:v>
                </c:pt>
                <c:pt idx="11">
                  <c:v>1028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C6C-43B7-898E-184FDDBD3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1799600"/>
        <c:axId val="1"/>
      </c:lineChart>
      <c:lineChart>
        <c:grouping val="standard"/>
        <c:varyColors val="0"/>
        <c:ser>
          <c:idx val="1"/>
          <c:order val="1"/>
          <c:spPr>
            <a:ln w="19050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7C6C-43B7-898E-184FDDBD3F9E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7C6C-43B7-898E-184FDDBD3F9E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7C6C-43B7-898E-184FDDBD3F9E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7C6C-43B7-898E-184FDDBD3F9E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7C6C-43B7-898E-184FDDBD3F9E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7C6C-43B7-898E-184FDDBD3F9E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7C6C-43B7-898E-184FDDBD3F9E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7C6C-43B7-898E-184FDDBD3F9E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7C6C-43B7-898E-184FDDBD3F9E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7C6C-43B7-898E-184FDDBD3F9E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7C6C-43B7-898E-184FDDBD3F9E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rgbClr val="FFFFFF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7C6C-43B7-898E-184FDDBD3F9E}"/>
              </c:ext>
            </c:extLst>
          </c:dPt>
          <c:val>
            <c:numRef>
              <c:f>Sheet1!$A$2:$L$2</c:f>
              <c:numCache>
                <c:formatCode>General</c:formatCode>
                <c:ptCount val="12"/>
                <c:pt idx="0">
                  <c:v>206561</c:v>
                </c:pt>
                <c:pt idx="1">
                  <c:v>541183</c:v>
                </c:pt>
                <c:pt idx="2">
                  <c:v>205853</c:v>
                </c:pt>
                <c:pt idx="3">
                  <c:v>217860</c:v>
                </c:pt>
                <c:pt idx="4">
                  <c:v>241888</c:v>
                </c:pt>
                <c:pt idx="5">
                  <c:v>202106</c:v>
                </c:pt>
                <c:pt idx="6">
                  <c:v>136433</c:v>
                </c:pt>
                <c:pt idx="7">
                  <c:v>99728</c:v>
                </c:pt>
                <c:pt idx="8">
                  <c:v>355028</c:v>
                </c:pt>
                <c:pt idx="9">
                  <c:v>265239</c:v>
                </c:pt>
                <c:pt idx="10">
                  <c:v>211181</c:v>
                </c:pt>
                <c:pt idx="11">
                  <c:v>122249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7C6C-43B7-898E-184FDDBD3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1799600"/>
        <c:axId val="2"/>
      </c:lineChart>
      <c:catAx>
        <c:axId val="15017996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1501799600"/>
        <c:crosses val="min"/>
        <c:crossBetween val="midCat"/>
        <c:majorUnit val="10000"/>
      </c:valAx>
      <c:valAx>
        <c:axId val="2"/>
        <c:scaling>
          <c:orientation val="minMax"/>
          <c:max val="600000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1501799600"/>
        <c:crosses val="max"/>
        <c:crossBetween val="midCat"/>
        <c:majorUnit val="1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461059190031154E-2"/>
          <c:y val="1.9644880997355497E-2"/>
          <c:w val="0.97507788161993769"/>
          <c:h val="0.960710238005288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Sheet1!$A$1:$G$1</c:f>
              <c:numCache>
                <c:formatCode>General</c:formatCode>
                <c:ptCount val="7"/>
                <c:pt idx="0">
                  <c:v>55142761</c:v>
                </c:pt>
                <c:pt idx="1">
                  <c:v>36544312</c:v>
                </c:pt>
                <c:pt idx="2">
                  <c:v>21612927</c:v>
                </c:pt>
                <c:pt idx="3">
                  <c:v>17404837</c:v>
                </c:pt>
                <c:pt idx="4">
                  <c:v>14314379</c:v>
                </c:pt>
                <c:pt idx="5">
                  <c:v>7464640</c:v>
                </c:pt>
                <c:pt idx="6">
                  <c:v>1335561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CE-4CBF-BEC6-C9C51E33179D}"/>
            </c:ext>
          </c:extLst>
        </c:ser>
        <c:ser>
          <c:idx val="1"/>
          <c:order val="1"/>
          <c:spPr>
            <a:solidFill>
              <a:schemeClr val="accent3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Sheet1!$A$2:$G$2</c:f>
              <c:numCache>
                <c:formatCode>General</c:formatCode>
                <c:ptCount val="7"/>
                <c:pt idx="0">
                  <c:v>71733544</c:v>
                </c:pt>
                <c:pt idx="1">
                  <c:v>35324388</c:v>
                </c:pt>
                <c:pt idx="2">
                  <c:v>24166286</c:v>
                </c:pt>
                <c:pt idx="3">
                  <c:v>17616247</c:v>
                </c:pt>
                <c:pt idx="4">
                  <c:v>16527336</c:v>
                </c:pt>
                <c:pt idx="5">
                  <c:v>7303972</c:v>
                </c:pt>
                <c:pt idx="6">
                  <c:v>1139738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CE-4CBF-BEC6-C9C51E33179D}"/>
            </c:ext>
          </c:extLst>
        </c:ser>
        <c:ser>
          <c:idx val="2"/>
          <c:order val="2"/>
          <c:spPr>
            <a:solidFill>
              <a:schemeClr val="accent2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Sheet1!$A$3:$G$3</c:f>
              <c:numCache>
                <c:formatCode>General</c:formatCode>
                <c:ptCount val="7"/>
                <c:pt idx="0">
                  <c:v>82136536</c:v>
                </c:pt>
                <c:pt idx="1">
                  <c:v>46925602</c:v>
                </c:pt>
                <c:pt idx="2">
                  <c:v>28107818</c:v>
                </c:pt>
                <c:pt idx="3">
                  <c:v>17412740</c:v>
                </c:pt>
                <c:pt idx="4">
                  <c:v>19292117</c:v>
                </c:pt>
                <c:pt idx="5">
                  <c:v>8230448</c:v>
                </c:pt>
                <c:pt idx="6">
                  <c:v>1347847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CE-4CBF-BEC6-C9C51E33179D}"/>
            </c:ext>
          </c:extLst>
        </c:ser>
        <c:ser>
          <c:idx val="3"/>
          <c:order val="3"/>
          <c:spPr>
            <a:solidFill>
              <a:schemeClr val="accent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Sheet1!$A$4:$G$4</c:f>
              <c:numCache>
                <c:formatCode>General</c:formatCode>
                <c:ptCount val="7"/>
                <c:pt idx="0">
                  <c:v>70845938</c:v>
                </c:pt>
                <c:pt idx="1">
                  <c:v>47270761</c:v>
                </c:pt>
                <c:pt idx="2">
                  <c:v>30214108</c:v>
                </c:pt>
                <c:pt idx="3">
                  <c:v>19490674</c:v>
                </c:pt>
                <c:pt idx="4">
                  <c:v>17236764</c:v>
                </c:pt>
                <c:pt idx="5">
                  <c:v>6515834</c:v>
                </c:pt>
                <c:pt idx="6">
                  <c:v>1564990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CE-4CBF-BEC6-C9C51E33179D}"/>
            </c:ext>
          </c:extLst>
        </c:ser>
        <c:ser>
          <c:idx val="4"/>
          <c:order val="4"/>
          <c:spPr>
            <a:solidFill>
              <a:schemeClr val="accent6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Sheet1!$A$5:$G$5</c:f>
              <c:numCache>
                <c:formatCode>General</c:formatCode>
                <c:ptCount val="7"/>
                <c:pt idx="0">
                  <c:v>65888944</c:v>
                </c:pt>
                <c:pt idx="1">
                  <c:v>42624290</c:v>
                </c:pt>
                <c:pt idx="2">
                  <c:v>32248510</c:v>
                </c:pt>
                <c:pt idx="3">
                  <c:v>18951858</c:v>
                </c:pt>
                <c:pt idx="4">
                  <c:v>16058149</c:v>
                </c:pt>
                <c:pt idx="5">
                  <c:v>7111320</c:v>
                </c:pt>
                <c:pt idx="6">
                  <c:v>1728991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CE-4CBF-BEC6-C9C51E33179D}"/>
            </c:ext>
          </c:extLst>
        </c:ser>
        <c:ser>
          <c:idx val="5"/>
          <c:order val="5"/>
          <c:spPr>
            <a:solidFill>
              <a:schemeClr val="accent5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Sheet1!$A$6:$G$6</c:f>
              <c:numCache>
                <c:formatCode>General</c:formatCode>
                <c:ptCount val="7"/>
                <c:pt idx="0">
                  <c:v>56930107</c:v>
                </c:pt>
                <c:pt idx="1">
                  <c:v>35518959</c:v>
                </c:pt>
                <c:pt idx="2">
                  <c:v>28447492</c:v>
                </c:pt>
                <c:pt idx="3">
                  <c:v>20358992</c:v>
                </c:pt>
                <c:pt idx="4">
                  <c:v>12296335</c:v>
                </c:pt>
                <c:pt idx="5">
                  <c:v>4756100</c:v>
                </c:pt>
                <c:pt idx="6">
                  <c:v>1606619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CE-4CBF-BEC6-C9C51E33179D}"/>
            </c:ext>
          </c:extLst>
        </c:ser>
        <c:ser>
          <c:idx val="6"/>
          <c:order val="6"/>
          <c:spPr>
            <a:solidFill>
              <a:schemeClr val="accent4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Sheet1!$A$7:$G$7</c:f>
              <c:numCache>
                <c:formatCode>General</c:formatCode>
                <c:ptCount val="7"/>
                <c:pt idx="0">
                  <c:v>55443315</c:v>
                </c:pt>
                <c:pt idx="1">
                  <c:v>44042749</c:v>
                </c:pt>
                <c:pt idx="2">
                  <c:v>29698085</c:v>
                </c:pt>
                <c:pt idx="3">
                  <c:v>19542610</c:v>
                </c:pt>
                <c:pt idx="4">
                  <c:v>11288419</c:v>
                </c:pt>
                <c:pt idx="5">
                  <c:v>5496889</c:v>
                </c:pt>
                <c:pt idx="6">
                  <c:v>1337542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CE-4CBF-BEC6-C9C51E33179D}"/>
            </c:ext>
          </c:extLst>
        </c:ser>
        <c:ser>
          <c:idx val="7"/>
          <c:order val="7"/>
          <c:spPr>
            <a:solidFill>
              <a:schemeClr val="accent3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Sheet1!$A$8:$G$8</c:f>
              <c:numCache>
                <c:formatCode>General</c:formatCode>
                <c:ptCount val="7"/>
                <c:pt idx="0">
                  <c:v>53916356</c:v>
                </c:pt>
                <c:pt idx="1">
                  <c:v>41094011</c:v>
                </c:pt>
                <c:pt idx="2">
                  <c:v>30588949</c:v>
                </c:pt>
                <c:pt idx="3">
                  <c:v>20494457</c:v>
                </c:pt>
                <c:pt idx="4">
                  <c:v>11201242</c:v>
                </c:pt>
                <c:pt idx="5">
                  <c:v>7573587</c:v>
                </c:pt>
                <c:pt idx="6">
                  <c:v>1378695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CE-4CBF-BEC6-C9C51E33179D}"/>
            </c:ext>
          </c:extLst>
        </c:ser>
        <c:ser>
          <c:idx val="8"/>
          <c:order val="8"/>
          <c:spPr>
            <a:solidFill>
              <a:schemeClr val="accent2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Sheet1!$A$9:$G$9</c:f>
              <c:numCache>
                <c:formatCode>General</c:formatCode>
                <c:ptCount val="7"/>
                <c:pt idx="0">
                  <c:v>56044105</c:v>
                </c:pt>
                <c:pt idx="1">
                  <c:v>42214271</c:v>
                </c:pt>
                <c:pt idx="2">
                  <c:v>28983256</c:v>
                </c:pt>
                <c:pt idx="3">
                  <c:v>18506874</c:v>
                </c:pt>
                <c:pt idx="4">
                  <c:v>11532588</c:v>
                </c:pt>
                <c:pt idx="5">
                  <c:v>8082602</c:v>
                </c:pt>
                <c:pt idx="6">
                  <c:v>1246889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CE-4CBF-BEC6-C9C51E33179D}"/>
            </c:ext>
          </c:extLst>
        </c:ser>
        <c:ser>
          <c:idx val="9"/>
          <c:order val="9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Sheet1!$A$10:$G$10</c:f>
              <c:numCache>
                <c:formatCode>General</c:formatCode>
                <c:ptCount val="7"/>
                <c:pt idx="0">
                  <c:v>56295520</c:v>
                </c:pt>
                <c:pt idx="1">
                  <c:v>36283382</c:v>
                </c:pt>
                <c:pt idx="2">
                  <c:v>29468832</c:v>
                </c:pt>
                <c:pt idx="3">
                  <c:v>19612859</c:v>
                </c:pt>
                <c:pt idx="4">
                  <c:v>12280631</c:v>
                </c:pt>
                <c:pt idx="5">
                  <c:v>7488063</c:v>
                </c:pt>
                <c:pt idx="6">
                  <c:v>1053005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FCE-4CBF-BEC6-C9C51E331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53619840"/>
        <c:axId val="1"/>
      </c:barChart>
      <c:catAx>
        <c:axId val="1536198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5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153619840"/>
        <c:crosses val="min"/>
        <c:crossBetween val="between"/>
        <c:majorUnit val="5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463104325699746E-2"/>
          <c:y val="2.6196473551637279E-2"/>
          <c:w val="0.94707379134860048"/>
          <c:h val="0.9476070528967254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Sheet1!$A$1:$J$1</c:f>
              <c:numCache>
                <c:formatCode>General</c:formatCode>
                <c:ptCount val="10"/>
                <c:pt idx="0">
                  <c:v>17404837</c:v>
                </c:pt>
                <c:pt idx="1">
                  <c:v>17616247</c:v>
                </c:pt>
                <c:pt idx="2">
                  <c:v>17412740</c:v>
                </c:pt>
                <c:pt idx="3">
                  <c:v>19490674</c:v>
                </c:pt>
                <c:pt idx="4">
                  <c:v>18951858</c:v>
                </c:pt>
                <c:pt idx="5">
                  <c:v>20358992</c:v>
                </c:pt>
                <c:pt idx="6">
                  <c:v>19542610</c:v>
                </c:pt>
                <c:pt idx="7">
                  <c:v>20494457</c:v>
                </c:pt>
                <c:pt idx="8">
                  <c:v>18506874</c:v>
                </c:pt>
                <c:pt idx="9">
                  <c:v>19612859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E-4249-8641-8E30CB40C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7978608"/>
        <c:axId val="1"/>
      </c:barChart>
      <c:catAx>
        <c:axId val="879786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5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87978608"/>
        <c:crosses val="min"/>
        <c:crossBetween val="between"/>
        <c:majorUnit val="5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30612244897962E-2"/>
          <c:y val="2.6196473551637279E-2"/>
          <c:w val="0.94693877551020411"/>
          <c:h val="0.9476070528967254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Sheet1!$A$1:$J$1</c:f>
              <c:numCache>
                <c:formatCode>General</c:formatCode>
                <c:ptCount val="10"/>
                <c:pt idx="0">
                  <c:v>21612927</c:v>
                </c:pt>
                <c:pt idx="1">
                  <c:v>24166286</c:v>
                </c:pt>
                <c:pt idx="2">
                  <c:v>28107818</c:v>
                </c:pt>
                <c:pt idx="3">
                  <c:v>30214108</c:v>
                </c:pt>
                <c:pt idx="4">
                  <c:v>32248510</c:v>
                </c:pt>
                <c:pt idx="5">
                  <c:v>28447492</c:v>
                </c:pt>
                <c:pt idx="6">
                  <c:v>29698085</c:v>
                </c:pt>
                <c:pt idx="7">
                  <c:v>30588949</c:v>
                </c:pt>
                <c:pt idx="8">
                  <c:v>28983256</c:v>
                </c:pt>
                <c:pt idx="9">
                  <c:v>29468832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A5-4438-926E-3DB899A41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85220592"/>
        <c:axId val="1"/>
      </c:barChart>
      <c:catAx>
        <c:axId val="16852205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5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1685220592"/>
        <c:crosses val="min"/>
        <c:crossBetween val="between"/>
        <c:majorUnit val="5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483127226996434E-2"/>
          <c:y val="2.0007695267410544E-2"/>
          <c:w val="0.90903374554600713"/>
          <c:h val="0.88918814928818779"/>
        </c:manualLayout>
      </c:layout>
      <c:scatterChart>
        <c:scatterStyle val="lineMarker"/>
        <c:varyColors val="0"/>
        <c:ser>
          <c:idx val="0"/>
          <c:order val="0"/>
          <c:spPr>
            <a:ln w="28575" algn="ctr">
              <a:solidFill>
                <a:schemeClr val="accent6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accent6"/>
              </a:solidFill>
              <a:ln w="9525" algn="ctr">
                <a:solidFill>
                  <a:schemeClr val="accent6"/>
                </a:solidFill>
                <a:prstDash val="solid"/>
              </a:ln>
            </c:spPr>
          </c:marker>
          <c:xVal>
            <c:numRef>
              <c:f>Sheet1!$A$1:$L$1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Sheet1!$A$2:$L$2</c:f>
              <c:numCache>
                <c:formatCode>General</c:formatCode>
                <c:ptCount val="12"/>
                <c:pt idx="0">
                  <c:v>182.4</c:v>
                </c:pt>
                <c:pt idx="1">
                  <c:v>156.9</c:v>
                </c:pt>
                <c:pt idx="2">
                  <c:v>164.3</c:v>
                </c:pt>
                <c:pt idx="3">
                  <c:v>163.80000000000001</c:v>
                </c:pt>
                <c:pt idx="4">
                  <c:v>160</c:v>
                </c:pt>
                <c:pt idx="5">
                  <c:v>172.8</c:v>
                </c:pt>
                <c:pt idx="6">
                  <c:v>175.3</c:v>
                </c:pt>
                <c:pt idx="7">
                  <c:v>214.6</c:v>
                </c:pt>
                <c:pt idx="8">
                  <c:v>213.9</c:v>
                </c:pt>
                <c:pt idx="9">
                  <c:v>252.7</c:v>
                </c:pt>
                <c:pt idx="10">
                  <c:v>307.7</c:v>
                </c:pt>
                <c:pt idx="11">
                  <c:v>330.6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C9A-41D5-89E1-157D31BD3324}"/>
            </c:ext>
          </c:extLst>
        </c:ser>
        <c:ser>
          <c:idx val="1"/>
          <c:order val="1"/>
          <c:spPr>
            <a:ln w="28575" algn="ctr">
              <a:solidFill>
                <a:srgbClr val="C30C3E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C30C3E"/>
              </a:solidFill>
              <a:ln w="9525" algn="ctr">
                <a:solidFill>
                  <a:srgbClr val="C30C3E"/>
                </a:solidFill>
                <a:prstDash val="solid"/>
              </a:ln>
            </c:spPr>
          </c:marker>
          <c:xVal>
            <c:numRef>
              <c:f>Sheet1!$A$1:$L$1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Sheet1!$A$3:$L$3</c:f>
              <c:numCache>
                <c:formatCode>General</c:formatCode>
                <c:ptCount val="12"/>
                <c:pt idx="0">
                  <c:v>123.4</c:v>
                </c:pt>
                <c:pt idx="1">
                  <c:v>122.9</c:v>
                </c:pt>
                <c:pt idx="2">
                  <c:v>110.4</c:v>
                </c:pt>
                <c:pt idx="3">
                  <c:v>123.8</c:v>
                </c:pt>
                <c:pt idx="4">
                  <c:v>117.7</c:v>
                </c:pt>
                <c:pt idx="5">
                  <c:v>119</c:v>
                </c:pt>
                <c:pt idx="6">
                  <c:v>121.2</c:v>
                </c:pt>
                <c:pt idx="7">
                  <c:v>124.5</c:v>
                </c:pt>
                <c:pt idx="8">
                  <c:v>124.2</c:v>
                </c:pt>
                <c:pt idx="9">
                  <c:v>138.69999999999999</c:v>
                </c:pt>
                <c:pt idx="10">
                  <c:v>147.9</c:v>
                </c:pt>
                <c:pt idx="11">
                  <c:v>145.1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C9A-41D5-89E1-157D31BD3324}"/>
            </c:ext>
          </c:extLst>
        </c:ser>
        <c:ser>
          <c:idx val="2"/>
          <c:order val="2"/>
          <c:spPr>
            <a:ln w="28575" algn="ctr">
              <a:solidFill>
                <a:srgbClr val="C9A321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C9A321"/>
              </a:solidFill>
              <a:ln w="9525" algn="ctr">
                <a:solidFill>
                  <a:srgbClr val="C9A321"/>
                </a:solidFill>
                <a:prstDash val="solid"/>
              </a:ln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7C9A-41D5-89E1-157D31BD3324}"/>
              </c:ext>
            </c:extLst>
          </c:dPt>
          <c:dPt>
            <c:idx val="1"/>
            <c:marker>
              <c:spPr>
                <a:solidFill>
                  <a:srgbClr val="E1BF4A"/>
                </a:solidFill>
                <a:ln w="9525" algn="ctr">
                  <a:solidFill>
                    <a:srgbClr val="E1BF4A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C9A-41D5-89E1-157D31BD3324}"/>
              </c:ext>
            </c:extLst>
          </c:dPt>
          <c:dPt>
            <c:idx val="2"/>
            <c:marker>
              <c:spPr>
                <a:solidFill>
                  <a:srgbClr val="E1BF4A"/>
                </a:solidFill>
                <a:ln w="9525" algn="ctr">
                  <a:solidFill>
                    <a:srgbClr val="E1BF4A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7C9A-41D5-89E1-157D31BD3324}"/>
              </c:ext>
            </c:extLst>
          </c:dPt>
          <c:dPt>
            <c:idx val="3"/>
            <c:marker>
              <c:spPr>
                <a:solidFill>
                  <a:srgbClr val="E1BF4A"/>
                </a:solidFill>
                <a:ln w="9525" algn="ctr">
                  <a:solidFill>
                    <a:srgbClr val="E1BF4A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7C9A-41D5-89E1-157D31BD3324}"/>
              </c:ext>
            </c:extLst>
          </c:dPt>
          <c:dPt>
            <c:idx val="4"/>
            <c:marker>
              <c:spPr>
                <a:solidFill>
                  <a:srgbClr val="E1BF4A"/>
                </a:solidFill>
                <a:ln w="9525" algn="ctr">
                  <a:solidFill>
                    <a:srgbClr val="E1BF4A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7C9A-41D5-89E1-157D31BD3324}"/>
              </c:ext>
            </c:extLst>
          </c:dPt>
          <c:dPt>
            <c:idx val="5"/>
            <c:marker>
              <c:spPr>
                <a:solidFill>
                  <a:srgbClr val="E1BF4A"/>
                </a:solidFill>
                <a:ln w="9525" algn="ctr">
                  <a:solidFill>
                    <a:srgbClr val="E1BF4A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7C9A-41D5-89E1-157D31BD3324}"/>
              </c:ext>
            </c:extLst>
          </c:dPt>
          <c:dPt>
            <c:idx val="6"/>
            <c:marker>
              <c:spPr>
                <a:solidFill>
                  <a:srgbClr val="E1BF4A"/>
                </a:solidFill>
                <a:ln w="9525" algn="ctr">
                  <a:solidFill>
                    <a:srgbClr val="E1BF4A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C9A-41D5-89E1-157D31BD3324}"/>
              </c:ext>
            </c:extLst>
          </c:dPt>
          <c:dPt>
            <c:idx val="7"/>
            <c:marker>
              <c:spPr>
                <a:solidFill>
                  <a:srgbClr val="E1BF4A"/>
                </a:solidFill>
                <a:ln w="9525" algn="ctr">
                  <a:solidFill>
                    <a:srgbClr val="E1BF4A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C9A-41D5-89E1-157D31BD3324}"/>
              </c:ext>
            </c:extLst>
          </c:dPt>
          <c:dPt>
            <c:idx val="8"/>
            <c:marker>
              <c:spPr>
                <a:solidFill>
                  <a:srgbClr val="E1BF4A"/>
                </a:solidFill>
                <a:ln w="9525" algn="ctr">
                  <a:solidFill>
                    <a:srgbClr val="E1BF4A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7C9A-41D5-89E1-157D31BD3324}"/>
              </c:ext>
            </c:extLst>
          </c:dPt>
          <c:dPt>
            <c:idx val="9"/>
            <c:marker>
              <c:spPr>
                <a:solidFill>
                  <a:srgbClr val="E1BF4A"/>
                </a:solidFill>
                <a:ln w="9525" algn="ctr">
                  <a:solidFill>
                    <a:srgbClr val="E1BF4A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7C9A-41D5-89E1-157D31BD3324}"/>
              </c:ext>
            </c:extLst>
          </c:dPt>
          <c:dPt>
            <c:idx val="10"/>
            <c:marker>
              <c:spPr>
                <a:solidFill>
                  <a:srgbClr val="E1BF4A"/>
                </a:solidFill>
                <a:ln w="9525" algn="ctr">
                  <a:solidFill>
                    <a:srgbClr val="E1BF4A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7C9A-41D5-89E1-157D31BD3324}"/>
              </c:ext>
            </c:extLst>
          </c:dPt>
          <c:dPt>
            <c:idx val="11"/>
            <c:marker>
              <c:spPr>
                <a:solidFill>
                  <a:srgbClr val="E1BF4A"/>
                </a:solidFill>
                <a:ln w="9525" algn="ctr">
                  <a:solidFill>
                    <a:srgbClr val="E1BF4A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7C9A-41D5-89E1-157D31BD3324}"/>
              </c:ext>
            </c:extLst>
          </c:dPt>
          <c:xVal>
            <c:numRef>
              <c:f>Sheet1!$A$1:$L$1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Sheet1!$A$4:$L$4</c:f>
              <c:numCache>
                <c:formatCode>General</c:formatCode>
                <c:ptCount val="12"/>
                <c:pt idx="1">
                  <c:v>369.54140661387981</c:v>
                </c:pt>
                <c:pt idx="2">
                  <c:v>374.14140661387984</c:v>
                </c:pt>
                <c:pt idx="3">
                  <c:v>420.44140661387991</c:v>
                </c:pt>
                <c:pt idx="4">
                  <c:v>610.94140661387996</c:v>
                </c:pt>
                <c:pt idx="5">
                  <c:v>676.44140661387996</c:v>
                </c:pt>
                <c:pt idx="6">
                  <c:v>795.84140661387983</c:v>
                </c:pt>
                <c:pt idx="7">
                  <c:v>886.48281322775961</c:v>
                </c:pt>
                <c:pt idx="8">
                  <c:v>1076.7828132277596</c:v>
                </c:pt>
                <c:pt idx="9">
                  <c:v>859.98281322775961</c:v>
                </c:pt>
                <c:pt idx="10">
                  <c:v>769.04140661387987</c:v>
                </c:pt>
                <c:pt idx="11">
                  <c:v>821.04140661387987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7C9A-41D5-89E1-157D31BD3324}"/>
            </c:ext>
          </c:extLst>
        </c:ser>
        <c:ser>
          <c:idx val="3"/>
          <c:order val="3"/>
          <c:spPr>
            <a:ln w="28575" algn="ctr">
              <a:solidFill>
                <a:schemeClr val="accent4"/>
              </a:solidFill>
              <a:prstDash val="solid"/>
            </a:ln>
          </c:spPr>
          <c:marker>
            <c:symbol val="square"/>
            <c:size val="7"/>
            <c:spPr>
              <a:solidFill>
                <a:schemeClr val="accent4"/>
              </a:solidFill>
              <a:ln w="9525" algn="ctr">
                <a:solidFill>
                  <a:schemeClr val="accent4"/>
                </a:solidFill>
                <a:prstDash val="solid"/>
              </a:ln>
            </c:spPr>
          </c:marker>
          <c:xVal>
            <c:numRef>
              <c:f>Sheet1!$A$1:$L$1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Sheet1!$A$5:$L$5</c:f>
              <c:numCache>
                <c:formatCode>General</c:formatCode>
                <c:ptCount val="12"/>
                <c:pt idx="0">
                  <c:v>169.3</c:v>
                </c:pt>
                <c:pt idx="1">
                  <c:v>179</c:v>
                </c:pt>
                <c:pt idx="2">
                  <c:v>186.9</c:v>
                </c:pt>
                <c:pt idx="3">
                  <c:v>187.3</c:v>
                </c:pt>
                <c:pt idx="4">
                  <c:v>195.4</c:v>
                </c:pt>
                <c:pt idx="5">
                  <c:v>203.8</c:v>
                </c:pt>
                <c:pt idx="6">
                  <c:v>206.4</c:v>
                </c:pt>
                <c:pt idx="7">
                  <c:v>208.7</c:v>
                </c:pt>
                <c:pt idx="8">
                  <c:v>217.1</c:v>
                </c:pt>
                <c:pt idx="9">
                  <c:v>223.2</c:v>
                </c:pt>
                <c:pt idx="10">
                  <c:v>229.4</c:v>
                </c:pt>
                <c:pt idx="11">
                  <c:v>227.2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7C9A-41D5-89E1-157D31BD3324}"/>
            </c:ext>
          </c:extLst>
        </c:ser>
        <c:ser>
          <c:idx val="4"/>
          <c:order val="4"/>
          <c:spPr>
            <a:ln w="28575" algn="ctr">
              <a:solidFill>
                <a:schemeClr val="accent5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FFFF"/>
              </a:solidFill>
              <a:ln w="9525" algn="ctr">
                <a:solidFill>
                  <a:schemeClr val="accent5"/>
                </a:solidFill>
                <a:prstDash val="solid"/>
              </a:ln>
            </c:spPr>
          </c:marker>
          <c:xVal>
            <c:numRef>
              <c:f>Sheet1!$A$1:$L$1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Sheet1!$A$6:$L$6</c:f>
              <c:numCache>
                <c:formatCode>General</c:formatCode>
                <c:ptCount val="12"/>
                <c:pt idx="0">
                  <c:v>178.6</c:v>
                </c:pt>
                <c:pt idx="1">
                  <c:v>159.5</c:v>
                </c:pt>
                <c:pt idx="2">
                  <c:v>141.1</c:v>
                </c:pt>
                <c:pt idx="3">
                  <c:v>158.9</c:v>
                </c:pt>
                <c:pt idx="4">
                  <c:v>186.7</c:v>
                </c:pt>
                <c:pt idx="5">
                  <c:v>198</c:v>
                </c:pt>
                <c:pt idx="6">
                  <c:v>191.8</c:v>
                </c:pt>
                <c:pt idx="7">
                  <c:v>193</c:v>
                </c:pt>
                <c:pt idx="8">
                  <c:v>192</c:v>
                </c:pt>
                <c:pt idx="9">
                  <c:v>192.3</c:v>
                </c:pt>
                <c:pt idx="10">
                  <c:v>199.2</c:v>
                </c:pt>
                <c:pt idx="11">
                  <c:v>215.3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7C9A-41D5-89E1-157D31BD3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5042144"/>
        <c:axId val="1"/>
      </c:scatterChart>
      <c:valAx>
        <c:axId val="465042144"/>
        <c:scaling>
          <c:orientation val="minMax"/>
          <c:max val="2018"/>
          <c:min val="2007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1"/>
        <c:crosses val="min"/>
        <c:crossBetween val="midCat"/>
        <c:majorUnit val="1"/>
      </c:valAx>
      <c:valAx>
        <c:axId val="1"/>
        <c:scaling>
          <c:orientation val="minMax"/>
          <c:max val="1097.482813227759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465042144"/>
        <c:crosses val="min"/>
        <c:crossBetween val="midCat"/>
        <c:majorUnit val="100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2FB9A-CBE1-48D7-A9F9-E66A4A29EA5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D90AF-5276-49FB-882F-1DE6DFAE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55700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B3067-0372-4A52-A5C8-07EFA086E5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88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https://www.ers.usda.gov/webdocs/charts/58333/food-availability_fig06-2-.png?v=6978.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90AF-5276-49FB-882F-1DE6DFAE88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13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90AF-5276-49FB-882F-1DE6DFAE88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85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B3067-0372-4A52-A5C8-07EFA086E5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44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55700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B3067-0372-4A52-A5C8-07EFA086E5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78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90AF-5276-49FB-882F-1DE6DFAE88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https://www.ers.usda.gov/topics/farm-economy/farm-sector-income-finances/farm-sector-income-forecast/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90AF-5276-49FB-882F-1DE6DFAE88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20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https://www.ers.usda.gov/publications/pub-details/?pubid=92932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90AF-5276-49FB-882F-1DE6DFAE88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44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90AF-5276-49FB-882F-1DE6DFAE88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73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90AF-5276-49FB-882F-1DE6DFAE88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00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90AF-5276-49FB-882F-1DE6DFAE88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1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~34% of crop sales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harvested acres =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320,041,858 acres of harvested crops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B3067-0372-4A52-A5C8-07EFA086E5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96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90AF-5276-49FB-882F-1DE6DFAE88B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33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Fruit and vegetables= 2,853</a:t>
            </a:r>
          </a:p>
          <a:p>
            <a:r>
              <a:rPr lang="en-US" dirty="0"/>
              <a:t>~50% of vegetable area production used for tomatoes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90AF-5276-49FB-882F-1DE6DFAE88B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51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Prepared or preserved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90AF-5276-49FB-882F-1DE6DFAE88B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90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90AF-5276-49FB-882F-1DE6DFAE88B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79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 USDA-FAS. Global Agricultural Trade System.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Avocados (HS 080440), Tomatoes – fresh or chill (HS 0702), Berries (HS 0810), Cucumber (HS 0707), Asparagus (HS 070920).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CAGR: Compound annual growth rate.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92618-14BE-4380-A98F-EABC9006E76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27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90AF-5276-49FB-882F-1DE6DFAE88B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26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55700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B3067-0372-4A52-A5C8-07EFA086E5B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45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B3067-0372-4A52-A5C8-07EFA086E5B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02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B3067-0372-4A52-A5C8-07EFA086E5B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43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90AF-5276-49FB-882F-1DE6DFAE88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01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Mostly higher prices, lower</a:t>
            </a:r>
            <a:r>
              <a:rPr lang="en-US" baseline="0" dirty="0"/>
              <a:t> volumes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90AF-5276-49FB-882F-1DE6DFAE88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5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B3067-0372-4A52-A5C8-07EFA086E5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84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55700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B3067-0372-4A52-A5C8-07EFA086E5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98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90AF-5276-49FB-882F-1DE6DFAE88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90AF-5276-49FB-882F-1DE6DFAE88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5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D90AF-5276-49FB-882F-1DE6DFAE88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7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tags" Target="../tags/tag11.xml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tags" Target="../tags/tag10.xml"/><Relationship Id="rId16" Type="http://schemas.openxmlformats.org/officeDocument/2006/relationships/image" Target="../media/image11.jpe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image" Target="../media/image6.jpe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jpeg"/><Relationship Id="rId1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DBDA-0A94-4079-8B1F-BA337492E66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15F5-5C8B-4266-9335-C21936C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9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DBDA-0A94-4079-8B1F-BA337492E66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15F5-5C8B-4266-9335-C21936C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0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DBDA-0A94-4079-8B1F-BA337492E66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15F5-5C8B-4266-9335-C21936C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5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DBDA-0A94-4079-8B1F-BA337492E66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15F5-5C8B-4266-9335-C21936C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75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DBDA-0A94-4079-8B1F-BA337492E66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15F5-5C8B-4266-9335-C21936C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17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DBDA-0A94-4079-8B1F-BA337492E66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15F5-5C8B-4266-9335-C21936C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54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DBDA-0A94-4079-8B1F-BA337492E66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15F5-5C8B-4266-9335-C21936C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5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6799051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"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5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1" y="102658"/>
            <a:ext cx="8718550" cy="98107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1" y="1261533"/>
            <a:ext cx="8718550" cy="4898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DBDA-0A94-4079-8B1F-BA337492E66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15F5-5C8B-4266-9335-C21936CA82F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6850" y="1134534"/>
            <a:ext cx="8732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64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692762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"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5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1" y="95781"/>
            <a:ext cx="8923867" cy="844021"/>
          </a:xfrm>
          <a:noFill/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1" y="1261533"/>
            <a:ext cx="8718550" cy="4898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DBDA-0A94-4079-8B1F-BA337492E66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15F5-5C8B-4266-9335-C21936CA82F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6350" y="1024463"/>
            <a:ext cx="917143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6350" y="1092199"/>
            <a:ext cx="9171432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73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123268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0"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35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32" y="51854"/>
            <a:ext cx="8923867" cy="617013"/>
          </a:xfrm>
          <a:noFill/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1" y="990586"/>
            <a:ext cx="8718550" cy="5169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DBDA-0A94-4079-8B1F-BA337492E66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15F5-5C8B-4266-9335-C21936CA82F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6350" y="829726"/>
            <a:ext cx="917143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6350" y="897462"/>
            <a:ext cx="9171432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51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4599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99"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200" b="0" i="0" baseline="0" dirty="0">
              <a:latin typeface="Calisto MT" panose="02040603050505030304" pitchFamily="18" charset="0"/>
              <a:ea typeface="+mj-ea"/>
              <a:cs typeface="+mj-cs"/>
              <a:sym typeface="Calisto MT" panose="02040603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26385" y="2823320"/>
            <a:ext cx="7661413" cy="1230378"/>
          </a:xfrm>
        </p:spPr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  <a:lvl2pPr>
              <a:defRPr>
                <a:latin typeface="Calisto MT" panose="02040603050505030304" pitchFamily="18" charset="0"/>
              </a:defRPr>
            </a:lvl2pPr>
            <a:lvl3pPr>
              <a:defRPr>
                <a:latin typeface="Calisto MT" panose="02040603050505030304" pitchFamily="18" charset="0"/>
              </a:defRPr>
            </a:lvl3pPr>
            <a:lvl4pPr>
              <a:defRPr>
                <a:latin typeface="Calisto MT" panose="02040603050505030304" pitchFamily="18" charset="0"/>
              </a:defRPr>
            </a:lvl4pPr>
            <a:lvl5pPr>
              <a:defRPr>
                <a:latin typeface="Calisto MT" panose="02040603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DFF0-E686-4300-94EF-3FF5D6A8895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3BD5-846A-4075-83CA-4C63B7C6AF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910131" y="1099883"/>
            <a:ext cx="8229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>
            <a:off x="-9526" y="0"/>
            <a:ext cx="939252" cy="6858000"/>
            <a:chOff x="-9526" y="0"/>
            <a:chExt cx="939252" cy="6858000"/>
          </a:xfrm>
        </p:grpSpPr>
        <p:grpSp>
          <p:nvGrpSpPr>
            <p:cNvPr id="8" name="Group 6"/>
            <p:cNvGrpSpPr>
              <a:grpSpLocks/>
            </p:cNvGrpSpPr>
            <p:nvPr userDrawn="1"/>
          </p:nvGrpSpPr>
          <p:grpSpPr bwMode="auto">
            <a:xfrm>
              <a:off x="-9526" y="2647"/>
              <a:ext cx="870349" cy="6126149"/>
              <a:chOff x="-12697" y="-39690"/>
              <a:chExt cx="1160623" cy="6126150"/>
            </a:xfrm>
          </p:grpSpPr>
          <p:pic>
            <p:nvPicPr>
              <p:cNvPr id="9" name="Picture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852"/>
              <a:stretch>
                <a:fillRect/>
              </a:stretch>
            </p:blipFill>
            <p:spPr bwMode="auto">
              <a:xfrm>
                <a:off x="-12692" y="4897581"/>
                <a:ext cx="1146486" cy="493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-12697" y="-39690"/>
                <a:ext cx="1160623" cy="4937276"/>
                <a:chOff x="-12697" y="-39690"/>
                <a:chExt cx="1160623" cy="4937276"/>
              </a:xfrm>
            </p:grpSpPr>
            <p:pic>
              <p:nvPicPr>
                <p:cNvPr id="12" name="Picture 10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569" b="6705"/>
                <a:stretch>
                  <a:fillRect/>
                </a:stretch>
              </p:blipFill>
              <p:spPr bwMode="auto">
                <a:xfrm>
                  <a:off x="-3169" y="4289632"/>
                  <a:ext cx="1142192" cy="6079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9" y="2946154"/>
                  <a:ext cx="1142191" cy="758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1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1" y="1380064"/>
                  <a:ext cx="1143321" cy="7607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13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428"/>
                <a:stretch>
                  <a:fillRect/>
                </a:stretch>
              </p:blipFill>
              <p:spPr bwMode="auto">
                <a:xfrm>
                  <a:off x="-3168" y="-39690"/>
                  <a:ext cx="1139451" cy="6867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14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923" b="10364"/>
                <a:stretch/>
              </p:blipFill>
              <p:spPr bwMode="auto">
                <a:xfrm>
                  <a:off x="-12693" y="2142343"/>
                  <a:ext cx="1159639" cy="8209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15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5" y="623145"/>
                  <a:ext cx="1145361" cy="7617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16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12697" y="3696735"/>
                  <a:ext cx="1148976" cy="608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Picture 9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463" b="25081"/>
              <a:stretch>
                <a:fillRect/>
              </a:stretch>
            </p:blipFill>
            <p:spPr bwMode="auto">
              <a:xfrm>
                <a:off x="4149" y="5390075"/>
                <a:ext cx="1129645" cy="696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56" t="11773" r="10069"/>
            <a:stretch/>
          </p:blipFill>
          <p:spPr>
            <a:xfrm>
              <a:off x="-9525" y="6091747"/>
              <a:ext cx="853526" cy="766253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 userDrawn="1"/>
          </p:nvSpPr>
          <p:spPr>
            <a:xfrm>
              <a:off x="758276" y="0"/>
              <a:ext cx="171450" cy="6858000"/>
            </a:xfrm>
            <a:prstGeom prst="rect">
              <a:avLst/>
            </a:prstGeom>
            <a:solidFill>
              <a:srgbClr val="FFFFFF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34348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DBDA-0A94-4079-8B1F-BA337492E66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15F5-5C8B-4266-9335-C21936C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DBDA-0A94-4079-8B1F-BA337492E66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15F5-5C8B-4266-9335-C21936C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1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DBDA-0A94-4079-8B1F-BA337492E66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15F5-5C8B-4266-9335-C21936C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5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DBDA-0A94-4079-8B1F-BA337492E66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15F5-5C8B-4266-9335-C21936C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83401484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" name="think-cell Slide" r:id="rId20" imgW="351" imgH="351" progId="TCLayout.ActiveDocument.1">
                  <p:embed/>
                </p:oleObj>
              </mc:Choice>
              <mc:Fallback>
                <p:oleObj name="think-cell Slide" r:id="rId20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19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DDBDA-0A94-4079-8B1F-BA337492E66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415F5-5C8B-4266-9335-C21936C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g"/><Relationship Id="rId3" Type="http://schemas.openxmlformats.org/officeDocument/2006/relationships/tags" Target="../tags/tag13.xml"/><Relationship Id="rId7" Type="http://schemas.openxmlformats.org/officeDocument/2006/relationships/image" Target="../media/image12.jp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tags" Target="../tags/tag12.xml"/><Relationship Id="rId16" Type="http://schemas.openxmlformats.org/officeDocument/2006/relationships/image" Target="../media/image21.jp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11" Type="http://schemas.openxmlformats.org/officeDocument/2006/relationships/image" Target="../media/image16.jp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20.jpg"/><Relationship Id="rId10" Type="http://schemas.openxmlformats.org/officeDocument/2006/relationships/image" Target="../media/image15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4.jpg"/><Relationship Id="rId1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slideLayout" Target="../slideLayouts/slideLayout3.xml"/><Relationship Id="rId3" Type="http://schemas.openxmlformats.org/officeDocument/2006/relationships/tags" Target="../tags/tag79.xml"/><Relationship Id="rId21" Type="http://schemas.openxmlformats.org/officeDocument/2006/relationships/tags" Target="../tags/tag97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tags" Target="../tags/tag101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29" Type="http://schemas.openxmlformats.org/officeDocument/2006/relationships/image" Target="../media/image1.emf"/><Relationship Id="rId1" Type="http://schemas.openxmlformats.org/officeDocument/2006/relationships/vmlDrawing" Target="../drawings/vmlDrawing14.v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tags" Target="../tags/tag100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oleObject" Target="../embeddings/oleObject13.bin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notesSlide" Target="../notesSlides/notesSlide8.xml"/><Relationship Id="rId30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tags" Target="../tags/tag126.xml"/><Relationship Id="rId21" Type="http://schemas.openxmlformats.org/officeDocument/2006/relationships/tags" Target="../tags/tag121.xml"/><Relationship Id="rId34" Type="http://schemas.openxmlformats.org/officeDocument/2006/relationships/slideLayout" Target="../slideLayouts/slideLayout3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tags" Target="../tags/tag125.xml"/><Relationship Id="rId33" Type="http://schemas.openxmlformats.org/officeDocument/2006/relationships/tags" Target="../tags/tag133.xml"/><Relationship Id="rId38" Type="http://schemas.openxmlformats.org/officeDocument/2006/relationships/chart" Target="../charts/chart4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29" Type="http://schemas.openxmlformats.org/officeDocument/2006/relationships/tags" Target="../tags/tag129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tags" Target="../tags/tag124.xml"/><Relationship Id="rId32" Type="http://schemas.openxmlformats.org/officeDocument/2006/relationships/tags" Target="../tags/tag132.xml"/><Relationship Id="rId37" Type="http://schemas.openxmlformats.org/officeDocument/2006/relationships/image" Target="../media/image1.emf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tags" Target="../tags/tag123.xml"/><Relationship Id="rId28" Type="http://schemas.openxmlformats.org/officeDocument/2006/relationships/tags" Target="../tags/tag128.xml"/><Relationship Id="rId36" Type="http://schemas.openxmlformats.org/officeDocument/2006/relationships/oleObject" Target="../embeddings/oleObject14.bin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31" Type="http://schemas.openxmlformats.org/officeDocument/2006/relationships/tags" Target="../tags/tag131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tags" Target="../tags/tag122.xml"/><Relationship Id="rId27" Type="http://schemas.openxmlformats.org/officeDocument/2006/relationships/tags" Target="../tags/tag127.xml"/><Relationship Id="rId30" Type="http://schemas.openxmlformats.org/officeDocument/2006/relationships/tags" Target="../tags/tag130.xml"/><Relationship Id="rId35" Type="http://schemas.openxmlformats.org/officeDocument/2006/relationships/notesSlide" Target="../notesSlides/notesSlide9.xml"/><Relationship Id="rId8" Type="http://schemas.openxmlformats.org/officeDocument/2006/relationships/tags" Target="../tags/tag108.xml"/><Relationship Id="rId3" Type="http://schemas.openxmlformats.org/officeDocument/2006/relationships/tags" Target="../tags/tag10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35.xml"/><Relationship Id="rId7" Type="http://schemas.openxmlformats.org/officeDocument/2006/relationships/image" Target="../media/image1.emf"/><Relationship Id="rId2" Type="http://schemas.openxmlformats.org/officeDocument/2006/relationships/tags" Target="../tags/tag13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26" Type="http://schemas.openxmlformats.org/officeDocument/2006/relationships/tags" Target="../tags/tag160.xml"/><Relationship Id="rId39" Type="http://schemas.openxmlformats.org/officeDocument/2006/relationships/slideLayout" Target="../slideLayouts/slideLayout4.xml"/><Relationship Id="rId21" Type="http://schemas.openxmlformats.org/officeDocument/2006/relationships/tags" Target="../tags/tag155.xml"/><Relationship Id="rId34" Type="http://schemas.openxmlformats.org/officeDocument/2006/relationships/tags" Target="../tags/tag168.xml"/><Relationship Id="rId42" Type="http://schemas.openxmlformats.org/officeDocument/2006/relationships/image" Target="../media/image1.emf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29" Type="http://schemas.openxmlformats.org/officeDocument/2006/relationships/tags" Target="../tags/tag163.xml"/><Relationship Id="rId41" Type="http://schemas.openxmlformats.org/officeDocument/2006/relationships/oleObject" Target="../embeddings/oleObject16.bin"/><Relationship Id="rId1" Type="http://schemas.openxmlformats.org/officeDocument/2006/relationships/vmlDrawing" Target="../drawings/vmlDrawing17.v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tags" Target="../tags/tag158.xml"/><Relationship Id="rId32" Type="http://schemas.openxmlformats.org/officeDocument/2006/relationships/tags" Target="../tags/tag166.xml"/><Relationship Id="rId37" Type="http://schemas.openxmlformats.org/officeDocument/2006/relationships/tags" Target="../tags/tag171.xml"/><Relationship Id="rId40" Type="http://schemas.openxmlformats.org/officeDocument/2006/relationships/notesSlide" Target="../notesSlides/notesSlide11.xml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tags" Target="../tags/tag157.xml"/><Relationship Id="rId28" Type="http://schemas.openxmlformats.org/officeDocument/2006/relationships/tags" Target="../tags/tag162.xml"/><Relationship Id="rId36" Type="http://schemas.openxmlformats.org/officeDocument/2006/relationships/tags" Target="../tags/tag170.xml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31" Type="http://schemas.openxmlformats.org/officeDocument/2006/relationships/tags" Target="../tags/tag165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tags" Target="../tags/tag156.xml"/><Relationship Id="rId27" Type="http://schemas.openxmlformats.org/officeDocument/2006/relationships/tags" Target="../tags/tag161.xml"/><Relationship Id="rId30" Type="http://schemas.openxmlformats.org/officeDocument/2006/relationships/tags" Target="../tags/tag164.xml"/><Relationship Id="rId35" Type="http://schemas.openxmlformats.org/officeDocument/2006/relationships/tags" Target="../tags/tag169.xml"/><Relationship Id="rId43" Type="http://schemas.openxmlformats.org/officeDocument/2006/relationships/chart" Target="../charts/chart5.xml"/><Relationship Id="rId8" Type="http://schemas.openxmlformats.org/officeDocument/2006/relationships/tags" Target="../tags/tag142.xml"/><Relationship Id="rId3" Type="http://schemas.openxmlformats.org/officeDocument/2006/relationships/tags" Target="../tags/tag137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tags" Target="../tags/tag159.xml"/><Relationship Id="rId33" Type="http://schemas.openxmlformats.org/officeDocument/2006/relationships/tags" Target="../tags/tag167.xml"/><Relationship Id="rId38" Type="http://schemas.openxmlformats.org/officeDocument/2006/relationships/tags" Target="../tags/tag1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image" Target="../media/image1.emf"/><Relationship Id="rId2" Type="http://schemas.openxmlformats.org/officeDocument/2006/relationships/tags" Target="../tags/tag17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7" Type="http://schemas.openxmlformats.org/officeDocument/2006/relationships/image" Target="../media/image24.png"/><Relationship Id="rId2" Type="http://schemas.openxmlformats.org/officeDocument/2006/relationships/tags" Target="../tags/tag17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202.xml"/><Relationship Id="rId21" Type="http://schemas.openxmlformats.org/officeDocument/2006/relationships/tags" Target="../tags/tag197.xml"/><Relationship Id="rId34" Type="http://schemas.openxmlformats.org/officeDocument/2006/relationships/tags" Target="../tags/tag210.xml"/><Relationship Id="rId42" Type="http://schemas.openxmlformats.org/officeDocument/2006/relationships/tags" Target="../tags/tag218.xml"/><Relationship Id="rId47" Type="http://schemas.openxmlformats.org/officeDocument/2006/relationships/tags" Target="../tags/tag223.xml"/><Relationship Id="rId50" Type="http://schemas.openxmlformats.org/officeDocument/2006/relationships/tags" Target="../tags/tag226.xml"/><Relationship Id="rId55" Type="http://schemas.openxmlformats.org/officeDocument/2006/relationships/tags" Target="../tags/tag231.xml"/><Relationship Id="rId63" Type="http://schemas.openxmlformats.org/officeDocument/2006/relationships/image" Target="../media/image1.emf"/><Relationship Id="rId7" Type="http://schemas.openxmlformats.org/officeDocument/2006/relationships/tags" Target="../tags/tag183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9" Type="http://schemas.openxmlformats.org/officeDocument/2006/relationships/tags" Target="../tags/tag205.xml"/><Relationship Id="rId11" Type="http://schemas.openxmlformats.org/officeDocument/2006/relationships/tags" Target="../tags/tag187.xml"/><Relationship Id="rId24" Type="http://schemas.openxmlformats.org/officeDocument/2006/relationships/tags" Target="../tags/tag200.xml"/><Relationship Id="rId32" Type="http://schemas.openxmlformats.org/officeDocument/2006/relationships/tags" Target="../tags/tag208.xml"/><Relationship Id="rId37" Type="http://schemas.openxmlformats.org/officeDocument/2006/relationships/tags" Target="../tags/tag213.xml"/><Relationship Id="rId40" Type="http://schemas.openxmlformats.org/officeDocument/2006/relationships/tags" Target="../tags/tag216.xml"/><Relationship Id="rId45" Type="http://schemas.openxmlformats.org/officeDocument/2006/relationships/tags" Target="../tags/tag221.xml"/><Relationship Id="rId53" Type="http://schemas.openxmlformats.org/officeDocument/2006/relationships/tags" Target="../tags/tag229.xml"/><Relationship Id="rId58" Type="http://schemas.openxmlformats.org/officeDocument/2006/relationships/tags" Target="../tags/tag234.xml"/><Relationship Id="rId5" Type="http://schemas.openxmlformats.org/officeDocument/2006/relationships/tags" Target="../tags/tag181.xml"/><Relationship Id="rId61" Type="http://schemas.openxmlformats.org/officeDocument/2006/relationships/notesSlide" Target="../notesSlides/notesSlide14.xml"/><Relationship Id="rId19" Type="http://schemas.openxmlformats.org/officeDocument/2006/relationships/tags" Target="../tags/tag195.xml"/><Relationship Id="rId14" Type="http://schemas.openxmlformats.org/officeDocument/2006/relationships/tags" Target="../tags/tag190.xml"/><Relationship Id="rId22" Type="http://schemas.openxmlformats.org/officeDocument/2006/relationships/tags" Target="../tags/tag198.xml"/><Relationship Id="rId27" Type="http://schemas.openxmlformats.org/officeDocument/2006/relationships/tags" Target="../tags/tag203.xml"/><Relationship Id="rId30" Type="http://schemas.openxmlformats.org/officeDocument/2006/relationships/tags" Target="../tags/tag206.xml"/><Relationship Id="rId35" Type="http://schemas.openxmlformats.org/officeDocument/2006/relationships/tags" Target="../tags/tag211.xml"/><Relationship Id="rId43" Type="http://schemas.openxmlformats.org/officeDocument/2006/relationships/tags" Target="../tags/tag219.xml"/><Relationship Id="rId48" Type="http://schemas.openxmlformats.org/officeDocument/2006/relationships/tags" Target="../tags/tag224.xml"/><Relationship Id="rId56" Type="http://schemas.openxmlformats.org/officeDocument/2006/relationships/tags" Target="../tags/tag232.xml"/><Relationship Id="rId64" Type="http://schemas.openxmlformats.org/officeDocument/2006/relationships/chart" Target="../charts/chart6.xml"/><Relationship Id="rId8" Type="http://schemas.openxmlformats.org/officeDocument/2006/relationships/tags" Target="../tags/tag184.xml"/><Relationship Id="rId51" Type="http://schemas.openxmlformats.org/officeDocument/2006/relationships/tags" Target="../tags/tag227.xml"/><Relationship Id="rId3" Type="http://schemas.openxmlformats.org/officeDocument/2006/relationships/tags" Target="../tags/tag179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5" Type="http://schemas.openxmlformats.org/officeDocument/2006/relationships/tags" Target="../tags/tag201.xml"/><Relationship Id="rId33" Type="http://schemas.openxmlformats.org/officeDocument/2006/relationships/tags" Target="../tags/tag209.xml"/><Relationship Id="rId38" Type="http://schemas.openxmlformats.org/officeDocument/2006/relationships/tags" Target="../tags/tag214.xml"/><Relationship Id="rId46" Type="http://schemas.openxmlformats.org/officeDocument/2006/relationships/tags" Target="../tags/tag222.xml"/><Relationship Id="rId59" Type="http://schemas.openxmlformats.org/officeDocument/2006/relationships/tags" Target="../tags/tag235.xml"/><Relationship Id="rId20" Type="http://schemas.openxmlformats.org/officeDocument/2006/relationships/tags" Target="../tags/tag196.xml"/><Relationship Id="rId41" Type="http://schemas.openxmlformats.org/officeDocument/2006/relationships/tags" Target="../tags/tag217.xml"/><Relationship Id="rId54" Type="http://schemas.openxmlformats.org/officeDocument/2006/relationships/tags" Target="../tags/tag230.xml"/><Relationship Id="rId62" Type="http://schemas.openxmlformats.org/officeDocument/2006/relationships/oleObject" Target="../embeddings/oleObject20.bin"/><Relationship Id="rId1" Type="http://schemas.openxmlformats.org/officeDocument/2006/relationships/vmlDrawing" Target="../drawings/vmlDrawing21.vml"/><Relationship Id="rId6" Type="http://schemas.openxmlformats.org/officeDocument/2006/relationships/tags" Target="../tags/tag182.xml"/><Relationship Id="rId15" Type="http://schemas.openxmlformats.org/officeDocument/2006/relationships/tags" Target="../tags/tag191.xml"/><Relationship Id="rId23" Type="http://schemas.openxmlformats.org/officeDocument/2006/relationships/tags" Target="../tags/tag199.xml"/><Relationship Id="rId28" Type="http://schemas.openxmlformats.org/officeDocument/2006/relationships/tags" Target="../tags/tag204.xml"/><Relationship Id="rId36" Type="http://schemas.openxmlformats.org/officeDocument/2006/relationships/tags" Target="../tags/tag212.xml"/><Relationship Id="rId49" Type="http://schemas.openxmlformats.org/officeDocument/2006/relationships/tags" Target="../tags/tag225.xml"/><Relationship Id="rId57" Type="http://schemas.openxmlformats.org/officeDocument/2006/relationships/tags" Target="../tags/tag233.xml"/><Relationship Id="rId10" Type="http://schemas.openxmlformats.org/officeDocument/2006/relationships/tags" Target="../tags/tag186.xml"/><Relationship Id="rId31" Type="http://schemas.openxmlformats.org/officeDocument/2006/relationships/tags" Target="../tags/tag207.xml"/><Relationship Id="rId44" Type="http://schemas.openxmlformats.org/officeDocument/2006/relationships/tags" Target="../tags/tag220.xml"/><Relationship Id="rId52" Type="http://schemas.openxmlformats.org/officeDocument/2006/relationships/tags" Target="../tags/tag228.xml"/><Relationship Id="rId60" Type="http://schemas.openxmlformats.org/officeDocument/2006/relationships/slideLayout" Target="../slideLayouts/slideLayout3.xml"/><Relationship Id="rId65" Type="http://schemas.openxmlformats.org/officeDocument/2006/relationships/hyperlink" Target="https://data.ers.usda.gov/reports.aspx?ID=17830" TargetMode="Externa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39" Type="http://schemas.openxmlformats.org/officeDocument/2006/relationships/tags" Target="../tags/tag21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47.xml"/><Relationship Id="rId18" Type="http://schemas.openxmlformats.org/officeDocument/2006/relationships/tags" Target="../tags/tag252.xml"/><Relationship Id="rId26" Type="http://schemas.openxmlformats.org/officeDocument/2006/relationships/tags" Target="../tags/tag260.xml"/><Relationship Id="rId39" Type="http://schemas.openxmlformats.org/officeDocument/2006/relationships/tags" Target="../tags/tag273.xml"/><Relationship Id="rId21" Type="http://schemas.openxmlformats.org/officeDocument/2006/relationships/tags" Target="../tags/tag255.xml"/><Relationship Id="rId34" Type="http://schemas.openxmlformats.org/officeDocument/2006/relationships/tags" Target="../tags/tag268.xml"/><Relationship Id="rId42" Type="http://schemas.openxmlformats.org/officeDocument/2006/relationships/tags" Target="../tags/tag276.xml"/><Relationship Id="rId47" Type="http://schemas.openxmlformats.org/officeDocument/2006/relationships/slideLayout" Target="../slideLayouts/slideLayout3.xml"/><Relationship Id="rId50" Type="http://schemas.openxmlformats.org/officeDocument/2006/relationships/image" Target="../media/image1.emf"/><Relationship Id="rId7" Type="http://schemas.openxmlformats.org/officeDocument/2006/relationships/tags" Target="../tags/tag241.xml"/><Relationship Id="rId2" Type="http://schemas.openxmlformats.org/officeDocument/2006/relationships/tags" Target="../tags/tag236.xml"/><Relationship Id="rId16" Type="http://schemas.openxmlformats.org/officeDocument/2006/relationships/tags" Target="../tags/tag250.xml"/><Relationship Id="rId29" Type="http://schemas.openxmlformats.org/officeDocument/2006/relationships/tags" Target="../tags/tag263.xml"/><Relationship Id="rId11" Type="http://schemas.openxmlformats.org/officeDocument/2006/relationships/tags" Target="../tags/tag245.xml"/><Relationship Id="rId24" Type="http://schemas.openxmlformats.org/officeDocument/2006/relationships/tags" Target="../tags/tag258.xml"/><Relationship Id="rId32" Type="http://schemas.openxmlformats.org/officeDocument/2006/relationships/tags" Target="../tags/tag266.xml"/><Relationship Id="rId37" Type="http://schemas.openxmlformats.org/officeDocument/2006/relationships/tags" Target="../tags/tag271.xml"/><Relationship Id="rId40" Type="http://schemas.openxmlformats.org/officeDocument/2006/relationships/tags" Target="../tags/tag274.xml"/><Relationship Id="rId45" Type="http://schemas.openxmlformats.org/officeDocument/2006/relationships/tags" Target="../tags/tag279.xml"/><Relationship Id="rId53" Type="http://schemas.openxmlformats.org/officeDocument/2006/relationships/hyperlink" Target="https://data.ers.usda.gov/reports.aspx?ID=17830" TargetMode="External"/><Relationship Id="rId5" Type="http://schemas.openxmlformats.org/officeDocument/2006/relationships/tags" Target="../tags/tag239.xml"/><Relationship Id="rId10" Type="http://schemas.openxmlformats.org/officeDocument/2006/relationships/tags" Target="../tags/tag244.xml"/><Relationship Id="rId19" Type="http://schemas.openxmlformats.org/officeDocument/2006/relationships/tags" Target="../tags/tag253.xml"/><Relationship Id="rId31" Type="http://schemas.openxmlformats.org/officeDocument/2006/relationships/tags" Target="../tags/tag265.xml"/><Relationship Id="rId44" Type="http://schemas.openxmlformats.org/officeDocument/2006/relationships/tags" Target="../tags/tag278.xml"/><Relationship Id="rId52" Type="http://schemas.openxmlformats.org/officeDocument/2006/relationships/chart" Target="../charts/chart8.xml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Relationship Id="rId22" Type="http://schemas.openxmlformats.org/officeDocument/2006/relationships/tags" Target="../tags/tag256.xml"/><Relationship Id="rId27" Type="http://schemas.openxmlformats.org/officeDocument/2006/relationships/tags" Target="../tags/tag261.xml"/><Relationship Id="rId30" Type="http://schemas.openxmlformats.org/officeDocument/2006/relationships/tags" Target="../tags/tag264.xml"/><Relationship Id="rId35" Type="http://schemas.openxmlformats.org/officeDocument/2006/relationships/tags" Target="../tags/tag269.xml"/><Relationship Id="rId43" Type="http://schemas.openxmlformats.org/officeDocument/2006/relationships/tags" Target="../tags/tag277.xml"/><Relationship Id="rId48" Type="http://schemas.openxmlformats.org/officeDocument/2006/relationships/notesSlide" Target="../notesSlides/notesSlide15.xml"/><Relationship Id="rId8" Type="http://schemas.openxmlformats.org/officeDocument/2006/relationships/tags" Target="../tags/tag242.xml"/><Relationship Id="rId51" Type="http://schemas.openxmlformats.org/officeDocument/2006/relationships/chart" Target="../charts/chart7.xml"/><Relationship Id="rId3" Type="http://schemas.openxmlformats.org/officeDocument/2006/relationships/tags" Target="../tags/tag237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5" Type="http://schemas.openxmlformats.org/officeDocument/2006/relationships/tags" Target="../tags/tag259.xml"/><Relationship Id="rId33" Type="http://schemas.openxmlformats.org/officeDocument/2006/relationships/tags" Target="../tags/tag267.xml"/><Relationship Id="rId38" Type="http://schemas.openxmlformats.org/officeDocument/2006/relationships/tags" Target="../tags/tag272.xml"/><Relationship Id="rId46" Type="http://schemas.openxmlformats.org/officeDocument/2006/relationships/tags" Target="../tags/tag280.xml"/><Relationship Id="rId20" Type="http://schemas.openxmlformats.org/officeDocument/2006/relationships/tags" Target="../tags/tag254.xml"/><Relationship Id="rId41" Type="http://schemas.openxmlformats.org/officeDocument/2006/relationships/tags" Target="../tags/tag275.xml"/><Relationship Id="rId1" Type="http://schemas.openxmlformats.org/officeDocument/2006/relationships/vmlDrawing" Target="../drawings/vmlDrawing22.vml"/><Relationship Id="rId6" Type="http://schemas.openxmlformats.org/officeDocument/2006/relationships/tags" Target="../tags/tag240.xml"/><Relationship Id="rId15" Type="http://schemas.openxmlformats.org/officeDocument/2006/relationships/tags" Target="../tags/tag249.xml"/><Relationship Id="rId23" Type="http://schemas.openxmlformats.org/officeDocument/2006/relationships/tags" Target="../tags/tag257.xml"/><Relationship Id="rId28" Type="http://schemas.openxmlformats.org/officeDocument/2006/relationships/tags" Target="../tags/tag262.xml"/><Relationship Id="rId36" Type="http://schemas.openxmlformats.org/officeDocument/2006/relationships/tags" Target="../tags/tag270.xml"/><Relationship Id="rId49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82.xml"/><Relationship Id="rId7" Type="http://schemas.openxmlformats.org/officeDocument/2006/relationships/image" Target="../media/image1.emf"/><Relationship Id="rId2" Type="http://schemas.openxmlformats.org/officeDocument/2006/relationships/tags" Target="../tags/tag28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84.xml"/><Relationship Id="rId7" Type="http://schemas.openxmlformats.org/officeDocument/2006/relationships/image" Target="../media/image1.emf"/><Relationship Id="rId2" Type="http://schemas.openxmlformats.org/officeDocument/2006/relationships/tags" Target="../tags/tag283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26" Type="http://schemas.openxmlformats.org/officeDocument/2006/relationships/tags" Target="../tags/tag309.xml"/><Relationship Id="rId39" Type="http://schemas.openxmlformats.org/officeDocument/2006/relationships/tags" Target="../tags/tag322.xml"/><Relationship Id="rId21" Type="http://schemas.openxmlformats.org/officeDocument/2006/relationships/tags" Target="../tags/tag304.xml"/><Relationship Id="rId34" Type="http://schemas.openxmlformats.org/officeDocument/2006/relationships/tags" Target="../tags/tag317.xml"/><Relationship Id="rId42" Type="http://schemas.openxmlformats.org/officeDocument/2006/relationships/tags" Target="../tags/tag325.xml"/><Relationship Id="rId47" Type="http://schemas.openxmlformats.org/officeDocument/2006/relationships/tags" Target="../tags/tag330.xml"/><Relationship Id="rId50" Type="http://schemas.openxmlformats.org/officeDocument/2006/relationships/tags" Target="../tags/tag333.xml"/><Relationship Id="rId55" Type="http://schemas.openxmlformats.org/officeDocument/2006/relationships/oleObject" Target="../embeddings/oleObject24.bin"/><Relationship Id="rId7" Type="http://schemas.openxmlformats.org/officeDocument/2006/relationships/tags" Target="../tags/tag290.xml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9" Type="http://schemas.openxmlformats.org/officeDocument/2006/relationships/tags" Target="../tags/tag312.xml"/><Relationship Id="rId11" Type="http://schemas.openxmlformats.org/officeDocument/2006/relationships/tags" Target="../tags/tag294.xml"/><Relationship Id="rId24" Type="http://schemas.openxmlformats.org/officeDocument/2006/relationships/tags" Target="../tags/tag307.xml"/><Relationship Id="rId32" Type="http://schemas.openxmlformats.org/officeDocument/2006/relationships/tags" Target="../tags/tag315.xml"/><Relationship Id="rId37" Type="http://schemas.openxmlformats.org/officeDocument/2006/relationships/tags" Target="../tags/tag320.xml"/><Relationship Id="rId40" Type="http://schemas.openxmlformats.org/officeDocument/2006/relationships/tags" Target="../tags/tag323.xml"/><Relationship Id="rId45" Type="http://schemas.openxmlformats.org/officeDocument/2006/relationships/tags" Target="../tags/tag328.xml"/><Relationship Id="rId53" Type="http://schemas.openxmlformats.org/officeDocument/2006/relationships/tags" Target="../tags/tag336.xml"/><Relationship Id="rId5" Type="http://schemas.openxmlformats.org/officeDocument/2006/relationships/tags" Target="../tags/tag288.xml"/><Relationship Id="rId19" Type="http://schemas.openxmlformats.org/officeDocument/2006/relationships/tags" Target="../tags/tag302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tags" Target="../tags/tag305.xml"/><Relationship Id="rId27" Type="http://schemas.openxmlformats.org/officeDocument/2006/relationships/tags" Target="../tags/tag310.xml"/><Relationship Id="rId30" Type="http://schemas.openxmlformats.org/officeDocument/2006/relationships/tags" Target="../tags/tag313.xml"/><Relationship Id="rId35" Type="http://schemas.openxmlformats.org/officeDocument/2006/relationships/tags" Target="../tags/tag318.xml"/><Relationship Id="rId43" Type="http://schemas.openxmlformats.org/officeDocument/2006/relationships/tags" Target="../tags/tag326.xml"/><Relationship Id="rId48" Type="http://schemas.openxmlformats.org/officeDocument/2006/relationships/tags" Target="../tags/tag331.xml"/><Relationship Id="rId56" Type="http://schemas.openxmlformats.org/officeDocument/2006/relationships/image" Target="../media/image1.emf"/><Relationship Id="rId8" Type="http://schemas.openxmlformats.org/officeDocument/2006/relationships/tags" Target="../tags/tag291.xml"/><Relationship Id="rId51" Type="http://schemas.openxmlformats.org/officeDocument/2006/relationships/tags" Target="../tags/tag334.xml"/><Relationship Id="rId3" Type="http://schemas.openxmlformats.org/officeDocument/2006/relationships/tags" Target="../tags/tag286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5" Type="http://schemas.openxmlformats.org/officeDocument/2006/relationships/tags" Target="../tags/tag308.xml"/><Relationship Id="rId33" Type="http://schemas.openxmlformats.org/officeDocument/2006/relationships/tags" Target="../tags/tag316.xml"/><Relationship Id="rId38" Type="http://schemas.openxmlformats.org/officeDocument/2006/relationships/tags" Target="../tags/tag321.xml"/><Relationship Id="rId46" Type="http://schemas.openxmlformats.org/officeDocument/2006/relationships/tags" Target="../tags/tag329.xml"/><Relationship Id="rId20" Type="http://schemas.openxmlformats.org/officeDocument/2006/relationships/tags" Target="../tags/tag303.xml"/><Relationship Id="rId41" Type="http://schemas.openxmlformats.org/officeDocument/2006/relationships/tags" Target="../tags/tag324.xml"/><Relationship Id="rId54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6" Type="http://schemas.openxmlformats.org/officeDocument/2006/relationships/tags" Target="../tags/tag289.xml"/><Relationship Id="rId15" Type="http://schemas.openxmlformats.org/officeDocument/2006/relationships/tags" Target="../tags/tag298.xml"/><Relationship Id="rId23" Type="http://schemas.openxmlformats.org/officeDocument/2006/relationships/tags" Target="../tags/tag306.xml"/><Relationship Id="rId28" Type="http://schemas.openxmlformats.org/officeDocument/2006/relationships/tags" Target="../tags/tag311.xml"/><Relationship Id="rId36" Type="http://schemas.openxmlformats.org/officeDocument/2006/relationships/tags" Target="../tags/tag319.xml"/><Relationship Id="rId49" Type="http://schemas.openxmlformats.org/officeDocument/2006/relationships/tags" Target="../tags/tag332.xml"/><Relationship Id="rId57" Type="http://schemas.openxmlformats.org/officeDocument/2006/relationships/chart" Target="../charts/chart9.xml"/><Relationship Id="rId10" Type="http://schemas.openxmlformats.org/officeDocument/2006/relationships/tags" Target="../tags/tag293.xml"/><Relationship Id="rId31" Type="http://schemas.openxmlformats.org/officeDocument/2006/relationships/tags" Target="../tags/tag314.xml"/><Relationship Id="rId44" Type="http://schemas.openxmlformats.org/officeDocument/2006/relationships/tags" Target="../tags/tag327.xml"/><Relationship Id="rId52" Type="http://schemas.openxmlformats.org/officeDocument/2006/relationships/tags" Target="../tags/tag335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26" Type="http://schemas.openxmlformats.org/officeDocument/2006/relationships/tags" Target="../tags/tag361.xml"/><Relationship Id="rId39" Type="http://schemas.openxmlformats.org/officeDocument/2006/relationships/tags" Target="../tags/tag374.xml"/><Relationship Id="rId21" Type="http://schemas.openxmlformats.org/officeDocument/2006/relationships/tags" Target="../tags/tag356.xml"/><Relationship Id="rId34" Type="http://schemas.openxmlformats.org/officeDocument/2006/relationships/tags" Target="../tags/tag369.xml"/><Relationship Id="rId42" Type="http://schemas.openxmlformats.org/officeDocument/2006/relationships/tags" Target="../tags/tag377.xml"/><Relationship Id="rId47" Type="http://schemas.openxmlformats.org/officeDocument/2006/relationships/tags" Target="../tags/tag382.xml"/><Relationship Id="rId50" Type="http://schemas.openxmlformats.org/officeDocument/2006/relationships/image" Target="../media/image1.emf"/><Relationship Id="rId7" Type="http://schemas.openxmlformats.org/officeDocument/2006/relationships/tags" Target="../tags/tag342.xml"/><Relationship Id="rId2" Type="http://schemas.openxmlformats.org/officeDocument/2006/relationships/tags" Target="../tags/tag337.xml"/><Relationship Id="rId16" Type="http://schemas.openxmlformats.org/officeDocument/2006/relationships/tags" Target="../tags/tag351.xml"/><Relationship Id="rId29" Type="http://schemas.openxmlformats.org/officeDocument/2006/relationships/tags" Target="../tags/tag364.xml"/><Relationship Id="rId11" Type="http://schemas.openxmlformats.org/officeDocument/2006/relationships/tags" Target="../tags/tag346.xml"/><Relationship Id="rId24" Type="http://schemas.openxmlformats.org/officeDocument/2006/relationships/tags" Target="../tags/tag359.xml"/><Relationship Id="rId32" Type="http://schemas.openxmlformats.org/officeDocument/2006/relationships/tags" Target="../tags/tag367.xml"/><Relationship Id="rId37" Type="http://schemas.openxmlformats.org/officeDocument/2006/relationships/tags" Target="../tags/tag372.xml"/><Relationship Id="rId40" Type="http://schemas.openxmlformats.org/officeDocument/2006/relationships/tags" Target="../tags/tag375.xml"/><Relationship Id="rId45" Type="http://schemas.openxmlformats.org/officeDocument/2006/relationships/tags" Target="../tags/tag380.xml"/><Relationship Id="rId5" Type="http://schemas.openxmlformats.org/officeDocument/2006/relationships/tags" Target="../tags/tag340.xml"/><Relationship Id="rId15" Type="http://schemas.openxmlformats.org/officeDocument/2006/relationships/tags" Target="../tags/tag350.xml"/><Relationship Id="rId23" Type="http://schemas.openxmlformats.org/officeDocument/2006/relationships/tags" Target="../tags/tag358.xml"/><Relationship Id="rId28" Type="http://schemas.openxmlformats.org/officeDocument/2006/relationships/tags" Target="../tags/tag363.xml"/><Relationship Id="rId36" Type="http://schemas.openxmlformats.org/officeDocument/2006/relationships/tags" Target="../tags/tag371.xml"/><Relationship Id="rId49" Type="http://schemas.openxmlformats.org/officeDocument/2006/relationships/oleObject" Target="../embeddings/oleObject25.bin"/><Relationship Id="rId10" Type="http://schemas.openxmlformats.org/officeDocument/2006/relationships/tags" Target="../tags/tag345.xml"/><Relationship Id="rId19" Type="http://schemas.openxmlformats.org/officeDocument/2006/relationships/tags" Target="../tags/tag354.xml"/><Relationship Id="rId31" Type="http://schemas.openxmlformats.org/officeDocument/2006/relationships/tags" Target="../tags/tag366.xml"/><Relationship Id="rId44" Type="http://schemas.openxmlformats.org/officeDocument/2006/relationships/tags" Target="../tags/tag379.xml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Relationship Id="rId22" Type="http://schemas.openxmlformats.org/officeDocument/2006/relationships/tags" Target="../tags/tag357.xml"/><Relationship Id="rId27" Type="http://schemas.openxmlformats.org/officeDocument/2006/relationships/tags" Target="../tags/tag362.xml"/><Relationship Id="rId30" Type="http://schemas.openxmlformats.org/officeDocument/2006/relationships/tags" Target="../tags/tag365.xml"/><Relationship Id="rId35" Type="http://schemas.openxmlformats.org/officeDocument/2006/relationships/tags" Target="../tags/tag370.xml"/><Relationship Id="rId43" Type="http://schemas.openxmlformats.org/officeDocument/2006/relationships/tags" Target="../tags/tag378.xml"/><Relationship Id="rId48" Type="http://schemas.openxmlformats.org/officeDocument/2006/relationships/slideLayout" Target="../slideLayouts/slideLayout3.xml"/><Relationship Id="rId8" Type="http://schemas.openxmlformats.org/officeDocument/2006/relationships/tags" Target="../tags/tag343.xml"/><Relationship Id="rId51" Type="http://schemas.openxmlformats.org/officeDocument/2006/relationships/chart" Target="../charts/chart10.xml"/><Relationship Id="rId3" Type="http://schemas.openxmlformats.org/officeDocument/2006/relationships/tags" Target="../tags/tag338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25" Type="http://schemas.openxmlformats.org/officeDocument/2006/relationships/tags" Target="../tags/tag360.xml"/><Relationship Id="rId33" Type="http://schemas.openxmlformats.org/officeDocument/2006/relationships/tags" Target="../tags/tag368.xml"/><Relationship Id="rId38" Type="http://schemas.openxmlformats.org/officeDocument/2006/relationships/tags" Target="../tags/tag373.xml"/><Relationship Id="rId46" Type="http://schemas.openxmlformats.org/officeDocument/2006/relationships/tags" Target="../tags/tag381.xml"/><Relationship Id="rId20" Type="http://schemas.openxmlformats.org/officeDocument/2006/relationships/tags" Target="../tags/tag355.xml"/><Relationship Id="rId41" Type="http://schemas.openxmlformats.org/officeDocument/2006/relationships/tags" Target="../tags/tag376.xml"/><Relationship Id="rId1" Type="http://schemas.openxmlformats.org/officeDocument/2006/relationships/vmlDrawing" Target="../drawings/vmlDrawing26.vml"/><Relationship Id="rId6" Type="http://schemas.openxmlformats.org/officeDocument/2006/relationships/tags" Target="../tags/tag341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394.xml"/><Relationship Id="rId18" Type="http://schemas.openxmlformats.org/officeDocument/2006/relationships/tags" Target="../tags/tag399.xml"/><Relationship Id="rId26" Type="http://schemas.openxmlformats.org/officeDocument/2006/relationships/tags" Target="../tags/tag407.xml"/><Relationship Id="rId39" Type="http://schemas.openxmlformats.org/officeDocument/2006/relationships/tags" Target="../tags/tag420.xml"/><Relationship Id="rId21" Type="http://schemas.openxmlformats.org/officeDocument/2006/relationships/tags" Target="../tags/tag402.xml"/><Relationship Id="rId34" Type="http://schemas.openxmlformats.org/officeDocument/2006/relationships/tags" Target="../tags/tag415.xml"/><Relationship Id="rId42" Type="http://schemas.openxmlformats.org/officeDocument/2006/relationships/slideLayout" Target="../slideLayouts/slideLayout3.xml"/><Relationship Id="rId7" Type="http://schemas.openxmlformats.org/officeDocument/2006/relationships/tags" Target="../tags/tag388.xml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9" Type="http://schemas.openxmlformats.org/officeDocument/2006/relationships/tags" Target="../tags/tag410.xml"/><Relationship Id="rId1" Type="http://schemas.openxmlformats.org/officeDocument/2006/relationships/vmlDrawing" Target="../drawings/vmlDrawing27.v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24" Type="http://schemas.openxmlformats.org/officeDocument/2006/relationships/tags" Target="../tags/tag405.xml"/><Relationship Id="rId32" Type="http://schemas.openxmlformats.org/officeDocument/2006/relationships/tags" Target="../tags/tag413.xml"/><Relationship Id="rId37" Type="http://schemas.openxmlformats.org/officeDocument/2006/relationships/tags" Target="../tags/tag418.xml"/><Relationship Id="rId40" Type="http://schemas.openxmlformats.org/officeDocument/2006/relationships/tags" Target="../tags/tag421.xml"/><Relationship Id="rId45" Type="http://schemas.openxmlformats.org/officeDocument/2006/relationships/chart" Target="../charts/chart11.xml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23" Type="http://schemas.openxmlformats.org/officeDocument/2006/relationships/tags" Target="../tags/tag404.xml"/><Relationship Id="rId28" Type="http://schemas.openxmlformats.org/officeDocument/2006/relationships/tags" Target="../tags/tag409.xml"/><Relationship Id="rId36" Type="http://schemas.openxmlformats.org/officeDocument/2006/relationships/tags" Target="../tags/tag417.xml"/><Relationship Id="rId10" Type="http://schemas.openxmlformats.org/officeDocument/2006/relationships/tags" Target="../tags/tag391.xml"/><Relationship Id="rId19" Type="http://schemas.openxmlformats.org/officeDocument/2006/relationships/tags" Target="../tags/tag400.xml"/><Relationship Id="rId31" Type="http://schemas.openxmlformats.org/officeDocument/2006/relationships/tags" Target="../tags/tag412.xml"/><Relationship Id="rId44" Type="http://schemas.openxmlformats.org/officeDocument/2006/relationships/image" Target="../media/image1.emf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tags" Target="../tags/tag403.xml"/><Relationship Id="rId27" Type="http://schemas.openxmlformats.org/officeDocument/2006/relationships/tags" Target="../tags/tag408.xml"/><Relationship Id="rId30" Type="http://schemas.openxmlformats.org/officeDocument/2006/relationships/tags" Target="../tags/tag411.xml"/><Relationship Id="rId35" Type="http://schemas.openxmlformats.org/officeDocument/2006/relationships/tags" Target="../tags/tag416.xml"/><Relationship Id="rId43" Type="http://schemas.openxmlformats.org/officeDocument/2006/relationships/oleObject" Target="../embeddings/oleObject26.bin"/><Relationship Id="rId8" Type="http://schemas.openxmlformats.org/officeDocument/2006/relationships/tags" Target="../tags/tag389.xml"/><Relationship Id="rId3" Type="http://schemas.openxmlformats.org/officeDocument/2006/relationships/tags" Target="../tags/tag384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5" Type="http://schemas.openxmlformats.org/officeDocument/2006/relationships/tags" Target="../tags/tag406.xml"/><Relationship Id="rId33" Type="http://schemas.openxmlformats.org/officeDocument/2006/relationships/tags" Target="../tags/tag414.xml"/><Relationship Id="rId38" Type="http://schemas.openxmlformats.org/officeDocument/2006/relationships/tags" Target="../tags/tag419.xml"/><Relationship Id="rId20" Type="http://schemas.openxmlformats.org/officeDocument/2006/relationships/tags" Target="../tags/tag401.xml"/><Relationship Id="rId41" Type="http://schemas.openxmlformats.org/officeDocument/2006/relationships/tags" Target="../tags/tag4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24.xml"/><Relationship Id="rId7" Type="http://schemas.openxmlformats.org/officeDocument/2006/relationships/image" Target="../media/image27.png"/><Relationship Id="rId2" Type="http://schemas.openxmlformats.org/officeDocument/2006/relationships/tags" Target="../tags/tag42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436.xml"/><Relationship Id="rId18" Type="http://schemas.openxmlformats.org/officeDocument/2006/relationships/tags" Target="../tags/tag441.xml"/><Relationship Id="rId26" Type="http://schemas.openxmlformats.org/officeDocument/2006/relationships/tags" Target="../tags/tag449.xml"/><Relationship Id="rId39" Type="http://schemas.openxmlformats.org/officeDocument/2006/relationships/tags" Target="../tags/tag462.xml"/><Relationship Id="rId21" Type="http://schemas.openxmlformats.org/officeDocument/2006/relationships/tags" Target="../tags/tag444.xml"/><Relationship Id="rId34" Type="http://schemas.openxmlformats.org/officeDocument/2006/relationships/tags" Target="../tags/tag457.xml"/><Relationship Id="rId42" Type="http://schemas.openxmlformats.org/officeDocument/2006/relationships/tags" Target="../tags/tag465.xml"/><Relationship Id="rId47" Type="http://schemas.openxmlformats.org/officeDocument/2006/relationships/tags" Target="../tags/tag470.xml"/><Relationship Id="rId50" Type="http://schemas.openxmlformats.org/officeDocument/2006/relationships/tags" Target="../tags/tag473.xml"/><Relationship Id="rId55" Type="http://schemas.openxmlformats.org/officeDocument/2006/relationships/notesSlide" Target="../notesSlides/notesSlide18.xml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6" Type="http://schemas.openxmlformats.org/officeDocument/2006/relationships/tags" Target="../tags/tag439.xml"/><Relationship Id="rId29" Type="http://schemas.openxmlformats.org/officeDocument/2006/relationships/tags" Target="../tags/tag452.xml"/><Relationship Id="rId11" Type="http://schemas.openxmlformats.org/officeDocument/2006/relationships/tags" Target="../tags/tag434.xml"/><Relationship Id="rId24" Type="http://schemas.openxmlformats.org/officeDocument/2006/relationships/tags" Target="../tags/tag447.xml"/><Relationship Id="rId32" Type="http://schemas.openxmlformats.org/officeDocument/2006/relationships/tags" Target="../tags/tag455.xml"/><Relationship Id="rId37" Type="http://schemas.openxmlformats.org/officeDocument/2006/relationships/tags" Target="../tags/tag460.xml"/><Relationship Id="rId40" Type="http://schemas.openxmlformats.org/officeDocument/2006/relationships/tags" Target="../tags/tag463.xml"/><Relationship Id="rId45" Type="http://schemas.openxmlformats.org/officeDocument/2006/relationships/tags" Target="../tags/tag468.xml"/><Relationship Id="rId53" Type="http://schemas.openxmlformats.org/officeDocument/2006/relationships/tags" Target="../tags/tag476.xml"/><Relationship Id="rId58" Type="http://schemas.openxmlformats.org/officeDocument/2006/relationships/chart" Target="../charts/chart12.xml"/><Relationship Id="rId5" Type="http://schemas.openxmlformats.org/officeDocument/2006/relationships/tags" Target="../tags/tag428.xml"/><Relationship Id="rId19" Type="http://schemas.openxmlformats.org/officeDocument/2006/relationships/tags" Target="../tags/tag442.xml"/><Relationship Id="rId4" Type="http://schemas.openxmlformats.org/officeDocument/2006/relationships/tags" Target="../tags/tag427.xml"/><Relationship Id="rId9" Type="http://schemas.openxmlformats.org/officeDocument/2006/relationships/tags" Target="../tags/tag432.xml"/><Relationship Id="rId14" Type="http://schemas.openxmlformats.org/officeDocument/2006/relationships/tags" Target="../tags/tag437.xml"/><Relationship Id="rId22" Type="http://schemas.openxmlformats.org/officeDocument/2006/relationships/tags" Target="../tags/tag445.xml"/><Relationship Id="rId27" Type="http://schemas.openxmlformats.org/officeDocument/2006/relationships/tags" Target="../tags/tag450.xml"/><Relationship Id="rId30" Type="http://schemas.openxmlformats.org/officeDocument/2006/relationships/tags" Target="../tags/tag453.xml"/><Relationship Id="rId35" Type="http://schemas.openxmlformats.org/officeDocument/2006/relationships/tags" Target="../tags/tag458.xml"/><Relationship Id="rId43" Type="http://schemas.openxmlformats.org/officeDocument/2006/relationships/tags" Target="../tags/tag466.xml"/><Relationship Id="rId48" Type="http://schemas.openxmlformats.org/officeDocument/2006/relationships/tags" Target="../tags/tag471.xml"/><Relationship Id="rId56" Type="http://schemas.openxmlformats.org/officeDocument/2006/relationships/oleObject" Target="../embeddings/oleObject28.bin"/><Relationship Id="rId8" Type="http://schemas.openxmlformats.org/officeDocument/2006/relationships/tags" Target="../tags/tag431.xml"/><Relationship Id="rId51" Type="http://schemas.openxmlformats.org/officeDocument/2006/relationships/tags" Target="../tags/tag474.xml"/><Relationship Id="rId3" Type="http://schemas.openxmlformats.org/officeDocument/2006/relationships/tags" Target="../tags/tag426.xml"/><Relationship Id="rId12" Type="http://schemas.openxmlformats.org/officeDocument/2006/relationships/tags" Target="../tags/tag435.xml"/><Relationship Id="rId17" Type="http://schemas.openxmlformats.org/officeDocument/2006/relationships/tags" Target="../tags/tag440.xml"/><Relationship Id="rId25" Type="http://schemas.openxmlformats.org/officeDocument/2006/relationships/tags" Target="../tags/tag448.xml"/><Relationship Id="rId33" Type="http://schemas.openxmlformats.org/officeDocument/2006/relationships/tags" Target="../tags/tag456.xml"/><Relationship Id="rId38" Type="http://schemas.openxmlformats.org/officeDocument/2006/relationships/tags" Target="../tags/tag461.xml"/><Relationship Id="rId46" Type="http://schemas.openxmlformats.org/officeDocument/2006/relationships/tags" Target="../tags/tag469.xml"/><Relationship Id="rId20" Type="http://schemas.openxmlformats.org/officeDocument/2006/relationships/tags" Target="../tags/tag443.xml"/><Relationship Id="rId41" Type="http://schemas.openxmlformats.org/officeDocument/2006/relationships/tags" Target="../tags/tag464.xml"/><Relationship Id="rId54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6" Type="http://schemas.openxmlformats.org/officeDocument/2006/relationships/tags" Target="../tags/tag429.xml"/><Relationship Id="rId15" Type="http://schemas.openxmlformats.org/officeDocument/2006/relationships/tags" Target="../tags/tag438.xml"/><Relationship Id="rId23" Type="http://schemas.openxmlformats.org/officeDocument/2006/relationships/tags" Target="../tags/tag446.xml"/><Relationship Id="rId28" Type="http://schemas.openxmlformats.org/officeDocument/2006/relationships/tags" Target="../tags/tag451.xml"/><Relationship Id="rId36" Type="http://schemas.openxmlformats.org/officeDocument/2006/relationships/tags" Target="../tags/tag459.xml"/><Relationship Id="rId49" Type="http://schemas.openxmlformats.org/officeDocument/2006/relationships/tags" Target="../tags/tag472.xml"/><Relationship Id="rId57" Type="http://schemas.openxmlformats.org/officeDocument/2006/relationships/image" Target="../media/image1.emf"/><Relationship Id="rId10" Type="http://schemas.openxmlformats.org/officeDocument/2006/relationships/tags" Target="../tags/tag433.xml"/><Relationship Id="rId31" Type="http://schemas.openxmlformats.org/officeDocument/2006/relationships/tags" Target="../tags/tag454.xml"/><Relationship Id="rId44" Type="http://schemas.openxmlformats.org/officeDocument/2006/relationships/tags" Target="../tags/tag467.xml"/><Relationship Id="rId52" Type="http://schemas.openxmlformats.org/officeDocument/2006/relationships/tags" Target="../tags/tag47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packer.com/newspaper/packers-organic-fresh-trends-2019" TargetMode="External"/><Relationship Id="rId3" Type="http://schemas.openxmlformats.org/officeDocument/2006/relationships/tags" Target="../tags/tag478.xml"/><Relationship Id="rId7" Type="http://schemas.openxmlformats.org/officeDocument/2006/relationships/image" Target="../media/image1.emf"/><Relationship Id="rId2" Type="http://schemas.openxmlformats.org/officeDocument/2006/relationships/tags" Target="../tags/tag47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9.bin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owingproduce.com/vegetables/crop-prices-are-frozen-in-time-opinion/" TargetMode="External"/><Relationship Id="rId3" Type="http://schemas.openxmlformats.org/officeDocument/2006/relationships/tags" Target="../tags/tag480.xml"/><Relationship Id="rId7" Type="http://schemas.openxmlformats.org/officeDocument/2006/relationships/image" Target="../media/image28.jpg"/><Relationship Id="rId2" Type="http://schemas.openxmlformats.org/officeDocument/2006/relationships/tags" Target="../tags/tag479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tags" Target="../tags/tag505.xml"/><Relationship Id="rId21" Type="http://schemas.openxmlformats.org/officeDocument/2006/relationships/tags" Target="../tags/tag500.xml"/><Relationship Id="rId42" Type="http://schemas.openxmlformats.org/officeDocument/2006/relationships/tags" Target="../tags/tag521.xml"/><Relationship Id="rId47" Type="http://schemas.openxmlformats.org/officeDocument/2006/relationships/tags" Target="../tags/tag526.xml"/><Relationship Id="rId63" Type="http://schemas.openxmlformats.org/officeDocument/2006/relationships/tags" Target="../tags/tag542.xml"/><Relationship Id="rId68" Type="http://schemas.openxmlformats.org/officeDocument/2006/relationships/tags" Target="../tags/tag547.xml"/><Relationship Id="rId16" Type="http://schemas.openxmlformats.org/officeDocument/2006/relationships/tags" Target="../tags/tag495.xml"/><Relationship Id="rId11" Type="http://schemas.openxmlformats.org/officeDocument/2006/relationships/tags" Target="../tags/tag490.xml"/><Relationship Id="rId24" Type="http://schemas.openxmlformats.org/officeDocument/2006/relationships/tags" Target="../tags/tag503.xml"/><Relationship Id="rId32" Type="http://schemas.openxmlformats.org/officeDocument/2006/relationships/tags" Target="../tags/tag511.xml"/><Relationship Id="rId37" Type="http://schemas.openxmlformats.org/officeDocument/2006/relationships/tags" Target="../tags/tag516.xml"/><Relationship Id="rId40" Type="http://schemas.openxmlformats.org/officeDocument/2006/relationships/tags" Target="../tags/tag519.xml"/><Relationship Id="rId45" Type="http://schemas.openxmlformats.org/officeDocument/2006/relationships/tags" Target="../tags/tag524.xml"/><Relationship Id="rId53" Type="http://schemas.openxmlformats.org/officeDocument/2006/relationships/tags" Target="../tags/tag532.xml"/><Relationship Id="rId58" Type="http://schemas.openxmlformats.org/officeDocument/2006/relationships/tags" Target="../tags/tag537.xml"/><Relationship Id="rId66" Type="http://schemas.openxmlformats.org/officeDocument/2006/relationships/tags" Target="../tags/tag545.xml"/><Relationship Id="rId74" Type="http://schemas.openxmlformats.org/officeDocument/2006/relationships/tags" Target="../tags/tag553.xml"/><Relationship Id="rId79" Type="http://schemas.openxmlformats.org/officeDocument/2006/relationships/chart" Target="../charts/chart14.xml"/><Relationship Id="rId5" Type="http://schemas.openxmlformats.org/officeDocument/2006/relationships/tags" Target="../tags/tag484.xml"/><Relationship Id="rId61" Type="http://schemas.openxmlformats.org/officeDocument/2006/relationships/tags" Target="../tags/tag540.xml"/><Relationship Id="rId19" Type="http://schemas.openxmlformats.org/officeDocument/2006/relationships/tags" Target="../tags/tag498.xml"/><Relationship Id="rId14" Type="http://schemas.openxmlformats.org/officeDocument/2006/relationships/tags" Target="../tags/tag493.xml"/><Relationship Id="rId22" Type="http://schemas.openxmlformats.org/officeDocument/2006/relationships/tags" Target="../tags/tag501.xml"/><Relationship Id="rId27" Type="http://schemas.openxmlformats.org/officeDocument/2006/relationships/tags" Target="../tags/tag506.xml"/><Relationship Id="rId30" Type="http://schemas.openxmlformats.org/officeDocument/2006/relationships/tags" Target="../tags/tag509.xml"/><Relationship Id="rId35" Type="http://schemas.openxmlformats.org/officeDocument/2006/relationships/tags" Target="../tags/tag514.xml"/><Relationship Id="rId43" Type="http://schemas.openxmlformats.org/officeDocument/2006/relationships/tags" Target="../tags/tag522.xml"/><Relationship Id="rId48" Type="http://schemas.openxmlformats.org/officeDocument/2006/relationships/tags" Target="../tags/tag527.xml"/><Relationship Id="rId56" Type="http://schemas.openxmlformats.org/officeDocument/2006/relationships/tags" Target="../tags/tag535.xml"/><Relationship Id="rId64" Type="http://schemas.openxmlformats.org/officeDocument/2006/relationships/tags" Target="../tags/tag543.xml"/><Relationship Id="rId69" Type="http://schemas.openxmlformats.org/officeDocument/2006/relationships/tags" Target="../tags/tag548.xml"/><Relationship Id="rId77" Type="http://schemas.openxmlformats.org/officeDocument/2006/relationships/image" Target="../media/image1.emf"/><Relationship Id="rId8" Type="http://schemas.openxmlformats.org/officeDocument/2006/relationships/tags" Target="../tags/tag487.xml"/><Relationship Id="rId51" Type="http://schemas.openxmlformats.org/officeDocument/2006/relationships/tags" Target="../tags/tag530.xml"/><Relationship Id="rId72" Type="http://schemas.openxmlformats.org/officeDocument/2006/relationships/tags" Target="../tags/tag551.xml"/><Relationship Id="rId3" Type="http://schemas.openxmlformats.org/officeDocument/2006/relationships/tags" Target="../tags/tag482.xml"/><Relationship Id="rId12" Type="http://schemas.openxmlformats.org/officeDocument/2006/relationships/tags" Target="../tags/tag491.xml"/><Relationship Id="rId17" Type="http://schemas.openxmlformats.org/officeDocument/2006/relationships/tags" Target="../tags/tag496.xml"/><Relationship Id="rId25" Type="http://schemas.openxmlformats.org/officeDocument/2006/relationships/tags" Target="../tags/tag504.xml"/><Relationship Id="rId33" Type="http://schemas.openxmlformats.org/officeDocument/2006/relationships/tags" Target="../tags/tag512.xml"/><Relationship Id="rId38" Type="http://schemas.openxmlformats.org/officeDocument/2006/relationships/tags" Target="../tags/tag517.xml"/><Relationship Id="rId46" Type="http://schemas.openxmlformats.org/officeDocument/2006/relationships/tags" Target="../tags/tag525.xml"/><Relationship Id="rId59" Type="http://schemas.openxmlformats.org/officeDocument/2006/relationships/tags" Target="../tags/tag538.xml"/><Relationship Id="rId67" Type="http://schemas.openxmlformats.org/officeDocument/2006/relationships/tags" Target="../tags/tag546.xml"/><Relationship Id="rId20" Type="http://schemas.openxmlformats.org/officeDocument/2006/relationships/tags" Target="../tags/tag499.xml"/><Relationship Id="rId41" Type="http://schemas.openxmlformats.org/officeDocument/2006/relationships/tags" Target="../tags/tag520.xml"/><Relationship Id="rId54" Type="http://schemas.openxmlformats.org/officeDocument/2006/relationships/tags" Target="../tags/tag533.xml"/><Relationship Id="rId62" Type="http://schemas.openxmlformats.org/officeDocument/2006/relationships/tags" Target="../tags/tag541.xml"/><Relationship Id="rId70" Type="http://schemas.openxmlformats.org/officeDocument/2006/relationships/tags" Target="../tags/tag549.xml"/><Relationship Id="rId75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6" Type="http://schemas.openxmlformats.org/officeDocument/2006/relationships/tags" Target="../tags/tag485.xml"/><Relationship Id="rId15" Type="http://schemas.openxmlformats.org/officeDocument/2006/relationships/tags" Target="../tags/tag494.xml"/><Relationship Id="rId23" Type="http://schemas.openxmlformats.org/officeDocument/2006/relationships/tags" Target="../tags/tag502.xml"/><Relationship Id="rId28" Type="http://schemas.openxmlformats.org/officeDocument/2006/relationships/tags" Target="../tags/tag507.xml"/><Relationship Id="rId36" Type="http://schemas.openxmlformats.org/officeDocument/2006/relationships/tags" Target="../tags/tag515.xml"/><Relationship Id="rId49" Type="http://schemas.openxmlformats.org/officeDocument/2006/relationships/tags" Target="../tags/tag528.xml"/><Relationship Id="rId57" Type="http://schemas.openxmlformats.org/officeDocument/2006/relationships/tags" Target="../tags/tag536.xml"/><Relationship Id="rId10" Type="http://schemas.openxmlformats.org/officeDocument/2006/relationships/tags" Target="../tags/tag489.xml"/><Relationship Id="rId31" Type="http://schemas.openxmlformats.org/officeDocument/2006/relationships/tags" Target="../tags/tag510.xml"/><Relationship Id="rId44" Type="http://schemas.openxmlformats.org/officeDocument/2006/relationships/tags" Target="../tags/tag523.xml"/><Relationship Id="rId52" Type="http://schemas.openxmlformats.org/officeDocument/2006/relationships/tags" Target="../tags/tag531.xml"/><Relationship Id="rId60" Type="http://schemas.openxmlformats.org/officeDocument/2006/relationships/tags" Target="../tags/tag539.xml"/><Relationship Id="rId65" Type="http://schemas.openxmlformats.org/officeDocument/2006/relationships/tags" Target="../tags/tag544.xml"/><Relationship Id="rId73" Type="http://schemas.openxmlformats.org/officeDocument/2006/relationships/tags" Target="../tags/tag552.xml"/><Relationship Id="rId78" Type="http://schemas.openxmlformats.org/officeDocument/2006/relationships/chart" Target="../charts/chart13.xml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3" Type="http://schemas.openxmlformats.org/officeDocument/2006/relationships/tags" Target="../tags/tag492.xml"/><Relationship Id="rId18" Type="http://schemas.openxmlformats.org/officeDocument/2006/relationships/tags" Target="../tags/tag497.xml"/><Relationship Id="rId39" Type="http://schemas.openxmlformats.org/officeDocument/2006/relationships/tags" Target="../tags/tag518.xml"/><Relationship Id="rId34" Type="http://schemas.openxmlformats.org/officeDocument/2006/relationships/tags" Target="../tags/tag513.xml"/><Relationship Id="rId50" Type="http://schemas.openxmlformats.org/officeDocument/2006/relationships/tags" Target="../tags/tag529.xml"/><Relationship Id="rId55" Type="http://schemas.openxmlformats.org/officeDocument/2006/relationships/tags" Target="../tags/tag534.xml"/><Relationship Id="rId76" Type="http://schemas.openxmlformats.org/officeDocument/2006/relationships/oleObject" Target="../embeddings/oleObject31.bin"/><Relationship Id="rId7" Type="http://schemas.openxmlformats.org/officeDocument/2006/relationships/tags" Target="../tags/tag486.xml"/><Relationship Id="rId71" Type="http://schemas.openxmlformats.org/officeDocument/2006/relationships/tags" Target="../tags/tag550.xml"/><Relationship Id="rId2" Type="http://schemas.openxmlformats.org/officeDocument/2006/relationships/tags" Target="../tags/tag481.xml"/><Relationship Id="rId29" Type="http://schemas.openxmlformats.org/officeDocument/2006/relationships/tags" Target="../tags/tag50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565.xml"/><Relationship Id="rId18" Type="http://schemas.openxmlformats.org/officeDocument/2006/relationships/tags" Target="../tags/tag570.xml"/><Relationship Id="rId26" Type="http://schemas.openxmlformats.org/officeDocument/2006/relationships/tags" Target="../tags/tag578.xml"/><Relationship Id="rId21" Type="http://schemas.openxmlformats.org/officeDocument/2006/relationships/tags" Target="../tags/tag573.xml"/><Relationship Id="rId34" Type="http://schemas.openxmlformats.org/officeDocument/2006/relationships/tags" Target="../tags/tag586.xml"/><Relationship Id="rId7" Type="http://schemas.openxmlformats.org/officeDocument/2006/relationships/tags" Target="../tags/tag559.xml"/><Relationship Id="rId12" Type="http://schemas.openxmlformats.org/officeDocument/2006/relationships/tags" Target="../tags/tag564.xml"/><Relationship Id="rId17" Type="http://schemas.openxmlformats.org/officeDocument/2006/relationships/tags" Target="../tags/tag569.xml"/><Relationship Id="rId25" Type="http://schemas.openxmlformats.org/officeDocument/2006/relationships/tags" Target="../tags/tag577.xml"/><Relationship Id="rId33" Type="http://schemas.openxmlformats.org/officeDocument/2006/relationships/tags" Target="../tags/tag585.xml"/><Relationship Id="rId38" Type="http://schemas.openxmlformats.org/officeDocument/2006/relationships/chart" Target="../charts/chart15.xml"/><Relationship Id="rId2" Type="http://schemas.openxmlformats.org/officeDocument/2006/relationships/tags" Target="../tags/tag554.xml"/><Relationship Id="rId16" Type="http://schemas.openxmlformats.org/officeDocument/2006/relationships/tags" Target="../tags/tag568.xml"/><Relationship Id="rId20" Type="http://schemas.openxmlformats.org/officeDocument/2006/relationships/tags" Target="../tags/tag572.xml"/><Relationship Id="rId29" Type="http://schemas.openxmlformats.org/officeDocument/2006/relationships/tags" Target="../tags/tag581.xml"/><Relationship Id="rId1" Type="http://schemas.openxmlformats.org/officeDocument/2006/relationships/vmlDrawing" Target="../drawings/vmlDrawing33.v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24" Type="http://schemas.openxmlformats.org/officeDocument/2006/relationships/tags" Target="../tags/tag576.xml"/><Relationship Id="rId32" Type="http://schemas.openxmlformats.org/officeDocument/2006/relationships/tags" Target="../tags/tag584.xml"/><Relationship Id="rId37" Type="http://schemas.openxmlformats.org/officeDocument/2006/relationships/image" Target="../media/image1.emf"/><Relationship Id="rId5" Type="http://schemas.openxmlformats.org/officeDocument/2006/relationships/tags" Target="../tags/tag557.xml"/><Relationship Id="rId15" Type="http://schemas.openxmlformats.org/officeDocument/2006/relationships/tags" Target="../tags/tag567.xml"/><Relationship Id="rId23" Type="http://schemas.openxmlformats.org/officeDocument/2006/relationships/tags" Target="../tags/tag575.xml"/><Relationship Id="rId28" Type="http://schemas.openxmlformats.org/officeDocument/2006/relationships/tags" Target="../tags/tag580.xml"/><Relationship Id="rId36" Type="http://schemas.openxmlformats.org/officeDocument/2006/relationships/oleObject" Target="../embeddings/oleObject32.bin"/><Relationship Id="rId10" Type="http://schemas.openxmlformats.org/officeDocument/2006/relationships/tags" Target="../tags/tag562.xml"/><Relationship Id="rId19" Type="http://schemas.openxmlformats.org/officeDocument/2006/relationships/tags" Target="../tags/tag571.xml"/><Relationship Id="rId31" Type="http://schemas.openxmlformats.org/officeDocument/2006/relationships/tags" Target="../tags/tag583.xml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tags" Target="../tags/tag566.xml"/><Relationship Id="rId22" Type="http://schemas.openxmlformats.org/officeDocument/2006/relationships/tags" Target="../tags/tag574.xml"/><Relationship Id="rId27" Type="http://schemas.openxmlformats.org/officeDocument/2006/relationships/tags" Target="../tags/tag579.xml"/><Relationship Id="rId30" Type="http://schemas.openxmlformats.org/officeDocument/2006/relationships/tags" Target="../tags/tag582.xml"/><Relationship Id="rId35" Type="http://schemas.openxmlformats.org/officeDocument/2006/relationships/slideLayout" Target="../slideLayouts/slideLayout4.xml"/><Relationship Id="rId8" Type="http://schemas.openxmlformats.org/officeDocument/2006/relationships/tags" Target="../tags/tag560.xml"/><Relationship Id="rId3" Type="http://schemas.openxmlformats.org/officeDocument/2006/relationships/tags" Target="../tags/tag55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tags" Target="../tags/tag588.xml"/><Relationship Id="rId7" Type="http://schemas.openxmlformats.org/officeDocument/2006/relationships/image" Target="../media/image1.emf"/><Relationship Id="rId2" Type="http://schemas.openxmlformats.org/officeDocument/2006/relationships/tags" Target="../tags/tag58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3.bin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Relationship Id="rId9" Type="http://schemas.openxmlformats.org/officeDocument/2006/relationships/hyperlink" Target="https://www.growingproduce.com/vegetables/production-levels-weakened-last-year-2019-state-of-the-vegetable-industry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600.xml"/><Relationship Id="rId18" Type="http://schemas.openxmlformats.org/officeDocument/2006/relationships/tags" Target="../tags/tag605.xml"/><Relationship Id="rId26" Type="http://schemas.openxmlformats.org/officeDocument/2006/relationships/tags" Target="../tags/tag613.xml"/><Relationship Id="rId39" Type="http://schemas.openxmlformats.org/officeDocument/2006/relationships/tags" Target="../tags/tag626.xml"/><Relationship Id="rId21" Type="http://schemas.openxmlformats.org/officeDocument/2006/relationships/tags" Target="../tags/tag608.xml"/><Relationship Id="rId34" Type="http://schemas.openxmlformats.org/officeDocument/2006/relationships/tags" Target="../tags/tag621.xml"/><Relationship Id="rId42" Type="http://schemas.openxmlformats.org/officeDocument/2006/relationships/tags" Target="../tags/tag629.xml"/><Relationship Id="rId47" Type="http://schemas.openxmlformats.org/officeDocument/2006/relationships/image" Target="../media/image1.emf"/><Relationship Id="rId7" Type="http://schemas.openxmlformats.org/officeDocument/2006/relationships/tags" Target="../tags/tag594.xml"/><Relationship Id="rId2" Type="http://schemas.openxmlformats.org/officeDocument/2006/relationships/tags" Target="../tags/tag589.xml"/><Relationship Id="rId16" Type="http://schemas.openxmlformats.org/officeDocument/2006/relationships/tags" Target="../tags/tag603.xml"/><Relationship Id="rId29" Type="http://schemas.openxmlformats.org/officeDocument/2006/relationships/tags" Target="../tags/tag616.xml"/><Relationship Id="rId1" Type="http://schemas.openxmlformats.org/officeDocument/2006/relationships/vmlDrawing" Target="../drawings/vmlDrawing35.vml"/><Relationship Id="rId6" Type="http://schemas.openxmlformats.org/officeDocument/2006/relationships/tags" Target="../tags/tag593.xml"/><Relationship Id="rId11" Type="http://schemas.openxmlformats.org/officeDocument/2006/relationships/tags" Target="../tags/tag598.xml"/><Relationship Id="rId24" Type="http://schemas.openxmlformats.org/officeDocument/2006/relationships/tags" Target="../tags/tag611.xml"/><Relationship Id="rId32" Type="http://schemas.openxmlformats.org/officeDocument/2006/relationships/tags" Target="../tags/tag619.xml"/><Relationship Id="rId37" Type="http://schemas.openxmlformats.org/officeDocument/2006/relationships/tags" Target="../tags/tag624.xml"/><Relationship Id="rId40" Type="http://schemas.openxmlformats.org/officeDocument/2006/relationships/tags" Target="../tags/tag627.xml"/><Relationship Id="rId45" Type="http://schemas.openxmlformats.org/officeDocument/2006/relationships/slideLayout" Target="../slideLayouts/slideLayout3.xml"/><Relationship Id="rId5" Type="http://schemas.openxmlformats.org/officeDocument/2006/relationships/tags" Target="../tags/tag592.xml"/><Relationship Id="rId15" Type="http://schemas.openxmlformats.org/officeDocument/2006/relationships/tags" Target="../tags/tag602.xml"/><Relationship Id="rId23" Type="http://schemas.openxmlformats.org/officeDocument/2006/relationships/tags" Target="../tags/tag610.xml"/><Relationship Id="rId28" Type="http://schemas.openxmlformats.org/officeDocument/2006/relationships/tags" Target="../tags/tag615.xml"/><Relationship Id="rId36" Type="http://schemas.openxmlformats.org/officeDocument/2006/relationships/tags" Target="../tags/tag623.xml"/><Relationship Id="rId10" Type="http://schemas.openxmlformats.org/officeDocument/2006/relationships/tags" Target="../tags/tag597.xml"/><Relationship Id="rId19" Type="http://schemas.openxmlformats.org/officeDocument/2006/relationships/tags" Target="../tags/tag606.xml"/><Relationship Id="rId31" Type="http://schemas.openxmlformats.org/officeDocument/2006/relationships/tags" Target="../tags/tag618.xml"/><Relationship Id="rId44" Type="http://schemas.openxmlformats.org/officeDocument/2006/relationships/tags" Target="../tags/tag631.xml"/><Relationship Id="rId4" Type="http://schemas.openxmlformats.org/officeDocument/2006/relationships/tags" Target="../tags/tag591.xml"/><Relationship Id="rId9" Type="http://schemas.openxmlformats.org/officeDocument/2006/relationships/tags" Target="../tags/tag596.xml"/><Relationship Id="rId14" Type="http://schemas.openxmlformats.org/officeDocument/2006/relationships/tags" Target="../tags/tag601.xml"/><Relationship Id="rId22" Type="http://schemas.openxmlformats.org/officeDocument/2006/relationships/tags" Target="../tags/tag609.xml"/><Relationship Id="rId27" Type="http://schemas.openxmlformats.org/officeDocument/2006/relationships/tags" Target="../tags/tag614.xml"/><Relationship Id="rId30" Type="http://schemas.openxmlformats.org/officeDocument/2006/relationships/tags" Target="../tags/tag617.xml"/><Relationship Id="rId35" Type="http://schemas.openxmlformats.org/officeDocument/2006/relationships/tags" Target="../tags/tag622.xml"/><Relationship Id="rId43" Type="http://schemas.openxmlformats.org/officeDocument/2006/relationships/tags" Target="../tags/tag630.xml"/><Relationship Id="rId48" Type="http://schemas.openxmlformats.org/officeDocument/2006/relationships/chart" Target="../charts/chart16.xml"/><Relationship Id="rId8" Type="http://schemas.openxmlformats.org/officeDocument/2006/relationships/tags" Target="../tags/tag595.xml"/><Relationship Id="rId3" Type="http://schemas.openxmlformats.org/officeDocument/2006/relationships/tags" Target="../tags/tag590.xml"/><Relationship Id="rId12" Type="http://schemas.openxmlformats.org/officeDocument/2006/relationships/tags" Target="../tags/tag599.xml"/><Relationship Id="rId17" Type="http://schemas.openxmlformats.org/officeDocument/2006/relationships/tags" Target="../tags/tag604.xml"/><Relationship Id="rId25" Type="http://schemas.openxmlformats.org/officeDocument/2006/relationships/tags" Target="../tags/tag612.xml"/><Relationship Id="rId33" Type="http://schemas.openxmlformats.org/officeDocument/2006/relationships/tags" Target="../tags/tag620.xml"/><Relationship Id="rId38" Type="http://schemas.openxmlformats.org/officeDocument/2006/relationships/tags" Target="../tags/tag625.xml"/><Relationship Id="rId46" Type="http://schemas.openxmlformats.org/officeDocument/2006/relationships/oleObject" Target="../embeddings/oleObject34.bin"/><Relationship Id="rId20" Type="http://schemas.openxmlformats.org/officeDocument/2006/relationships/tags" Target="../tags/tag607.xml"/><Relationship Id="rId41" Type="http://schemas.openxmlformats.org/officeDocument/2006/relationships/tags" Target="../tags/tag628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tags" Target="../tags/tag656.xml"/><Relationship Id="rId21" Type="http://schemas.openxmlformats.org/officeDocument/2006/relationships/tags" Target="../tags/tag651.xml"/><Relationship Id="rId42" Type="http://schemas.openxmlformats.org/officeDocument/2006/relationships/tags" Target="../tags/tag672.xml"/><Relationship Id="rId47" Type="http://schemas.openxmlformats.org/officeDocument/2006/relationships/tags" Target="../tags/tag677.xml"/><Relationship Id="rId63" Type="http://schemas.openxmlformats.org/officeDocument/2006/relationships/tags" Target="../tags/tag693.xml"/><Relationship Id="rId68" Type="http://schemas.openxmlformats.org/officeDocument/2006/relationships/tags" Target="../tags/tag698.xml"/><Relationship Id="rId2" Type="http://schemas.openxmlformats.org/officeDocument/2006/relationships/tags" Target="../tags/tag632.xml"/><Relationship Id="rId16" Type="http://schemas.openxmlformats.org/officeDocument/2006/relationships/tags" Target="../tags/tag646.xml"/><Relationship Id="rId29" Type="http://schemas.openxmlformats.org/officeDocument/2006/relationships/tags" Target="../tags/tag659.xml"/><Relationship Id="rId11" Type="http://schemas.openxmlformats.org/officeDocument/2006/relationships/tags" Target="../tags/tag641.xml"/><Relationship Id="rId24" Type="http://schemas.openxmlformats.org/officeDocument/2006/relationships/tags" Target="../tags/tag654.xml"/><Relationship Id="rId32" Type="http://schemas.openxmlformats.org/officeDocument/2006/relationships/tags" Target="../tags/tag662.xml"/><Relationship Id="rId37" Type="http://schemas.openxmlformats.org/officeDocument/2006/relationships/tags" Target="../tags/tag667.xml"/><Relationship Id="rId40" Type="http://schemas.openxmlformats.org/officeDocument/2006/relationships/tags" Target="../tags/tag670.xml"/><Relationship Id="rId45" Type="http://schemas.openxmlformats.org/officeDocument/2006/relationships/tags" Target="../tags/tag675.xml"/><Relationship Id="rId53" Type="http://schemas.openxmlformats.org/officeDocument/2006/relationships/tags" Target="../tags/tag683.xml"/><Relationship Id="rId58" Type="http://schemas.openxmlformats.org/officeDocument/2006/relationships/tags" Target="../tags/tag688.xml"/><Relationship Id="rId66" Type="http://schemas.openxmlformats.org/officeDocument/2006/relationships/tags" Target="../tags/tag696.xml"/><Relationship Id="rId74" Type="http://schemas.openxmlformats.org/officeDocument/2006/relationships/image" Target="../media/image1.emf"/><Relationship Id="rId5" Type="http://schemas.openxmlformats.org/officeDocument/2006/relationships/tags" Target="../tags/tag635.xml"/><Relationship Id="rId61" Type="http://schemas.openxmlformats.org/officeDocument/2006/relationships/tags" Target="../tags/tag691.xml"/><Relationship Id="rId19" Type="http://schemas.openxmlformats.org/officeDocument/2006/relationships/tags" Target="../tags/tag649.xml"/><Relationship Id="rId14" Type="http://schemas.openxmlformats.org/officeDocument/2006/relationships/tags" Target="../tags/tag644.xml"/><Relationship Id="rId22" Type="http://schemas.openxmlformats.org/officeDocument/2006/relationships/tags" Target="../tags/tag652.xml"/><Relationship Id="rId27" Type="http://schemas.openxmlformats.org/officeDocument/2006/relationships/tags" Target="../tags/tag657.xml"/><Relationship Id="rId30" Type="http://schemas.openxmlformats.org/officeDocument/2006/relationships/tags" Target="../tags/tag660.xml"/><Relationship Id="rId35" Type="http://schemas.openxmlformats.org/officeDocument/2006/relationships/tags" Target="../tags/tag665.xml"/><Relationship Id="rId43" Type="http://schemas.openxmlformats.org/officeDocument/2006/relationships/tags" Target="../tags/tag673.xml"/><Relationship Id="rId48" Type="http://schemas.openxmlformats.org/officeDocument/2006/relationships/tags" Target="../tags/tag678.xml"/><Relationship Id="rId56" Type="http://schemas.openxmlformats.org/officeDocument/2006/relationships/tags" Target="../tags/tag686.xml"/><Relationship Id="rId64" Type="http://schemas.openxmlformats.org/officeDocument/2006/relationships/tags" Target="../tags/tag694.xml"/><Relationship Id="rId69" Type="http://schemas.openxmlformats.org/officeDocument/2006/relationships/tags" Target="../tags/tag699.xml"/><Relationship Id="rId8" Type="http://schemas.openxmlformats.org/officeDocument/2006/relationships/tags" Target="../tags/tag638.xml"/><Relationship Id="rId51" Type="http://schemas.openxmlformats.org/officeDocument/2006/relationships/tags" Target="../tags/tag681.xml"/><Relationship Id="rId72" Type="http://schemas.openxmlformats.org/officeDocument/2006/relationships/slideLayout" Target="../slideLayouts/slideLayout4.xml"/><Relationship Id="rId3" Type="http://schemas.openxmlformats.org/officeDocument/2006/relationships/tags" Target="../tags/tag633.xml"/><Relationship Id="rId12" Type="http://schemas.openxmlformats.org/officeDocument/2006/relationships/tags" Target="../tags/tag642.xml"/><Relationship Id="rId17" Type="http://schemas.openxmlformats.org/officeDocument/2006/relationships/tags" Target="../tags/tag647.xml"/><Relationship Id="rId25" Type="http://schemas.openxmlformats.org/officeDocument/2006/relationships/tags" Target="../tags/tag655.xml"/><Relationship Id="rId33" Type="http://schemas.openxmlformats.org/officeDocument/2006/relationships/tags" Target="../tags/tag663.xml"/><Relationship Id="rId38" Type="http://schemas.openxmlformats.org/officeDocument/2006/relationships/tags" Target="../tags/tag668.xml"/><Relationship Id="rId46" Type="http://schemas.openxmlformats.org/officeDocument/2006/relationships/tags" Target="../tags/tag676.xml"/><Relationship Id="rId59" Type="http://schemas.openxmlformats.org/officeDocument/2006/relationships/tags" Target="../tags/tag689.xml"/><Relationship Id="rId67" Type="http://schemas.openxmlformats.org/officeDocument/2006/relationships/tags" Target="../tags/tag697.xml"/><Relationship Id="rId20" Type="http://schemas.openxmlformats.org/officeDocument/2006/relationships/tags" Target="../tags/tag650.xml"/><Relationship Id="rId41" Type="http://schemas.openxmlformats.org/officeDocument/2006/relationships/tags" Target="../tags/tag671.xml"/><Relationship Id="rId54" Type="http://schemas.openxmlformats.org/officeDocument/2006/relationships/tags" Target="../tags/tag684.xml"/><Relationship Id="rId62" Type="http://schemas.openxmlformats.org/officeDocument/2006/relationships/tags" Target="../tags/tag692.xml"/><Relationship Id="rId70" Type="http://schemas.openxmlformats.org/officeDocument/2006/relationships/tags" Target="../tags/tag700.xml"/><Relationship Id="rId75" Type="http://schemas.openxmlformats.org/officeDocument/2006/relationships/chart" Target="../charts/chart17.xml"/><Relationship Id="rId1" Type="http://schemas.openxmlformats.org/officeDocument/2006/relationships/vmlDrawing" Target="../drawings/vmlDrawing36.vml"/><Relationship Id="rId6" Type="http://schemas.openxmlformats.org/officeDocument/2006/relationships/tags" Target="../tags/tag636.xml"/><Relationship Id="rId15" Type="http://schemas.openxmlformats.org/officeDocument/2006/relationships/tags" Target="../tags/tag645.xml"/><Relationship Id="rId23" Type="http://schemas.openxmlformats.org/officeDocument/2006/relationships/tags" Target="../tags/tag653.xml"/><Relationship Id="rId28" Type="http://schemas.openxmlformats.org/officeDocument/2006/relationships/tags" Target="../tags/tag658.xml"/><Relationship Id="rId36" Type="http://schemas.openxmlformats.org/officeDocument/2006/relationships/tags" Target="../tags/tag666.xml"/><Relationship Id="rId49" Type="http://schemas.openxmlformats.org/officeDocument/2006/relationships/tags" Target="../tags/tag679.xml"/><Relationship Id="rId57" Type="http://schemas.openxmlformats.org/officeDocument/2006/relationships/tags" Target="../tags/tag687.xml"/><Relationship Id="rId10" Type="http://schemas.openxmlformats.org/officeDocument/2006/relationships/tags" Target="../tags/tag640.xml"/><Relationship Id="rId31" Type="http://schemas.openxmlformats.org/officeDocument/2006/relationships/tags" Target="../tags/tag661.xml"/><Relationship Id="rId44" Type="http://schemas.openxmlformats.org/officeDocument/2006/relationships/tags" Target="../tags/tag674.xml"/><Relationship Id="rId52" Type="http://schemas.openxmlformats.org/officeDocument/2006/relationships/tags" Target="../tags/tag682.xml"/><Relationship Id="rId60" Type="http://schemas.openxmlformats.org/officeDocument/2006/relationships/tags" Target="../tags/tag690.xml"/><Relationship Id="rId65" Type="http://schemas.openxmlformats.org/officeDocument/2006/relationships/tags" Target="../tags/tag695.xml"/><Relationship Id="rId73" Type="http://schemas.openxmlformats.org/officeDocument/2006/relationships/oleObject" Target="../embeddings/oleObject35.bin"/><Relationship Id="rId4" Type="http://schemas.openxmlformats.org/officeDocument/2006/relationships/tags" Target="../tags/tag634.xml"/><Relationship Id="rId9" Type="http://schemas.openxmlformats.org/officeDocument/2006/relationships/tags" Target="../tags/tag639.xml"/><Relationship Id="rId13" Type="http://schemas.openxmlformats.org/officeDocument/2006/relationships/tags" Target="../tags/tag643.xml"/><Relationship Id="rId18" Type="http://schemas.openxmlformats.org/officeDocument/2006/relationships/tags" Target="../tags/tag648.xml"/><Relationship Id="rId39" Type="http://schemas.openxmlformats.org/officeDocument/2006/relationships/tags" Target="../tags/tag669.xml"/><Relationship Id="rId34" Type="http://schemas.openxmlformats.org/officeDocument/2006/relationships/tags" Target="../tags/tag664.xml"/><Relationship Id="rId50" Type="http://schemas.openxmlformats.org/officeDocument/2006/relationships/tags" Target="../tags/tag680.xml"/><Relationship Id="rId55" Type="http://schemas.openxmlformats.org/officeDocument/2006/relationships/tags" Target="../tags/tag685.xml"/><Relationship Id="rId7" Type="http://schemas.openxmlformats.org/officeDocument/2006/relationships/tags" Target="../tags/tag637.xml"/><Relationship Id="rId71" Type="http://schemas.openxmlformats.org/officeDocument/2006/relationships/tags" Target="../tags/tag701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713.xml"/><Relationship Id="rId18" Type="http://schemas.openxmlformats.org/officeDocument/2006/relationships/tags" Target="../tags/tag718.xml"/><Relationship Id="rId26" Type="http://schemas.openxmlformats.org/officeDocument/2006/relationships/tags" Target="../tags/tag726.xml"/><Relationship Id="rId39" Type="http://schemas.openxmlformats.org/officeDocument/2006/relationships/tags" Target="../tags/tag739.xml"/><Relationship Id="rId21" Type="http://schemas.openxmlformats.org/officeDocument/2006/relationships/tags" Target="../tags/tag721.xml"/><Relationship Id="rId34" Type="http://schemas.openxmlformats.org/officeDocument/2006/relationships/tags" Target="../tags/tag734.xml"/><Relationship Id="rId42" Type="http://schemas.openxmlformats.org/officeDocument/2006/relationships/tags" Target="../tags/tag742.xml"/><Relationship Id="rId47" Type="http://schemas.openxmlformats.org/officeDocument/2006/relationships/image" Target="../media/image1.emf"/><Relationship Id="rId7" Type="http://schemas.openxmlformats.org/officeDocument/2006/relationships/tags" Target="../tags/tag707.xml"/><Relationship Id="rId2" Type="http://schemas.openxmlformats.org/officeDocument/2006/relationships/tags" Target="../tags/tag702.xml"/><Relationship Id="rId16" Type="http://schemas.openxmlformats.org/officeDocument/2006/relationships/tags" Target="../tags/tag716.xml"/><Relationship Id="rId29" Type="http://schemas.openxmlformats.org/officeDocument/2006/relationships/tags" Target="../tags/tag729.xml"/><Relationship Id="rId1" Type="http://schemas.openxmlformats.org/officeDocument/2006/relationships/vmlDrawing" Target="../drawings/vmlDrawing37.vml"/><Relationship Id="rId6" Type="http://schemas.openxmlformats.org/officeDocument/2006/relationships/tags" Target="../tags/tag706.xml"/><Relationship Id="rId11" Type="http://schemas.openxmlformats.org/officeDocument/2006/relationships/tags" Target="../tags/tag711.xml"/><Relationship Id="rId24" Type="http://schemas.openxmlformats.org/officeDocument/2006/relationships/tags" Target="../tags/tag724.xml"/><Relationship Id="rId32" Type="http://schemas.openxmlformats.org/officeDocument/2006/relationships/tags" Target="../tags/tag732.xml"/><Relationship Id="rId37" Type="http://schemas.openxmlformats.org/officeDocument/2006/relationships/tags" Target="../tags/tag737.xml"/><Relationship Id="rId40" Type="http://schemas.openxmlformats.org/officeDocument/2006/relationships/tags" Target="../tags/tag740.xml"/><Relationship Id="rId45" Type="http://schemas.openxmlformats.org/officeDocument/2006/relationships/notesSlide" Target="../notesSlides/notesSlide22.xml"/><Relationship Id="rId5" Type="http://schemas.openxmlformats.org/officeDocument/2006/relationships/tags" Target="../tags/tag705.xml"/><Relationship Id="rId15" Type="http://schemas.openxmlformats.org/officeDocument/2006/relationships/tags" Target="../tags/tag715.xml"/><Relationship Id="rId23" Type="http://schemas.openxmlformats.org/officeDocument/2006/relationships/tags" Target="../tags/tag723.xml"/><Relationship Id="rId28" Type="http://schemas.openxmlformats.org/officeDocument/2006/relationships/tags" Target="../tags/tag728.xml"/><Relationship Id="rId36" Type="http://schemas.openxmlformats.org/officeDocument/2006/relationships/tags" Target="../tags/tag736.xml"/><Relationship Id="rId10" Type="http://schemas.openxmlformats.org/officeDocument/2006/relationships/tags" Target="../tags/tag710.xml"/><Relationship Id="rId19" Type="http://schemas.openxmlformats.org/officeDocument/2006/relationships/tags" Target="../tags/tag719.xml"/><Relationship Id="rId31" Type="http://schemas.openxmlformats.org/officeDocument/2006/relationships/tags" Target="../tags/tag731.xml"/><Relationship Id="rId44" Type="http://schemas.openxmlformats.org/officeDocument/2006/relationships/slideLayout" Target="../slideLayouts/slideLayout3.xml"/><Relationship Id="rId4" Type="http://schemas.openxmlformats.org/officeDocument/2006/relationships/tags" Target="../tags/tag704.xml"/><Relationship Id="rId9" Type="http://schemas.openxmlformats.org/officeDocument/2006/relationships/tags" Target="../tags/tag709.xml"/><Relationship Id="rId14" Type="http://schemas.openxmlformats.org/officeDocument/2006/relationships/tags" Target="../tags/tag714.xml"/><Relationship Id="rId22" Type="http://schemas.openxmlformats.org/officeDocument/2006/relationships/tags" Target="../tags/tag722.xml"/><Relationship Id="rId27" Type="http://schemas.openxmlformats.org/officeDocument/2006/relationships/tags" Target="../tags/tag727.xml"/><Relationship Id="rId30" Type="http://schemas.openxmlformats.org/officeDocument/2006/relationships/tags" Target="../tags/tag730.xml"/><Relationship Id="rId35" Type="http://schemas.openxmlformats.org/officeDocument/2006/relationships/tags" Target="../tags/tag735.xml"/><Relationship Id="rId43" Type="http://schemas.openxmlformats.org/officeDocument/2006/relationships/tags" Target="../tags/tag743.xml"/><Relationship Id="rId48" Type="http://schemas.openxmlformats.org/officeDocument/2006/relationships/chart" Target="../charts/chart18.xml"/><Relationship Id="rId8" Type="http://schemas.openxmlformats.org/officeDocument/2006/relationships/tags" Target="../tags/tag708.xml"/><Relationship Id="rId3" Type="http://schemas.openxmlformats.org/officeDocument/2006/relationships/tags" Target="../tags/tag703.xml"/><Relationship Id="rId12" Type="http://schemas.openxmlformats.org/officeDocument/2006/relationships/tags" Target="../tags/tag712.xml"/><Relationship Id="rId17" Type="http://schemas.openxmlformats.org/officeDocument/2006/relationships/tags" Target="../tags/tag717.xml"/><Relationship Id="rId25" Type="http://schemas.openxmlformats.org/officeDocument/2006/relationships/tags" Target="../tags/tag725.xml"/><Relationship Id="rId33" Type="http://schemas.openxmlformats.org/officeDocument/2006/relationships/tags" Target="../tags/tag733.xml"/><Relationship Id="rId38" Type="http://schemas.openxmlformats.org/officeDocument/2006/relationships/tags" Target="../tags/tag738.xml"/><Relationship Id="rId46" Type="http://schemas.openxmlformats.org/officeDocument/2006/relationships/oleObject" Target="../embeddings/oleObject36.bin"/><Relationship Id="rId20" Type="http://schemas.openxmlformats.org/officeDocument/2006/relationships/tags" Target="../tags/tag720.xml"/><Relationship Id="rId41" Type="http://schemas.openxmlformats.org/officeDocument/2006/relationships/tags" Target="../tags/tag741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755.xml"/><Relationship Id="rId18" Type="http://schemas.openxmlformats.org/officeDocument/2006/relationships/tags" Target="../tags/tag760.xml"/><Relationship Id="rId26" Type="http://schemas.openxmlformats.org/officeDocument/2006/relationships/tags" Target="../tags/tag768.xml"/><Relationship Id="rId39" Type="http://schemas.openxmlformats.org/officeDocument/2006/relationships/tags" Target="../tags/tag781.xml"/><Relationship Id="rId21" Type="http://schemas.openxmlformats.org/officeDocument/2006/relationships/tags" Target="../tags/tag763.xml"/><Relationship Id="rId34" Type="http://schemas.openxmlformats.org/officeDocument/2006/relationships/tags" Target="../tags/tag776.xml"/><Relationship Id="rId42" Type="http://schemas.openxmlformats.org/officeDocument/2006/relationships/tags" Target="../tags/tag784.xml"/><Relationship Id="rId47" Type="http://schemas.openxmlformats.org/officeDocument/2006/relationships/tags" Target="../tags/tag789.xml"/><Relationship Id="rId50" Type="http://schemas.openxmlformats.org/officeDocument/2006/relationships/tags" Target="../tags/tag792.xml"/><Relationship Id="rId55" Type="http://schemas.openxmlformats.org/officeDocument/2006/relationships/tags" Target="../tags/tag797.xml"/><Relationship Id="rId63" Type="http://schemas.openxmlformats.org/officeDocument/2006/relationships/chart" Target="../charts/chart20.xml"/><Relationship Id="rId7" Type="http://schemas.openxmlformats.org/officeDocument/2006/relationships/tags" Target="../tags/tag749.xml"/><Relationship Id="rId2" Type="http://schemas.openxmlformats.org/officeDocument/2006/relationships/tags" Target="../tags/tag744.xml"/><Relationship Id="rId16" Type="http://schemas.openxmlformats.org/officeDocument/2006/relationships/tags" Target="../tags/tag758.xml"/><Relationship Id="rId29" Type="http://schemas.openxmlformats.org/officeDocument/2006/relationships/tags" Target="../tags/tag771.xml"/><Relationship Id="rId11" Type="http://schemas.openxmlformats.org/officeDocument/2006/relationships/tags" Target="../tags/tag753.xml"/><Relationship Id="rId24" Type="http://schemas.openxmlformats.org/officeDocument/2006/relationships/tags" Target="../tags/tag766.xml"/><Relationship Id="rId32" Type="http://schemas.openxmlformats.org/officeDocument/2006/relationships/tags" Target="../tags/tag774.xml"/><Relationship Id="rId37" Type="http://schemas.openxmlformats.org/officeDocument/2006/relationships/tags" Target="../tags/tag779.xml"/><Relationship Id="rId40" Type="http://schemas.openxmlformats.org/officeDocument/2006/relationships/tags" Target="../tags/tag782.xml"/><Relationship Id="rId45" Type="http://schemas.openxmlformats.org/officeDocument/2006/relationships/tags" Target="../tags/tag787.xml"/><Relationship Id="rId53" Type="http://schemas.openxmlformats.org/officeDocument/2006/relationships/tags" Target="../tags/tag795.xml"/><Relationship Id="rId58" Type="http://schemas.openxmlformats.org/officeDocument/2006/relationships/slideLayout" Target="../slideLayouts/slideLayout3.xml"/><Relationship Id="rId5" Type="http://schemas.openxmlformats.org/officeDocument/2006/relationships/tags" Target="../tags/tag747.xml"/><Relationship Id="rId61" Type="http://schemas.openxmlformats.org/officeDocument/2006/relationships/image" Target="../media/image1.emf"/><Relationship Id="rId19" Type="http://schemas.openxmlformats.org/officeDocument/2006/relationships/tags" Target="../tags/tag761.xml"/><Relationship Id="rId14" Type="http://schemas.openxmlformats.org/officeDocument/2006/relationships/tags" Target="../tags/tag756.xml"/><Relationship Id="rId22" Type="http://schemas.openxmlformats.org/officeDocument/2006/relationships/tags" Target="../tags/tag764.xml"/><Relationship Id="rId27" Type="http://schemas.openxmlformats.org/officeDocument/2006/relationships/tags" Target="../tags/tag769.xml"/><Relationship Id="rId30" Type="http://schemas.openxmlformats.org/officeDocument/2006/relationships/tags" Target="../tags/tag772.xml"/><Relationship Id="rId35" Type="http://schemas.openxmlformats.org/officeDocument/2006/relationships/tags" Target="../tags/tag777.xml"/><Relationship Id="rId43" Type="http://schemas.openxmlformats.org/officeDocument/2006/relationships/tags" Target="../tags/tag785.xml"/><Relationship Id="rId48" Type="http://schemas.openxmlformats.org/officeDocument/2006/relationships/tags" Target="../tags/tag790.xml"/><Relationship Id="rId56" Type="http://schemas.openxmlformats.org/officeDocument/2006/relationships/tags" Target="../tags/tag798.xml"/><Relationship Id="rId8" Type="http://schemas.openxmlformats.org/officeDocument/2006/relationships/tags" Target="../tags/tag750.xml"/><Relationship Id="rId51" Type="http://schemas.openxmlformats.org/officeDocument/2006/relationships/tags" Target="../tags/tag793.xml"/><Relationship Id="rId3" Type="http://schemas.openxmlformats.org/officeDocument/2006/relationships/tags" Target="../tags/tag745.xml"/><Relationship Id="rId12" Type="http://schemas.openxmlformats.org/officeDocument/2006/relationships/tags" Target="../tags/tag754.xml"/><Relationship Id="rId17" Type="http://schemas.openxmlformats.org/officeDocument/2006/relationships/tags" Target="../tags/tag759.xml"/><Relationship Id="rId25" Type="http://schemas.openxmlformats.org/officeDocument/2006/relationships/tags" Target="../tags/tag767.xml"/><Relationship Id="rId33" Type="http://schemas.openxmlformats.org/officeDocument/2006/relationships/tags" Target="../tags/tag775.xml"/><Relationship Id="rId38" Type="http://schemas.openxmlformats.org/officeDocument/2006/relationships/tags" Target="../tags/tag780.xml"/><Relationship Id="rId46" Type="http://schemas.openxmlformats.org/officeDocument/2006/relationships/tags" Target="../tags/tag788.xml"/><Relationship Id="rId59" Type="http://schemas.openxmlformats.org/officeDocument/2006/relationships/notesSlide" Target="../notesSlides/notesSlide23.xml"/><Relationship Id="rId20" Type="http://schemas.openxmlformats.org/officeDocument/2006/relationships/tags" Target="../tags/tag762.xml"/><Relationship Id="rId41" Type="http://schemas.openxmlformats.org/officeDocument/2006/relationships/tags" Target="../tags/tag783.xml"/><Relationship Id="rId54" Type="http://schemas.openxmlformats.org/officeDocument/2006/relationships/tags" Target="../tags/tag796.xml"/><Relationship Id="rId62" Type="http://schemas.openxmlformats.org/officeDocument/2006/relationships/chart" Target="../charts/chart19.xml"/><Relationship Id="rId1" Type="http://schemas.openxmlformats.org/officeDocument/2006/relationships/vmlDrawing" Target="../drawings/vmlDrawing38.vml"/><Relationship Id="rId6" Type="http://schemas.openxmlformats.org/officeDocument/2006/relationships/tags" Target="../tags/tag748.xml"/><Relationship Id="rId15" Type="http://schemas.openxmlformats.org/officeDocument/2006/relationships/tags" Target="../tags/tag757.xml"/><Relationship Id="rId23" Type="http://schemas.openxmlformats.org/officeDocument/2006/relationships/tags" Target="../tags/tag765.xml"/><Relationship Id="rId28" Type="http://schemas.openxmlformats.org/officeDocument/2006/relationships/tags" Target="../tags/tag770.xml"/><Relationship Id="rId36" Type="http://schemas.openxmlformats.org/officeDocument/2006/relationships/tags" Target="../tags/tag778.xml"/><Relationship Id="rId49" Type="http://schemas.openxmlformats.org/officeDocument/2006/relationships/tags" Target="../tags/tag791.xml"/><Relationship Id="rId57" Type="http://schemas.openxmlformats.org/officeDocument/2006/relationships/tags" Target="../tags/tag799.xml"/><Relationship Id="rId10" Type="http://schemas.openxmlformats.org/officeDocument/2006/relationships/tags" Target="../tags/tag752.xml"/><Relationship Id="rId31" Type="http://schemas.openxmlformats.org/officeDocument/2006/relationships/tags" Target="../tags/tag773.xml"/><Relationship Id="rId44" Type="http://schemas.openxmlformats.org/officeDocument/2006/relationships/tags" Target="../tags/tag786.xml"/><Relationship Id="rId52" Type="http://schemas.openxmlformats.org/officeDocument/2006/relationships/tags" Target="../tags/tag794.xml"/><Relationship Id="rId60" Type="http://schemas.openxmlformats.org/officeDocument/2006/relationships/oleObject" Target="../embeddings/oleObject37.bin"/><Relationship Id="rId4" Type="http://schemas.openxmlformats.org/officeDocument/2006/relationships/tags" Target="../tags/tag746.xml"/><Relationship Id="rId9" Type="http://schemas.openxmlformats.org/officeDocument/2006/relationships/tags" Target="../tags/tag751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811.xml"/><Relationship Id="rId18" Type="http://schemas.openxmlformats.org/officeDocument/2006/relationships/tags" Target="../tags/tag816.xml"/><Relationship Id="rId26" Type="http://schemas.openxmlformats.org/officeDocument/2006/relationships/tags" Target="../tags/tag824.xml"/><Relationship Id="rId39" Type="http://schemas.openxmlformats.org/officeDocument/2006/relationships/image" Target="../media/image1.emf"/><Relationship Id="rId21" Type="http://schemas.openxmlformats.org/officeDocument/2006/relationships/tags" Target="../tags/tag819.xml"/><Relationship Id="rId34" Type="http://schemas.openxmlformats.org/officeDocument/2006/relationships/tags" Target="../tags/tag832.xml"/><Relationship Id="rId7" Type="http://schemas.openxmlformats.org/officeDocument/2006/relationships/tags" Target="../tags/tag805.xml"/><Relationship Id="rId12" Type="http://schemas.openxmlformats.org/officeDocument/2006/relationships/tags" Target="../tags/tag810.xml"/><Relationship Id="rId17" Type="http://schemas.openxmlformats.org/officeDocument/2006/relationships/tags" Target="../tags/tag815.xml"/><Relationship Id="rId25" Type="http://schemas.openxmlformats.org/officeDocument/2006/relationships/tags" Target="../tags/tag823.xml"/><Relationship Id="rId33" Type="http://schemas.openxmlformats.org/officeDocument/2006/relationships/tags" Target="../tags/tag831.xml"/><Relationship Id="rId38" Type="http://schemas.openxmlformats.org/officeDocument/2006/relationships/oleObject" Target="../embeddings/oleObject38.bin"/><Relationship Id="rId2" Type="http://schemas.openxmlformats.org/officeDocument/2006/relationships/tags" Target="../tags/tag800.xml"/><Relationship Id="rId16" Type="http://schemas.openxmlformats.org/officeDocument/2006/relationships/tags" Target="../tags/tag814.xml"/><Relationship Id="rId20" Type="http://schemas.openxmlformats.org/officeDocument/2006/relationships/tags" Target="../tags/tag818.xml"/><Relationship Id="rId29" Type="http://schemas.openxmlformats.org/officeDocument/2006/relationships/tags" Target="../tags/tag827.xml"/><Relationship Id="rId1" Type="http://schemas.openxmlformats.org/officeDocument/2006/relationships/vmlDrawing" Target="../drawings/vmlDrawing39.vml"/><Relationship Id="rId6" Type="http://schemas.openxmlformats.org/officeDocument/2006/relationships/tags" Target="../tags/tag804.xml"/><Relationship Id="rId11" Type="http://schemas.openxmlformats.org/officeDocument/2006/relationships/tags" Target="../tags/tag809.xml"/><Relationship Id="rId24" Type="http://schemas.openxmlformats.org/officeDocument/2006/relationships/tags" Target="../tags/tag822.xml"/><Relationship Id="rId32" Type="http://schemas.openxmlformats.org/officeDocument/2006/relationships/tags" Target="../tags/tag830.xml"/><Relationship Id="rId37" Type="http://schemas.openxmlformats.org/officeDocument/2006/relationships/slideLayout" Target="../slideLayouts/slideLayout3.xml"/><Relationship Id="rId40" Type="http://schemas.openxmlformats.org/officeDocument/2006/relationships/chart" Target="../charts/chart21.xml"/><Relationship Id="rId5" Type="http://schemas.openxmlformats.org/officeDocument/2006/relationships/tags" Target="../tags/tag803.xml"/><Relationship Id="rId15" Type="http://schemas.openxmlformats.org/officeDocument/2006/relationships/tags" Target="../tags/tag813.xml"/><Relationship Id="rId23" Type="http://schemas.openxmlformats.org/officeDocument/2006/relationships/tags" Target="../tags/tag821.xml"/><Relationship Id="rId28" Type="http://schemas.openxmlformats.org/officeDocument/2006/relationships/tags" Target="../tags/tag826.xml"/><Relationship Id="rId36" Type="http://schemas.openxmlformats.org/officeDocument/2006/relationships/tags" Target="../tags/tag834.xml"/><Relationship Id="rId10" Type="http://schemas.openxmlformats.org/officeDocument/2006/relationships/tags" Target="../tags/tag808.xml"/><Relationship Id="rId19" Type="http://schemas.openxmlformats.org/officeDocument/2006/relationships/tags" Target="../tags/tag817.xml"/><Relationship Id="rId31" Type="http://schemas.openxmlformats.org/officeDocument/2006/relationships/tags" Target="../tags/tag829.xml"/><Relationship Id="rId4" Type="http://schemas.openxmlformats.org/officeDocument/2006/relationships/tags" Target="../tags/tag802.xml"/><Relationship Id="rId9" Type="http://schemas.openxmlformats.org/officeDocument/2006/relationships/tags" Target="../tags/tag807.xml"/><Relationship Id="rId14" Type="http://schemas.openxmlformats.org/officeDocument/2006/relationships/tags" Target="../tags/tag812.xml"/><Relationship Id="rId22" Type="http://schemas.openxmlformats.org/officeDocument/2006/relationships/tags" Target="../tags/tag820.xml"/><Relationship Id="rId27" Type="http://schemas.openxmlformats.org/officeDocument/2006/relationships/tags" Target="../tags/tag825.xml"/><Relationship Id="rId30" Type="http://schemas.openxmlformats.org/officeDocument/2006/relationships/tags" Target="../tags/tag828.xml"/><Relationship Id="rId35" Type="http://schemas.openxmlformats.org/officeDocument/2006/relationships/tags" Target="../tags/tag833.xml"/><Relationship Id="rId8" Type="http://schemas.openxmlformats.org/officeDocument/2006/relationships/tags" Target="../tags/tag806.xml"/><Relationship Id="rId3" Type="http://schemas.openxmlformats.org/officeDocument/2006/relationships/tags" Target="../tags/tag801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846.xml"/><Relationship Id="rId18" Type="http://schemas.openxmlformats.org/officeDocument/2006/relationships/tags" Target="../tags/tag851.xml"/><Relationship Id="rId26" Type="http://schemas.openxmlformats.org/officeDocument/2006/relationships/tags" Target="../tags/tag859.xml"/><Relationship Id="rId39" Type="http://schemas.openxmlformats.org/officeDocument/2006/relationships/tags" Target="../tags/tag872.xml"/><Relationship Id="rId21" Type="http://schemas.openxmlformats.org/officeDocument/2006/relationships/tags" Target="../tags/tag854.xml"/><Relationship Id="rId34" Type="http://schemas.openxmlformats.org/officeDocument/2006/relationships/tags" Target="../tags/tag867.xml"/><Relationship Id="rId42" Type="http://schemas.openxmlformats.org/officeDocument/2006/relationships/tags" Target="../tags/tag875.xml"/><Relationship Id="rId47" Type="http://schemas.openxmlformats.org/officeDocument/2006/relationships/chart" Target="../charts/chart22.xml"/><Relationship Id="rId7" Type="http://schemas.openxmlformats.org/officeDocument/2006/relationships/tags" Target="../tags/tag840.xml"/><Relationship Id="rId2" Type="http://schemas.openxmlformats.org/officeDocument/2006/relationships/tags" Target="../tags/tag835.xml"/><Relationship Id="rId16" Type="http://schemas.openxmlformats.org/officeDocument/2006/relationships/tags" Target="../tags/tag849.xml"/><Relationship Id="rId29" Type="http://schemas.openxmlformats.org/officeDocument/2006/relationships/tags" Target="../tags/tag862.xml"/><Relationship Id="rId1" Type="http://schemas.openxmlformats.org/officeDocument/2006/relationships/vmlDrawing" Target="../drawings/vmlDrawing40.vml"/><Relationship Id="rId6" Type="http://schemas.openxmlformats.org/officeDocument/2006/relationships/tags" Target="../tags/tag839.xml"/><Relationship Id="rId11" Type="http://schemas.openxmlformats.org/officeDocument/2006/relationships/tags" Target="../tags/tag844.xml"/><Relationship Id="rId24" Type="http://schemas.openxmlformats.org/officeDocument/2006/relationships/tags" Target="../tags/tag857.xml"/><Relationship Id="rId32" Type="http://schemas.openxmlformats.org/officeDocument/2006/relationships/tags" Target="../tags/tag865.xml"/><Relationship Id="rId37" Type="http://schemas.openxmlformats.org/officeDocument/2006/relationships/tags" Target="../tags/tag870.xml"/><Relationship Id="rId40" Type="http://schemas.openxmlformats.org/officeDocument/2006/relationships/tags" Target="../tags/tag873.xml"/><Relationship Id="rId45" Type="http://schemas.openxmlformats.org/officeDocument/2006/relationships/oleObject" Target="../embeddings/oleObject39.bin"/><Relationship Id="rId5" Type="http://schemas.openxmlformats.org/officeDocument/2006/relationships/tags" Target="../tags/tag838.xml"/><Relationship Id="rId15" Type="http://schemas.openxmlformats.org/officeDocument/2006/relationships/tags" Target="../tags/tag848.xml"/><Relationship Id="rId23" Type="http://schemas.openxmlformats.org/officeDocument/2006/relationships/tags" Target="../tags/tag856.xml"/><Relationship Id="rId28" Type="http://schemas.openxmlformats.org/officeDocument/2006/relationships/tags" Target="../tags/tag861.xml"/><Relationship Id="rId36" Type="http://schemas.openxmlformats.org/officeDocument/2006/relationships/tags" Target="../tags/tag869.xml"/><Relationship Id="rId10" Type="http://schemas.openxmlformats.org/officeDocument/2006/relationships/tags" Target="../tags/tag843.xml"/><Relationship Id="rId19" Type="http://schemas.openxmlformats.org/officeDocument/2006/relationships/tags" Target="../tags/tag852.xml"/><Relationship Id="rId31" Type="http://schemas.openxmlformats.org/officeDocument/2006/relationships/tags" Target="../tags/tag864.xml"/><Relationship Id="rId44" Type="http://schemas.openxmlformats.org/officeDocument/2006/relationships/notesSlide" Target="../notesSlides/notesSlide24.xml"/><Relationship Id="rId4" Type="http://schemas.openxmlformats.org/officeDocument/2006/relationships/tags" Target="../tags/tag837.xml"/><Relationship Id="rId9" Type="http://schemas.openxmlformats.org/officeDocument/2006/relationships/tags" Target="../tags/tag842.xml"/><Relationship Id="rId14" Type="http://schemas.openxmlformats.org/officeDocument/2006/relationships/tags" Target="../tags/tag847.xml"/><Relationship Id="rId22" Type="http://schemas.openxmlformats.org/officeDocument/2006/relationships/tags" Target="../tags/tag855.xml"/><Relationship Id="rId27" Type="http://schemas.openxmlformats.org/officeDocument/2006/relationships/tags" Target="../tags/tag860.xml"/><Relationship Id="rId30" Type="http://schemas.openxmlformats.org/officeDocument/2006/relationships/tags" Target="../tags/tag863.xml"/><Relationship Id="rId35" Type="http://schemas.openxmlformats.org/officeDocument/2006/relationships/tags" Target="../tags/tag868.xml"/><Relationship Id="rId43" Type="http://schemas.openxmlformats.org/officeDocument/2006/relationships/slideLayout" Target="../slideLayouts/slideLayout3.xml"/><Relationship Id="rId48" Type="http://schemas.openxmlformats.org/officeDocument/2006/relationships/image" Target="../media/image30.png"/><Relationship Id="rId8" Type="http://schemas.openxmlformats.org/officeDocument/2006/relationships/tags" Target="../tags/tag841.xml"/><Relationship Id="rId3" Type="http://schemas.openxmlformats.org/officeDocument/2006/relationships/tags" Target="../tags/tag836.xml"/><Relationship Id="rId12" Type="http://schemas.openxmlformats.org/officeDocument/2006/relationships/tags" Target="../tags/tag845.xml"/><Relationship Id="rId17" Type="http://schemas.openxmlformats.org/officeDocument/2006/relationships/tags" Target="../tags/tag850.xml"/><Relationship Id="rId25" Type="http://schemas.openxmlformats.org/officeDocument/2006/relationships/tags" Target="../tags/tag858.xml"/><Relationship Id="rId33" Type="http://schemas.openxmlformats.org/officeDocument/2006/relationships/tags" Target="../tags/tag866.xml"/><Relationship Id="rId38" Type="http://schemas.openxmlformats.org/officeDocument/2006/relationships/tags" Target="../tags/tag871.xml"/><Relationship Id="rId46" Type="http://schemas.openxmlformats.org/officeDocument/2006/relationships/image" Target="../media/image1.emf"/><Relationship Id="rId20" Type="http://schemas.openxmlformats.org/officeDocument/2006/relationships/tags" Target="../tags/tag853.xml"/><Relationship Id="rId41" Type="http://schemas.openxmlformats.org/officeDocument/2006/relationships/tags" Target="../tags/tag8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76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wingproduce.com/vegetables/which-issues-have-your-attention-2019-state-of-the-vegetable-industry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tags" Target="../tags/tag878.xml"/><Relationship Id="rId7" Type="http://schemas.openxmlformats.org/officeDocument/2006/relationships/hyperlink" Target="https://www.growingproduce.com/vegetables/which-issues-have-your-attention-2019-state-of-the-vegetable-industry/" TargetMode="External"/><Relationship Id="rId2" Type="http://schemas.openxmlformats.org/officeDocument/2006/relationships/tags" Target="../tags/tag87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3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880.xml"/><Relationship Id="rId7" Type="http://schemas.openxmlformats.org/officeDocument/2006/relationships/image" Target="../media/image1.emf"/><Relationship Id="rId2" Type="http://schemas.openxmlformats.org/officeDocument/2006/relationships/tags" Target="../tags/tag879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42.bin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6.xml"/><Relationship Id="rId9" Type="http://schemas.openxmlformats.org/officeDocument/2006/relationships/hyperlink" Target="https://www.thepacker.com/article/court-action-filed-stop-new-h-2a-wage-rates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g"/><Relationship Id="rId3" Type="http://schemas.openxmlformats.org/officeDocument/2006/relationships/tags" Target="../tags/tag882.xml"/><Relationship Id="rId7" Type="http://schemas.openxmlformats.org/officeDocument/2006/relationships/image" Target="../media/image12.jp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tags" Target="../tags/tag881.xml"/><Relationship Id="rId16" Type="http://schemas.openxmlformats.org/officeDocument/2006/relationships/image" Target="../media/image21.jpg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11" Type="http://schemas.openxmlformats.org/officeDocument/2006/relationships/image" Target="../media/image16.jpg"/><Relationship Id="rId5" Type="http://schemas.openxmlformats.org/officeDocument/2006/relationships/oleObject" Target="../embeddings/oleObject43.bin"/><Relationship Id="rId15" Type="http://schemas.openxmlformats.org/officeDocument/2006/relationships/image" Target="../media/image20.jpg"/><Relationship Id="rId10" Type="http://schemas.openxmlformats.org/officeDocument/2006/relationships/image" Target="../media/image15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4.jp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9" Type="http://schemas.openxmlformats.org/officeDocument/2006/relationships/tags" Target="../tags/tag53.xml"/><Relationship Id="rId21" Type="http://schemas.openxmlformats.org/officeDocument/2006/relationships/tags" Target="../tags/tag35.xml"/><Relationship Id="rId34" Type="http://schemas.openxmlformats.org/officeDocument/2006/relationships/tags" Target="../tags/tag48.xml"/><Relationship Id="rId42" Type="http://schemas.openxmlformats.org/officeDocument/2006/relationships/oleObject" Target="../embeddings/oleObject9.bin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29" Type="http://schemas.openxmlformats.org/officeDocument/2006/relationships/tags" Target="../tags/tag43.xml"/><Relationship Id="rId41" Type="http://schemas.openxmlformats.org/officeDocument/2006/relationships/notesSlide" Target="../notesSlides/notesSlide3.xml"/><Relationship Id="rId1" Type="http://schemas.openxmlformats.org/officeDocument/2006/relationships/vmlDrawing" Target="../drawings/vmlDrawing9.v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tags" Target="../tags/tag46.xml"/><Relationship Id="rId37" Type="http://schemas.openxmlformats.org/officeDocument/2006/relationships/tags" Target="../tags/tag51.xml"/><Relationship Id="rId40" Type="http://schemas.openxmlformats.org/officeDocument/2006/relationships/slideLayout" Target="../slideLayouts/slideLayout3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36" Type="http://schemas.openxmlformats.org/officeDocument/2006/relationships/tags" Target="../tags/tag50.xml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tags" Target="../tags/tag45.xml"/><Relationship Id="rId44" Type="http://schemas.openxmlformats.org/officeDocument/2006/relationships/chart" Target="../charts/chart1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tags" Target="../tags/tag44.xml"/><Relationship Id="rId35" Type="http://schemas.openxmlformats.org/officeDocument/2006/relationships/tags" Target="../tags/tag49.xml"/><Relationship Id="rId43" Type="http://schemas.openxmlformats.org/officeDocument/2006/relationships/image" Target="../media/image1.emf"/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tags" Target="../tags/tag47.xml"/><Relationship Id="rId38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1.emf"/><Relationship Id="rId2" Type="http://schemas.openxmlformats.org/officeDocument/2006/relationships/tags" Target="../tags/tag5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1.emf"/><Relationship Id="rId2" Type="http://schemas.openxmlformats.org/officeDocument/2006/relationships/tags" Target="../tags/tag5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3" Type="http://schemas.openxmlformats.org/officeDocument/2006/relationships/tags" Target="../tags/tag60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chart" Target="../charts/chart2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1" Type="http://schemas.openxmlformats.org/officeDocument/2006/relationships/vmlDrawing" Target="../drawings/vmlDrawing13.v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1.emf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oleObject" Target="../embeddings/oleObject12.bin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6995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"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60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34" y="-9979"/>
            <a:ext cx="2187527" cy="1458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474" y="2524129"/>
            <a:ext cx="7772400" cy="1036320"/>
          </a:xfrm>
        </p:spPr>
        <p:txBody>
          <a:bodyPr/>
          <a:lstStyle/>
          <a:p>
            <a:r>
              <a:rPr lang="en-US" b="1" dirty="0"/>
              <a:t>Specialty Crop 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0302" y="3882191"/>
            <a:ext cx="6858000" cy="20771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Southern Outlook Meeting</a:t>
            </a:r>
          </a:p>
          <a:p>
            <a:r>
              <a:rPr lang="en-US" dirty="0"/>
              <a:t>Atlanta, GA</a:t>
            </a:r>
          </a:p>
          <a:p>
            <a:r>
              <a:rPr lang="en-US" dirty="0"/>
              <a:t>September 24, 2019</a:t>
            </a:r>
          </a:p>
          <a:p>
            <a:endParaRPr lang="en-US" dirty="0"/>
          </a:p>
          <a:p>
            <a:r>
              <a:rPr lang="en-US" sz="2200" dirty="0"/>
              <a:t>Elizabeth Canales</a:t>
            </a:r>
          </a:p>
          <a:p>
            <a:r>
              <a:rPr lang="en-US" sz="2200" dirty="0"/>
              <a:t>Mississippi State University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3" r="20438"/>
          <a:stretch/>
        </p:blipFill>
        <p:spPr>
          <a:xfrm>
            <a:off x="0" y="-21999"/>
            <a:ext cx="1860331" cy="2350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0" t="12967" r="11159" b="22772"/>
          <a:stretch/>
        </p:blipFill>
        <p:spPr>
          <a:xfrm>
            <a:off x="4741496" y="-62369"/>
            <a:ext cx="1558197" cy="1073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96" y="-29417"/>
            <a:ext cx="1598606" cy="1065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0"/>
            <a:ext cx="1554480" cy="1036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/>
          <a:stretch/>
        </p:blipFill>
        <p:spPr>
          <a:xfrm>
            <a:off x="2939855" y="1187669"/>
            <a:ext cx="1801642" cy="11366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76" y="1010664"/>
            <a:ext cx="2005137" cy="13289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5"/>
          <a:stretch/>
        </p:blipFill>
        <p:spPr>
          <a:xfrm>
            <a:off x="1004818" y="1115288"/>
            <a:ext cx="1951950" cy="12090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1" b="8773"/>
          <a:stretch/>
        </p:blipFill>
        <p:spPr>
          <a:xfrm>
            <a:off x="6711963" y="1036320"/>
            <a:ext cx="2432039" cy="13032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12" y="-32901"/>
            <a:ext cx="1951949" cy="12222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94" y="5808232"/>
            <a:ext cx="1574732" cy="841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6247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5203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3" name="think-cell Slide" r:id="rId28" imgW="351" imgH="351" progId="TCLayout.ActiveDocument.1">
                  <p:embed/>
                </p:oleObj>
              </mc:Choice>
              <mc:Fallback>
                <p:oleObj name="think-cell Slide" r:id="rId28" imgW="351" imgH="351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Per-capita availability of fruits, 2000-2017 </a:t>
            </a:r>
          </a:p>
        </p:txBody>
      </p:sp>
      <p:graphicFrame>
        <p:nvGraphicFramePr>
          <p:cNvPr id="31" name="Chart 30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21058782"/>
              </p:ext>
            </p:extLst>
          </p:nvPr>
        </p:nvGraphicFramePr>
        <p:xfrm>
          <a:off x="373063" y="1608138"/>
          <a:ext cx="5276850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cxnSp>
        <p:nvCxnSpPr>
          <p:cNvPr id="447" name="Straight Connector 446"/>
          <p:cNvCxnSpPr/>
          <p:nvPr>
            <p:custDataLst>
              <p:tags r:id="rId5"/>
            </p:custDataLst>
          </p:nvPr>
        </p:nvCxnSpPr>
        <p:spPr bwMode="auto">
          <a:xfrm>
            <a:off x="1022350" y="1695450"/>
            <a:ext cx="10001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>
            <p:custDataLst>
              <p:tags r:id="rId6"/>
            </p:custDataLst>
          </p:nvPr>
        </p:nvCxnSpPr>
        <p:spPr bwMode="auto">
          <a:xfrm flipV="1">
            <a:off x="1022350" y="1695450"/>
            <a:ext cx="0" cy="4397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>
            <p:custDataLst>
              <p:tags r:id="rId7"/>
            </p:custDataLst>
          </p:nvPr>
        </p:nvCxnSpPr>
        <p:spPr bwMode="auto">
          <a:xfrm>
            <a:off x="2022475" y="1695450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>
            <p:custDataLst>
              <p:tags r:id="rId8"/>
            </p:custDataLst>
          </p:nvPr>
        </p:nvCxnSpPr>
        <p:spPr bwMode="auto">
          <a:xfrm>
            <a:off x="2185988" y="2103438"/>
            <a:ext cx="10001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>
            <p:custDataLst>
              <p:tags r:id="rId9"/>
            </p:custDataLst>
          </p:nvPr>
        </p:nvCxnSpPr>
        <p:spPr bwMode="auto">
          <a:xfrm flipV="1">
            <a:off x="2185988" y="210343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10"/>
            </p:custDataLst>
          </p:nvPr>
        </p:nvCxnSpPr>
        <p:spPr bwMode="auto">
          <a:xfrm>
            <a:off x="3186113" y="2103438"/>
            <a:ext cx="0" cy="10064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/>
          <p:cNvCxnSpPr/>
          <p:nvPr>
            <p:custDataLst>
              <p:tags r:id="rId11"/>
            </p:custDataLst>
          </p:nvPr>
        </p:nvCxnSpPr>
        <p:spPr bwMode="auto">
          <a:xfrm flipV="1">
            <a:off x="3349625" y="4243388"/>
            <a:ext cx="0" cy="1619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12"/>
            </p:custDataLst>
          </p:nvPr>
        </p:nvCxnSpPr>
        <p:spPr bwMode="auto">
          <a:xfrm>
            <a:off x="3349625" y="4243388"/>
            <a:ext cx="10001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13"/>
            </p:custDataLst>
          </p:nvPr>
        </p:nvCxnSpPr>
        <p:spPr bwMode="auto">
          <a:xfrm>
            <a:off x="4349750" y="4243388"/>
            <a:ext cx="0" cy="2476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>
            <p:custDataLst>
              <p:tags r:id="rId14"/>
            </p:custDataLst>
          </p:nvPr>
        </p:nvCxnSpPr>
        <p:spPr bwMode="auto">
          <a:xfrm flipV="1">
            <a:off x="4513263" y="4483100"/>
            <a:ext cx="0" cy="1905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/>
          <p:cNvCxnSpPr/>
          <p:nvPr>
            <p:custDataLst>
              <p:tags r:id="rId15"/>
            </p:custDataLst>
          </p:nvPr>
        </p:nvCxnSpPr>
        <p:spPr bwMode="auto">
          <a:xfrm>
            <a:off x="4513263" y="4483100"/>
            <a:ext cx="10001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/>
          <p:cNvCxnSpPr/>
          <p:nvPr>
            <p:custDataLst>
              <p:tags r:id="rId16"/>
            </p:custDataLst>
          </p:nvPr>
        </p:nvCxnSpPr>
        <p:spPr bwMode="auto">
          <a:xfrm>
            <a:off x="5513388" y="4483100"/>
            <a:ext cx="0" cy="1841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258888" y="4872038"/>
            <a:ext cx="469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55303D-005D-42E0-804F-07A4CEF5816E}" type="datetime'''''''F''r''''''''e''''''''''''''''''''''''''sh'''''''''''">
              <a:rPr lang="en-US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Fresh</a:t>
            </a:fld>
            <a:endParaRPr lang="en-US" sz="1600" b="1" dirty="0">
              <a:sym typeface="+mn-lt"/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444750" y="4872038"/>
            <a:ext cx="425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6FEFD3-1494-4F44-AE39-B66D658CD0F8}" type="datetime'''''J''u''''''''''ice'''''''''''''''''''''''''">
              <a:rPr lang="en-US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Juice</a:t>
            </a:fld>
            <a:endParaRPr lang="en-US" sz="1600" b="1" dirty="0">
              <a:sym typeface="+mn-lt"/>
            </a:endParaRPr>
          </a:p>
        </p:txBody>
      </p:sp>
      <p:sp>
        <p:nvSpPr>
          <p:cNvPr id="470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30175" y="3003550"/>
            <a:ext cx="192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ym typeface="+mn-lt"/>
              </a:rPr>
              <a:t>Pounds</a:t>
            </a:r>
            <a:endParaRPr lang="en-US" sz="1400" dirty="0">
              <a:sym typeface="+mn-lt"/>
            </a:endParaRPr>
          </a:p>
        </p:txBody>
      </p:sp>
      <p:sp>
        <p:nvSpPr>
          <p:cNvPr id="326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3495675" y="4872038"/>
            <a:ext cx="6508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BC1158-3AA5-4868-BF1E-56A40AA2E9D9}" type="datetime'''''''''C''an''''''''''''''''n''''''''''''''''''''''''''e''d'">
              <a:rPr lang="en-US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Canned</a:t>
            </a:fld>
            <a:endParaRPr lang="en-US" sz="1600" b="1" dirty="0">
              <a:sym typeface="+mn-lt"/>
            </a:endParaRPr>
          </a:p>
        </p:txBody>
      </p:sp>
      <p:sp>
        <p:nvSpPr>
          <p:cNvPr id="327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4699000" y="4872038"/>
            <a:ext cx="5730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8B2D6A-27FA-4B6B-8C5B-3468302E5EDE}" type="datetime'''''Froz''''''''''''''''''''en'''''''''''''''''''''">
              <a:rPr lang="en-US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Frozen</a:t>
            </a:fld>
            <a:endParaRPr lang="en-US" sz="1600" b="1" dirty="0">
              <a:sym typeface="+mn-lt"/>
            </a:endParaRPr>
          </a:p>
        </p:txBody>
      </p:sp>
      <p:sp>
        <p:nvSpPr>
          <p:cNvPr id="435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239838" y="1558925"/>
            <a:ext cx="566738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9A55B71-C7DE-4E5C-9D3D-523B6862409C}" type="datetime'''''''''''''''''''+''''''''''''1''''''''''''''''''''1''''%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+11%</a:t>
            </a:fld>
            <a:endParaRPr lang="en-US" sz="1400" b="1" dirty="0">
              <a:sym typeface="+mn-lt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427288" y="1966913"/>
            <a:ext cx="517525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614B6D-D79E-48E4-9382-551DBDE86AE8}" type="datetime'''''''-''''''''''''''3''''''6''''%''''''''''''''''''''''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-36%</a:t>
            </a:fld>
            <a:endParaRPr lang="en-US" sz="1400" b="1" dirty="0">
              <a:sym typeface="+mn-lt"/>
            </a:endParaRPr>
          </a:p>
        </p:txBody>
      </p:sp>
      <p:sp>
        <p:nvSpPr>
          <p:cNvPr id="451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590925" y="4106863"/>
            <a:ext cx="517525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8FECE7-46DF-4B69-8774-1491C1560D0D}" type="datetime'''''''''''-24''''''''%''''''''''''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-24%</a:t>
            </a:fld>
            <a:endParaRPr lang="en-US" sz="1400" b="1" dirty="0">
              <a:sym typeface="+mn-lt"/>
            </a:endParaRPr>
          </a:p>
        </p:txBody>
      </p:sp>
      <p:sp>
        <p:nvSpPr>
          <p:cNvPr id="441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4794250" y="4346575"/>
            <a:ext cx="438150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BCF5D5-6672-4C84-AF88-3C9034C37823}" type="datetime'+''7''''''''''%''''''''''''''''''''''''''''''''''''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+7%</a:t>
            </a:fld>
            <a:endParaRPr lang="en-US" sz="1400" b="1" dirty="0"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413" y="6519446"/>
            <a:ext cx="889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USDA-ERS. Food Availability (Per Capita) Data System.  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idx="1"/>
          </p:nvPr>
        </p:nvSpPr>
        <p:spPr>
          <a:xfrm>
            <a:off x="6299200" y="1879366"/>
            <a:ext cx="2451103" cy="2564359"/>
          </a:xfrm>
          <a:noFill/>
          <a:ln w="3175">
            <a:solidFill>
              <a:schemeClr val="bg1">
                <a:lumMod val="50000"/>
              </a:schemeClr>
            </a:solidFill>
            <a:prstDash val="dash"/>
          </a:ln>
        </p:spPr>
        <p:txBody>
          <a:bodyPr tIns="18288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Increase in the availability of fresh and frozen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Large decrease in availability of fruit for juice and for canned market</a:t>
            </a:r>
          </a:p>
        </p:txBody>
      </p:sp>
    </p:spTree>
    <p:extLst>
      <p:ext uri="{BB962C8B-B14F-4D97-AF65-F5344CB8AC3E}">
        <p14:creationId xmlns:p14="http://schemas.microsoft.com/office/powerpoint/2010/main" val="380940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18" name="think-cell Slide" r:id="rId36" imgW="351" imgH="351" progId="TCLayout.ActiveDocument.1">
                  <p:embed/>
                </p:oleObj>
              </mc:Choice>
              <mc:Fallback>
                <p:oleObj name="think-cell Slide" r:id="rId36" imgW="351" imgH="351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8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" y="95781"/>
            <a:ext cx="9052559" cy="844021"/>
          </a:xfrm>
        </p:spPr>
        <p:txBody>
          <a:bodyPr>
            <a:noAutofit/>
          </a:bodyPr>
          <a:lstStyle/>
          <a:p>
            <a:r>
              <a:rPr lang="en-US" sz="2800" dirty="0"/>
              <a:t>Consumer expenditures: Annual growth in fruit and vegetable consumption (CAGR 2013-2018)</a:t>
            </a:r>
          </a:p>
        </p:txBody>
      </p:sp>
      <p:graphicFrame>
        <p:nvGraphicFramePr>
          <p:cNvPr id="98" name="Chart 97"/>
          <p:cNvGraphicFramePr/>
          <p:nvPr>
            <p:custDataLst>
              <p:tags r:id="rId4"/>
            </p:custDataLst>
          </p:nvPr>
        </p:nvGraphicFramePr>
        <p:xfrm>
          <a:off x="411163" y="1471613"/>
          <a:ext cx="5726112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cxnSp>
        <p:nvCxnSpPr>
          <p:cNvPr id="41" name="Straight Connector 40"/>
          <p:cNvCxnSpPr/>
          <p:nvPr>
            <p:custDataLst>
              <p:tags r:id="rId5"/>
            </p:custDataLst>
          </p:nvPr>
        </p:nvCxnSpPr>
        <p:spPr bwMode="auto">
          <a:xfrm flipV="1">
            <a:off x="1084263" y="1406525"/>
            <a:ext cx="750888" cy="45243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6"/>
            </p:custDataLst>
          </p:nvPr>
        </p:nvCxnSpPr>
        <p:spPr bwMode="auto">
          <a:xfrm flipV="1">
            <a:off x="2105025" y="3762375"/>
            <a:ext cx="750888" cy="20796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>
            <p:custDataLst>
              <p:tags r:id="rId7"/>
            </p:custDataLst>
          </p:nvPr>
        </p:nvCxnSpPr>
        <p:spPr bwMode="auto">
          <a:xfrm flipV="1">
            <a:off x="3125788" y="3938588"/>
            <a:ext cx="750888" cy="1968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8"/>
            </p:custDataLst>
          </p:nvPr>
        </p:nvCxnSpPr>
        <p:spPr bwMode="auto">
          <a:xfrm>
            <a:off x="4146550" y="4727575"/>
            <a:ext cx="750888" cy="31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9"/>
            </p:custDataLst>
          </p:nvPr>
        </p:nvCxnSpPr>
        <p:spPr bwMode="auto">
          <a:xfrm flipV="1">
            <a:off x="5167313" y="4600575"/>
            <a:ext cx="750888" cy="5080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101975" y="5503863"/>
            <a:ext cx="8016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9039B9-AF74-43DA-AAA7-859429722FDF}" type="datetime'''Fre''s''h ''''v''''e''''''''g''e''''''ta''''bl''es''''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Fresh vegetables</a:t>
            </a:fld>
            <a:endParaRPr lang="en-US" sz="1400" b="1" dirty="0">
              <a:sym typeface="+mn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060450" y="5503863"/>
            <a:ext cx="8016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/>
              <a:t>Total </a:t>
            </a:r>
            <a:fld id="{A767B68B-CDAA-4C2F-B801-D1B164E07CC2}" type="datetime'''F''''''ruits'' an''d ''''''''v''e''''g''etab''l''''e''s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Fruits and vegetables</a:t>
            </a:fld>
            <a:endParaRPr lang="en-US" sz="1400" b="1" dirty="0">
              <a:sym typeface="+mn-l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060575" y="5503863"/>
            <a:ext cx="8429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89B885-25DB-41BA-BD58-9D02D2E9C83F}" type="datetime'''F''r''''es''''''''''h'''' ''fr''ui''t''s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Fresh fruits</a:t>
            </a:fld>
            <a:endParaRPr lang="en-US" sz="1400" b="1" dirty="0">
              <a:sym typeface="+mn-lt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144963" y="5503863"/>
            <a:ext cx="755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B31004-EED4-4810-B8AC-BC6D4CD3B674}" type="datetime'P''ro''''ce''ss''ed'''''' ''''fr''u''i''''''ts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Processed fruits</a:t>
            </a:fld>
            <a:endParaRPr lang="en-US" sz="1400" b="1" dirty="0">
              <a:sym typeface="+mn-lt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143500" y="5503863"/>
            <a:ext cx="8016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2423F3-D420-4B30-8B9A-AEBF75118274}" type="datetime'Pr''o''ce''''''ss''ed ''veg''eta''''b''''le''''''''''s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Processed vegetables</a:t>
            </a:fld>
            <a:endParaRPr lang="en-US" sz="1400" b="1" dirty="0">
              <a:sym typeface="+mn-lt"/>
            </a:endParaRPr>
          </a:p>
        </p:txBody>
      </p:sp>
      <p:sp>
        <p:nvSpPr>
          <p:cNvPr id="90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68275" y="2343150"/>
            <a:ext cx="192088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Average Annual Expenditures ($)</a:t>
            </a:r>
          </a:p>
        </p:txBody>
      </p:sp>
      <p:sp>
        <p:nvSpPr>
          <p:cNvPr id="40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239838" y="1495425"/>
            <a:ext cx="438150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29C99A-BAA0-4D46-A368-E814DDB739CD}" type="datetime'''''''''''+''''''''''3''''%''''''''''''''''''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+3%</a:t>
            </a:fld>
            <a:endParaRPr lang="en-US" sz="1400" b="1" dirty="0">
              <a:sym typeface="+mn-lt"/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2260600" y="3729038"/>
            <a:ext cx="438150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47B796-88AF-42EF-928B-99B6ECF21DC2}" type="datetime'''''''''''''''''+''''''''''''''''''''''''''3''''''%''''''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+3%</a:t>
            </a:fld>
            <a:endParaRPr lang="en-US" sz="1400" b="1" dirty="0">
              <a:sym typeface="+mn-lt"/>
            </a:endParaRPr>
          </a:p>
        </p:txBody>
      </p:sp>
      <p:sp>
        <p:nvSpPr>
          <p:cNvPr id="53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281363" y="3900488"/>
            <a:ext cx="438150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241A80F-9DA5-431E-903F-4FD590D26C9C}" type="datetime'''''+''''''''''''''''''''''''''''4''''''''''''''%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+4%</a:t>
            </a:fld>
            <a:endParaRPr lang="en-US" sz="1400" b="1" dirty="0">
              <a:sym typeface="+mn-lt"/>
            </a:endParaRPr>
          </a:p>
        </p:txBody>
      </p:sp>
      <p:sp>
        <p:nvSpPr>
          <p:cNvPr id="57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4365625" y="4592638"/>
            <a:ext cx="312738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6100620-CC05-4ABC-802E-7027D8E3A050}" type="datetime'''''''0''''''''''''''''''''''%''''''''''''''''''''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0%</a:t>
            </a:fld>
            <a:endParaRPr lang="en-US" sz="1400" b="1" dirty="0">
              <a:sym typeface="+mn-lt"/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5322888" y="4489450"/>
            <a:ext cx="438150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0CB9B1-2A6B-4734-BDE7-A9CD27ABA972}" type="datetime'''''+''''''''''''2''''''''%''''''''''''''''''''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+2%</a:t>
            </a:fld>
            <a:endParaRPr lang="en-US" sz="1400" b="1" dirty="0">
              <a:sym typeface="+mn-lt"/>
            </a:endParaRPr>
          </a:p>
        </p:txBody>
      </p:sp>
      <p:sp>
        <p:nvSpPr>
          <p:cNvPr id="75" name="Rectangle 74"/>
          <p:cNvSpPr/>
          <p:nvPr>
            <p:custDataLst>
              <p:tags r:id="rId21"/>
            </p:custDataLst>
          </p:nvPr>
        </p:nvSpPr>
        <p:spPr bwMode="auto">
          <a:xfrm>
            <a:off x="3429000" y="1600200"/>
            <a:ext cx="2336800" cy="57785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22"/>
            </p:custDataLst>
          </p:nvPr>
        </p:nvSpPr>
        <p:spPr bwMode="auto">
          <a:xfrm>
            <a:off x="4265613" y="1676400"/>
            <a:ext cx="250825" cy="187325"/>
          </a:xfrm>
          <a:prstGeom prst="rect">
            <a:avLst/>
          </a:prstGeom>
          <a:solidFill>
            <a:srgbClr val="9DB1C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23"/>
            </p:custDataLst>
          </p:nvPr>
        </p:nvSpPr>
        <p:spPr bwMode="auto">
          <a:xfrm>
            <a:off x="3500438" y="1919288"/>
            <a:ext cx="250825" cy="187325"/>
          </a:xfrm>
          <a:prstGeom prst="rect">
            <a:avLst/>
          </a:prstGeom>
          <a:solidFill>
            <a:srgbClr val="C3CFE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24"/>
            </p:custDataLst>
          </p:nvPr>
        </p:nvSpPr>
        <p:spPr bwMode="auto">
          <a:xfrm>
            <a:off x="3500438" y="1676400"/>
            <a:ext cx="250825" cy="187325"/>
          </a:xfrm>
          <a:prstGeom prst="rect">
            <a:avLst/>
          </a:prstGeom>
          <a:solidFill>
            <a:srgbClr val="DFE5E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>
            <p:custDataLst>
              <p:tags r:id="rId25"/>
            </p:custDataLst>
          </p:nvPr>
        </p:nvSpPr>
        <p:spPr bwMode="auto">
          <a:xfrm>
            <a:off x="4265613" y="1919288"/>
            <a:ext cx="250825" cy="187325"/>
          </a:xfrm>
          <a:prstGeom prst="rect">
            <a:avLst/>
          </a:prstGeom>
          <a:solidFill>
            <a:srgbClr val="6F8DB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>
            <p:custDataLst>
              <p:tags r:id="rId26"/>
            </p:custDataLst>
          </p:nvPr>
        </p:nvSpPr>
        <p:spPr bwMode="auto">
          <a:xfrm>
            <a:off x="5030788" y="1676400"/>
            <a:ext cx="250825" cy="187325"/>
          </a:xfrm>
          <a:prstGeom prst="rect">
            <a:avLst/>
          </a:prstGeom>
          <a:solidFill>
            <a:srgbClr val="4C6C9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27"/>
            </p:custDataLst>
          </p:nvPr>
        </p:nvSpPr>
        <p:spPr bwMode="auto">
          <a:xfrm>
            <a:off x="5030788" y="1919288"/>
            <a:ext cx="250825" cy="187325"/>
          </a:xfrm>
          <a:prstGeom prst="rect">
            <a:avLst/>
          </a:prstGeom>
          <a:solidFill>
            <a:srgbClr val="364D6E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4567238" y="1671638"/>
            <a:ext cx="361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497B2EF-2B61-450E-8B33-B9E23F0B43F3}" type="datetime'''''''''''''''''''''2''''''0''''''''1''''''''5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2015</a:t>
            </a:fld>
            <a:endParaRPr lang="en-US" sz="1400" dirty="0">
              <a:sym typeface="+mn-lt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3802063" y="1671638"/>
            <a:ext cx="361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A6C2D12-B7A1-4365-920B-1EE567682FBE}" type="datetime'20''''''''''1''''''''''''''''''''''3''''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2013</a:t>
            </a:fld>
            <a:endParaRPr lang="en-US" sz="1400" dirty="0">
              <a:sym typeface="+mn-lt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3802063" y="1914525"/>
            <a:ext cx="361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FDB81FC-096E-4D20-B666-13BB5CD58691}" type="datetime'''''''''2''''''0''''''''''''''1''''''''''''''4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2014</a:t>
            </a:fld>
            <a:endParaRPr lang="en-US" sz="1400" dirty="0">
              <a:sym typeface="+mn-lt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4567238" y="1914525"/>
            <a:ext cx="361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97C2C3-D83C-4E65-992E-36B9CFB9BB2F}" type="datetime'''''''20''''''''1''''''''6''''''''''''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2016</a:t>
            </a:fld>
            <a:endParaRPr lang="en-US" sz="1400" dirty="0">
              <a:sym typeface="+mn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5332413" y="1671638"/>
            <a:ext cx="361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45DF58D-5F58-429D-AA2F-F1A4558C1FFC}" type="datetime'''''''2''''''0''''''''''1''7''''''''''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2017</a:t>
            </a:fld>
            <a:endParaRPr lang="en-US" sz="1400" dirty="0">
              <a:sym typeface="+mn-lt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5332413" y="1914525"/>
            <a:ext cx="361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BDC608A-1938-492E-8637-C4FCB76B3FB1}" type="datetime'''''''''''''''''''''201''''''''''''''''''''8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en-US" sz="1400" dirty="0">
              <a:sym typeface="+mn-lt"/>
            </a:endParaRPr>
          </a:p>
        </p:txBody>
      </p:sp>
      <p:sp>
        <p:nvSpPr>
          <p:cNvPr id="85" name="Content Placeholder 2"/>
          <p:cNvSpPr>
            <a:spLocks noGrp="1"/>
          </p:cNvSpPr>
          <p:nvPr>
            <p:ph idx="1"/>
          </p:nvPr>
        </p:nvSpPr>
        <p:spPr>
          <a:xfrm>
            <a:off x="6746875" y="1468888"/>
            <a:ext cx="2264829" cy="3529832"/>
          </a:xfr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vert="horz" lIns="137160" tIns="182880" rIns="91440" bIns="91440" rtlCol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Steady increase in per capita consumption of fruit and vegetables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Consumption of </a:t>
            </a:r>
            <a:r>
              <a:rPr lang="en-US" sz="2000" u="sng" dirty="0"/>
              <a:t>processed</a:t>
            </a:r>
            <a:r>
              <a:rPr lang="en-US" sz="2000" dirty="0"/>
              <a:t> fruit and vegetables relatively flat</a:t>
            </a:r>
            <a:endParaRPr lang="en-US" sz="2000" dirty="0">
              <a:sym typeface="Wingdings 3" panose="05040102010807070707" pitchFamily="18" charset="2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ym typeface="Wingdings 3" panose="05040102010807070707" pitchFamily="18" charset="2"/>
              </a:rPr>
              <a:t>Consumption of </a:t>
            </a:r>
            <a:r>
              <a:rPr lang="en-US" sz="2000" u="sng" dirty="0">
                <a:sym typeface="Wingdings 3" panose="05040102010807070707" pitchFamily="18" charset="2"/>
              </a:rPr>
              <a:t>fresh</a:t>
            </a:r>
            <a:r>
              <a:rPr lang="en-US" sz="2000" dirty="0">
                <a:sym typeface="Wingdings 3" panose="05040102010807070707" pitchFamily="18" charset="2"/>
              </a:rPr>
              <a:t> fruit and vegetables steadily increasing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8900" y="6414671"/>
            <a:ext cx="506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Bureau of Labor. Consumer Expenditure Surveys. </a:t>
            </a:r>
          </a:p>
        </p:txBody>
      </p:sp>
    </p:spTree>
    <p:extLst>
      <p:ext uri="{BB962C8B-B14F-4D97-AF65-F5344CB8AC3E}">
        <p14:creationId xmlns:p14="http://schemas.microsoft.com/office/powerpoint/2010/main" val="2117529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2" name="think-cell Slide" r:id="rId6" imgW="351" imgH="351" progId="TCLayout.ActiveDocument.1">
                  <p:embed/>
                </p:oleObj>
              </mc:Choice>
              <mc:Fallback>
                <p:oleObj name="think-cell Slide" r:id="rId6" imgW="351" imgH="35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Opportunity: consumption of fruit and vegetables is below recommended levels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78" y="1217724"/>
            <a:ext cx="6816846" cy="5458907"/>
          </a:xfrm>
          <a:prstGeom prst="rect">
            <a:avLst/>
          </a:prstGeom>
        </p:spPr>
      </p:pic>
      <p:sp>
        <p:nvSpPr>
          <p:cNvPr id="12" name="Up-Down Arrow 11"/>
          <p:cNvSpPr/>
          <p:nvPr/>
        </p:nvSpPr>
        <p:spPr>
          <a:xfrm>
            <a:off x="7399284" y="3376314"/>
            <a:ext cx="274320" cy="82296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4850527" y="3347545"/>
            <a:ext cx="274320" cy="4114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86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9" name="think-cell Slide" r:id="rId41" imgW="351" imgH="351" progId="TCLayout.ActiveDocument.1">
                  <p:embed/>
                </p:oleObj>
              </mc:Choice>
              <mc:Fallback>
                <p:oleObj name="think-cell Slide" r:id="rId41" imgW="351" imgH="35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113346"/>
            <a:ext cx="8912226" cy="617013"/>
          </a:xfrm>
        </p:spPr>
        <p:txBody>
          <a:bodyPr>
            <a:noAutofit/>
          </a:bodyPr>
          <a:lstStyle/>
          <a:p>
            <a:r>
              <a:rPr lang="en-US" sz="3000" dirty="0"/>
              <a:t>Direct-to-consumers and local sales by farm size (acres)</a:t>
            </a:r>
          </a:p>
        </p:txBody>
      </p:sp>
      <p:graphicFrame>
        <p:nvGraphicFramePr>
          <p:cNvPr id="58" name="Chart 57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90295136"/>
              </p:ext>
            </p:extLst>
          </p:nvPr>
        </p:nvGraphicFramePr>
        <p:xfrm>
          <a:off x="729515" y="3943961"/>
          <a:ext cx="5535613" cy="156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sp>
        <p:nvSpPr>
          <p:cNvPr id="121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504090" y="4786923"/>
            <a:ext cx="1555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C63CB15-C231-4280-8CC1-393B03BAC957}" type="datetime'''''''''2''''''''''''''''''''''''''''''''''''''''''''0'''''">
              <a:rPr lang="en-US" altLang="en-US" sz="12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200" dirty="0">
              <a:sym typeface="+mn-lt"/>
            </a:endParaRPr>
          </a:p>
        </p:txBody>
      </p:sp>
      <p:sp>
        <p:nvSpPr>
          <p:cNvPr id="124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04090" y="3948723"/>
            <a:ext cx="1555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DC35E83-E072-46C7-B45D-3EB7E23EB5A8}" type="datetime'''''5''''''''''''''''''''''''''0'''''''''''''''''''''''''''''">
              <a:rPr lang="en-US" altLang="en-US" sz="12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en-US" sz="1200" dirty="0">
              <a:sym typeface="+mn-lt"/>
            </a:endParaRPr>
          </a:p>
        </p:txBody>
      </p:sp>
      <p:sp>
        <p:nvSpPr>
          <p:cNvPr id="119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581878" y="5345723"/>
            <a:ext cx="777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363490C-834A-47A8-9646-48FFA084A8DA}" type="datetime'''''''''''''''''''''''''''''''''0'''''''''''">
              <a:rPr lang="en-US" altLang="en-US" sz="12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 dirty="0">
              <a:sym typeface="+mn-lt"/>
            </a:endParaRPr>
          </a:p>
        </p:txBody>
      </p:sp>
      <p:sp>
        <p:nvSpPr>
          <p:cNvPr id="120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504090" y="5066323"/>
            <a:ext cx="1555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FFEA74E-5299-4618-9555-F9FA74C727C2}" type="datetime'''''''''1''''''''''''''''''''0'''''''''''''''''''''''''''''''">
              <a:rPr lang="en-US" altLang="en-US" sz="12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200" dirty="0">
              <a:sym typeface="+mn-lt"/>
            </a:endParaRPr>
          </a:p>
        </p:txBody>
      </p:sp>
      <p:sp>
        <p:nvSpPr>
          <p:cNvPr id="123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504090" y="4228123"/>
            <a:ext cx="1555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23C3691-90B9-4289-8F14-5B567EC5CBD7}" type="datetime'''''''''''''''''''''''''''4''''0'''''''''''''''''">
              <a:rPr lang="en-US" altLang="en-US" sz="12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US" sz="1200" dirty="0">
              <a:sym typeface="+mn-lt"/>
            </a:endParaRPr>
          </a:p>
        </p:txBody>
      </p:sp>
      <p:sp>
        <p:nvSpPr>
          <p:cNvPr id="122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504090" y="4507523"/>
            <a:ext cx="1555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BBE730D-2719-4741-9520-05C2111C14B4}" type="datetime'''''''''''''''''''''''''''3''''''''''''''''''0'''''''">
              <a:rPr lang="en-US" altLang="en-US" sz="12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US" sz="1200" dirty="0">
              <a:sym typeface="+mn-lt"/>
            </a:endParaRPr>
          </a:p>
        </p:txBody>
      </p:sp>
      <p:sp>
        <p:nvSpPr>
          <p:cNvPr id="91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334978" y="5345723"/>
            <a:ext cx="777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24DEEC9-5AA6-4F81-81AD-7CF751D4CAD0}" type="datetime'''''''''''''''''''''''''''''0'''">
              <a:rPr lang="en-US" altLang="en-US" sz="12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 dirty="0">
              <a:sym typeface="+mn-lt"/>
            </a:endParaRPr>
          </a:p>
        </p:txBody>
      </p:sp>
      <p:sp>
        <p:nvSpPr>
          <p:cNvPr id="92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334978" y="5112361"/>
            <a:ext cx="2333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23D1F69-D85D-4984-BA5D-C10767A4C2AA}" type="datetime'''''''''''''''''''''''''''1''''''''''''0''''''''''''''0'">
              <a:rPr lang="en-US" altLang="en-US" sz="12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US" sz="1200" dirty="0">
              <a:sym typeface="+mn-lt"/>
            </a:endParaRPr>
          </a:p>
        </p:txBody>
      </p:sp>
      <p:sp>
        <p:nvSpPr>
          <p:cNvPr id="93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334978" y="4880586"/>
            <a:ext cx="2333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9F2DAA3-1034-4D93-96A6-90357AC2F1FF}" type="datetime'''''''''''''20''''''''''''''''''''''''''0'">
              <a:rPr lang="en-US" altLang="en-US" sz="12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en-US" sz="1200" dirty="0">
              <a:sym typeface="+mn-lt"/>
            </a:endParaRPr>
          </a:p>
        </p:txBody>
      </p:sp>
      <p:sp>
        <p:nvSpPr>
          <p:cNvPr id="94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334978" y="4647223"/>
            <a:ext cx="2333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90186D4-FB6C-475E-A71A-0A18F20D6009}" type="datetime'30''''''''''''''''''0'''">
              <a:rPr lang="en-US" altLang="en-US" sz="12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300</a:t>
            </a:fld>
            <a:endParaRPr lang="en-US" sz="1200" dirty="0">
              <a:sym typeface="+mn-lt"/>
            </a:endParaRPr>
          </a:p>
        </p:txBody>
      </p:sp>
      <p:sp>
        <p:nvSpPr>
          <p:cNvPr id="95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334978" y="4413861"/>
            <a:ext cx="2333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856F012-FA29-4842-9E51-43D255B507CC}" type="datetime'''''''''''40''''''''''''''''''''''0'''">
              <a:rPr lang="en-US" altLang="en-US" sz="12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400</a:t>
            </a:fld>
            <a:endParaRPr lang="en-US" sz="1200" dirty="0">
              <a:sym typeface="+mn-lt"/>
            </a:endParaRPr>
          </a:p>
        </p:txBody>
      </p:sp>
      <p:sp>
        <p:nvSpPr>
          <p:cNvPr id="96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334978" y="4182086"/>
            <a:ext cx="2333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3E16545-48E1-42E4-B884-D7DAD27FB313}" type="datetime'''''''''''''''''''''''''''''''5''''''''''''0''0'''">
              <a:rPr lang="en-US" altLang="en-US" sz="12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500</a:t>
            </a:fld>
            <a:endParaRPr lang="en-US" sz="1200" dirty="0">
              <a:sym typeface="+mn-lt"/>
            </a:endParaRPr>
          </a:p>
        </p:txBody>
      </p:sp>
      <p:sp>
        <p:nvSpPr>
          <p:cNvPr id="97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334978" y="3948723"/>
            <a:ext cx="2333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2C03593-D18D-47E2-BC6E-C6DF2F189629}" type="datetime'''''''''''''60''''0'''''''''''''''''''">
              <a:rPr lang="en-US" altLang="en-US" sz="12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600</a:t>
            </a:fld>
            <a:endParaRPr lang="en-US" sz="1200" dirty="0">
              <a:sym typeface="+mn-lt"/>
            </a:endParaRPr>
          </a:p>
        </p:txBody>
      </p:sp>
      <p:sp>
        <p:nvSpPr>
          <p:cNvPr id="110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16753" y="4039210"/>
            <a:ext cx="165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sym typeface="+mn-lt"/>
              </a:rPr>
              <a:t>No. farms  (Thousand)</a:t>
            </a:r>
            <a:endParaRPr lang="en-US" sz="1200" dirty="0">
              <a:sym typeface="+mn-lt"/>
            </a:endParaRPr>
          </a:p>
        </p:txBody>
      </p:sp>
      <p:sp>
        <p:nvSpPr>
          <p:cNvPr id="99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690578" y="3948723"/>
            <a:ext cx="1651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sym typeface="+mn-lt"/>
              </a:rPr>
              <a:t>Value of Production (Million)</a:t>
            </a:r>
            <a:endParaRPr lang="en-US" sz="1200" dirty="0">
              <a:sym typeface="+mn-lt"/>
            </a:endParaRPr>
          </a:p>
        </p:txBody>
      </p:sp>
      <p:sp>
        <p:nvSpPr>
          <p:cNvPr id="63" name="Rectangle 62"/>
          <p:cNvSpPr/>
          <p:nvPr>
            <p:custDataLst>
              <p:tags r:id="rId20"/>
            </p:custDataLst>
          </p:nvPr>
        </p:nvSpPr>
        <p:spPr bwMode="auto">
          <a:xfrm>
            <a:off x="7056438" y="3780436"/>
            <a:ext cx="2017713" cy="57785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>
            <p:custDataLst>
              <p:tags r:id="rId21"/>
            </p:custDataLst>
          </p:nvPr>
        </p:nvCxnSpPr>
        <p:spPr bwMode="gray">
          <a:xfrm>
            <a:off x="7146925" y="3950298"/>
            <a:ext cx="28575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22"/>
            </p:custDataLst>
          </p:nvPr>
        </p:nvCxnSpPr>
        <p:spPr bwMode="gray">
          <a:xfrm>
            <a:off x="7146925" y="4193186"/>
            <a:ext cx="28575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Diamond 154"/>
          <p:cNvSpPr/>
          <p:nvPr>
            <p:custDataLst>
              <p:tags r:id="rId23"/>
            </p:custDataLst>
          </p:nvPr>
        </p:nvSpPr>
        <p:spPr bwMode="auto">
          <a:xfrm>
            <a:off x="7258050" y="3918548"/>
            <a:ext cx="63500" cy="63500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>
            <p:custDataLst>
              <p:tags r:id="rId24"/>
            </p:custDataLst>
          </p:nvPr>
        </p:nvSpPr>
        <p:spPr bwMode="auto">
          <a:xfrm>
            <a:off x="7258050" y="4161436"/>
            <a:ext cx="63500" cy="635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7502525" y="3851873"/>
            <a:ext cx="7191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D9E13B5-043D-4E0E-8917-12594BB9352D}" type="datetime'''''''N''o''''''''.'''''''' f''a''''r''''''''''''m''''s'">
              <a:rPr lang="en-US" altLang="en-US" sz="1400" b="1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No. farms</a:t>
            </a:fld>
            <a:endParaRPr lang="en-US" sz="1400" b="1" dirty="0">
              <a:sym typeface="+mn-lt"/>
            </a:endParaRPr>
          </a:p>
        </p:txBody>
      </p:sp>
      <p:sp>
        <p:nvSpPr>
          <p:cNvPr id="54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502525" y="4094761"/>
            <a:ext cx="201771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 dirty="0">
                <a:sym typeface="+mn-lt"/>
              </a:rPr>
              <a:t>Value of Production</a:t>
            </a:r>
          </a:p>
        </p:txBody>
      </p:sp>
      <p:sp>
        <p:nvSpPr>
          <p:cNvPr id="73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3658453" y="5484923"/>
            <a:ext cx="1651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572029D-1A09-4F74-AD71-251CC09F1E36}" type="datetime'1''''''''''''80'''''''''''''' to'' ''''2''''''''''1''''9'">
              <a:rPr lang="en-US" altLang="en-US" sz="12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180 to 219</a:t>
            </a:fld>
            <a:endParaRPr lang="en-US" sz="1200" b="1" dirty="0">
              <a:sym typeface="+mn-lt"/>
            </a:endParaRPr>
          </a:p>
        </p:txBody>
      </p:sp>
      <p:sp>
        <p:nvSpPr>
          <p:cNvPr id="77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4634765" y="5484923"/>
            <a:ext cx="1651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FF002D6-C18A-4BE5-B87B-661AEF99CCBE}" type="datetime'''''''''2''''6''''0 ''''''''''to'''''' ''''499'">
              <a:rPr lang="en-US" altLang="en-US" sz="12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260 to 499</a:t>
            </a:fld>
            <a:endParaRPr lang="en-US" sz="1200" b="1" dirty="0">
              <a:sym typeface="+mn-lt"/>
            </a:endParaRPr>
          </a:p>
        </p:txBody>
      </p:sp>
      <p:sp>
        <p:nvSpPr>
          <p:cNvPr id="70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729515" y="5484923"/>
            <a:ext cx="165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B8CC7A4-5FC9-44D5-8513-127E805E6C91}" type="datetime'''1 to'''''''''''''''''''''''''' ''''9'">
              <a:rPr lang="en-US" altLang="en-US" sz="12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 to 9</a:t>
            </a:fld>
            <a:endParaRPr lang="en-US" sz="1200" b="1" dirty="0">
              <a:sym typeface="+mn-lt"/>
            </a:endParaRPr>
          </a:p>
        </p:txBody>
      </p:sp>
      <p:sp>
        <p:nvSpPr>
          <p:cNvPr id="72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218465" y="5484923"/>
            <a:ext cx="1651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FB40D05-C59B-4E50-BA1D-34C9A12BFD10}" type="datetime'''''1''''0 to'''''''''''''''''''''''''''''' ''4''''9'''''''''">
              <a:rPr lang="en-US" altLang="en-US" sz="12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 to 49</a:t>
            </a:fld>
            <a:endParaRPr lang="en-US" sz="1200" b="1" dirty="0">
              <a:sym typeface="+mn-lt"/>
            </a:endParaRPr>
          </a:p>
        </p:txBody>
      </p:sp>
      <p:sp>
        <p:nvSpPr>
          <p:cNvPr id="71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705828" y="5484923"/>
            <a:ext cx="1651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AF26389-8661-490F-82F7-7F5F61274AE3}" type="datetime'''''''5''''''''''0'''''''' ''''''''''''''''''to ''''''69'''">
              <a:rPr lang="en-US" altLang="en-US" sz="12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 to 69</a:t>
            </a:fld>
            <a:endParaRPr lang="en-US" sz="1200" b="1" dirty="0">
              <a:sym typeface="+mn-lt"/>
            </a:endParaRPr>
          </a:p>
        </p:txBody>
      </p:sp>
      <p:sp>
        <p:nvSpPr>
          <p:cNvPr id="74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2194778" y="5484923"/>
            <a:ext cx="1651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0860337-30FC-400E-B15C-537D7A2749CA}" type="datetime'''''''7''''0 ''''t''o'''''''''' ''''''''''''99'''''''''''''">
              <a:rPr lang="en-US" altLang="en-US" sz="12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 to 99</a:t>
            </a:fld>
            <a:endParaRPr lang="en-US" sz="1200" b="1" dirty="0">
              <a:sym typeface="+mn-lt"/>
            </a:endParaRPr>
          </a:p>
        </p:txBody>
      </p:sp>
      <p:sp>
        <p:nvSpPr>
          <p:cNvPr id="69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2682140" y="5484923"/>
            <a:ext cx="1651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CC06279-7D7D-40A1-8700-ACFC37A8A517}" type="datetime'''''''1''''''''''0''''0'''''' ''''t''o'''' 1''3''''''9'''''''">
              <a:rPr lang="en-US" altLang="en-US" sz="12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 to 139</a:t>
            </a:fld>
            <a:endParaRPr lang="en-US" sz="1200" b="1" dirty="0">
              <a:sym typeface="+mn-lt"/>
            </a:endParaRPr>
          </a:p>
        </p:txBody>
      </p:sp>
      <p:sp>
        <p:nvSpPr>
          <p:cNvPr id="75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3171090" y="5484923"/>
            <a:ext cx="1651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2BE39F9-6DDA-4D7B-9016-D9E00FD35BF1}" type="datetime'''1''''4''''0 ''''''t''o'''' ''1''''''7''''''''9'''''''''''">
              <a:rPr lang="en-US" altLang="en-US" sz="12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140 to 179</a:t>
            </a:fld>
            <a:endParaRPr lang="en-US" sz="1200" b="1" dirty="0">
              <a:sym typeface="+mn-lt"/>
            </a:endParaRPr>
          </a:p>
        </p:txBody>
      </p:sp>
      <p:sp>
        <p:nvSpPr>
          <p:cNvPr id="76" name="Text Placeholder 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4147403" y="5484923"/>
            <a:ext cx="1651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7F13A0F-28E5-4A69-B71F-7AF4DA24B91F}" type="datetime'220'' ''''''''''''to ''''''''''''''''2''5''''''''''''''''9'">
              <a:rPr lang="en-US" altLang="en-US" sz="12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220 to 259</a:t>
            </a:fld>
            <a:endParaRPr lang="en-US" sz="1200" b="1" dirty="0">
              <a:sym typeface="+mn-lt"/>
            </a:endParaRPr>
          </a:p>
        </p:txBody>
      </p:sp>
      <p:sp>
        <p:nvSpPr>
          <p:cNvPr id="78" name="Text Placeholder 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5123715" y="5484923"/>
            <a:ext cx="1651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EEF8A6F-4581-4C02-9864-FA5485B6E7BD}" type="datetime'''''''5''''00'' ''t''''''''''o'''' 9''''''''9''''''9'''">
              <a:rPr lang="en-US" altLang="en-US" sz="12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500 to 999</a:t>
            </a:fld>
            <a:endParaRPr lang="en-US" sz="1200" b="1" dirty="0">
              <a:sym typeface="+mn-lt"/>
            </a:endParaRPr>
          </a:p>
        </p:txBody>
      </p:sp>
      <p:sp>
        <p:nvSpPr>
          <p:cNvPr id="79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5611078" y="5484923"/>
            <a:ext cx="1651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DDC063B-5CE3-4F1C-AC97-3CA9072ABFB9}" type="datetime'1'',''''''''00''''''''0'' ''''''''to 1,''''9''''99'''">
              <a:rPr lang="en-US" altLang="en-US" sz="12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1,000 to 1,999</a:t>
            </a:fld>
            <a:endParaRPr lang="en-US" sz="1200" b="1" dirty="0">
              <a:sym typeface="+mn-lt"/>
            </a:endParaRPr>
          </a:p>
        </p:txBody>
      </p:sp>
      <p:sp>
        <p:nvSpPr>
          <p:cNvPr id="80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6100028" y="5484923"/>
            <a:ext cx="16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B282F41-401E-424D-AFBD-FB45C9DB3E8B}" type="datetime'''''2'''''''''',''''''''0''''''''''''00'''''' ''''''''+'">
              <a:rPr lang="en-US" altLang="en-US" sz="1200" b="1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2,000 +</a:t>
            </a:fld>
            <a:endParaRPr lang="en-US" sz="1200" b="1" dirty="0"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2841" y="3687145"/>
            <a:ext cx="3678237" cy="300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Food sold directly to - Consumers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902" y="6584072"/>
            <a:ext cx="6467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USDA. 2017 Census of Agriculture.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AFD4F972-0B6F-46A9-8702-2B59D9EA6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09" y="1018122"/>
            <a:ext cx="7188143" cy="2007185"/>
          </a:xfrm>
          <a:ln w="3175">
            <a:solidFill>
              <a:schemeClr val="bg1">
                <a:lumMod val="50000"/>
              </a:schemeClr>
            </a:solidFill>
            <a:prstDash val="dash"/>
          </a:ln>
        </p:spPr>
        <p:txBody>
          <a:bodyPr vert="horz" lIns="91440" tIns="182880" rIns="91440" bIns="45720" rtlCol="0"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Local and direct-to-consumer channels are important for the industry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82% of the farms sell through direct marketing channels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Represent 24% of market value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Growth of direct-to-consumer markets has started to slow down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Increase of local offerings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Local products offered at conventional stores</a:t>
            </a:r>
          </a:p>
        </p:txBody>
      </p:sp>
    </p:spTree>
    <p:extLst>
      <p:ext uri="{BB962C8B-B14F-4D97-AF65-F5344CB8AC3E}">
        <p14:creationId xmlns:p14="http://schemas.microsoft.com/office/powerpoint/2010/main" val="189776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0" name="think-cell Slide" r:id="rId6" imgW="351" imgH="351" progId="TCLayout.ActiveDocument.1">
                  <p:embed/>
                </p:oleObj>
              </mc:Choice>
              <mc:Fallback>
                <p:oleObj name="think-cell Slide" r:id="rId6" imgW="351" imgH="35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5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2019 Culinary Forecast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016" y="1345616"/>
            <a:ext cx="8263977" cy="4898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What’s Hot in 2019 survey - the National Restaurant Association: </a:t>
            </a:r>
          </a:p>
          <a:p>
            <a:pPr marL="0" indent="0">
              <a:buNone/>
            </a:pPr>
            <a:endParaRPr lang="en-US" sz="500" dirty="0"/>
          </a:p>
        </p:txBody>
      </p:sp>
      <p:sp>
        <p:nvSpPr>
          <p:cNvPr id="5" name="Rectangle 4"/>
          <p:cNvSpPr/>
          <p:nvPr/>
        </p:nvSpPr>
        <p:spPr>
          <a:xfrm>
            <a:off x="4739474" y="2618274"/>
            <a:ext cx="4237821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2013" indent="-515938">
              <a:spcAft>
                <a:spcPts val="600"/>
              </a:spcAft>
              <a:buNone/>
              <a:tabLst>
                <a:tab pos="862013" algn="l"/>
              </a:tabLst>
            </a:pPr>
            <a:r>
              <a:rPr lang="en-US" b="1" dirty="0"/>
              <a:t>Culinary Concepts: </a:t>
            </a:r>
          </a:p>
          <a:p>
            <a:pPr marL="346075" lvl="1" indent="-346075">
              <a:spcAft>
                <a:spcPts val="600"/>
              </a:spcAft>
              <a:buFont typeface="+mj-lt"/>
              <a:buAutoNum type="arabicPeriod"/>
              <a:tabLst>
                <a:tab pos="682625" algn="l"/>
              </a:tabLst>
            </a:pPr>
            <a:r>
              <a:rPr lang="en-US" dirty="0"/>
              <a:t>Cannabis/CBD-infused food</a:t>
            </a:r>
          </a:p>
          <a:p>
            <a:pPr marL="346075" lvl="1" indent="-346075">
              <a:spcAft>
                <a:spcPts val="600"/>
              </a:spcAft>
              <a:buFont typeface="+mj-lt"/>
              <a:buAutoNum type="arabicPeriod"/>
              <a:tabLst>
                <a:tab pos="682625" algn="l"/>
              </a:tabLst>
            </a:pPr>
            <a:r>
              <a:rPr lang="en-US" dirty="0"/>
              <a:t>Zero-waste cooking (elevated cuisine using food scraps)</a:t>
            </a:r>
          </a:p>
          <a:p>
            <a:pPr marL="346075" lvl="1" indent="-346075">
              <a:spcAft>
                <a:spcPts val="600"/>
              </a:spcAft>
              <a:buFont typeface="+mj-lt"/>
              <a:buAutoNum type="arabicPeriod"/>
              <a:tabLst>
                <a:tab pos="682625" algn="l"/>
              </a:tabLst>
            </a:pPr>
            <a:r>
              <a:rPr lang="en-US" b="1" dirty="0">
                <a:solidFill>
                  <a:schemeClr val="accent1"/>
                </a:solidFill>
              </a:rPr>
              <a:t>Hyper-local (e.g. restaurant gardens, house-made items)</a:t>
            </a:r>
          </a:p>
          <a:p>
            <a:pPr marL="346075" lvl="1" indent="-346075">
              <a:spcAft>
                <a:spcPts val="600"/>
              </a:spcAft>
              <a:buFont typeface="+mj-lt"/>
              <a:buAutoNum type="arabicPeriod"/>
              <a:tabLst>
                <a:tab pos="682625" algn="l"/>
              </a:tabLst>
            </a:pPr>
            <a:r>
              <a:rPr lang="en-US" b="1" dirty="0">
                <a:solidFill>
                  <a:schemeClr val="accent1"/>
                </a:solidFill>
              </a:rPr>
              <a:t>Veggie-centric/vegetable-forward cuisine</a:t>
            </a:r>
          </a:p>
          <a:p>
            <a:pPr marL="346075" lvl="1" indent="-346075">
              <a:spcAft>
                <a:spcPts val="600"/>
              </a:spcAft>
              <a:buFont typeface="+mj-lt"/>
              <a:buAutoNum type="arabicPeriod"/>
              <a:tabLst>
                <a:tab pos="682625" algn="l"/>
              </a:tabLst>
            </a:pPr>
            <a:r>
              <a:rPr lang="en-US" b="1" dirty="0">
                <a:solidFill>
                  <a:schemeClr val="accent1"/>
                </a:solidFill>
              </a:rPr>
              <a:t>Natural ingredients/clean menus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477" y="2618274"/>
            <a:ext cx="4150125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2013" indent="-515938">
              <a:spcAft>
                <a:spcPts val="600"/>
              </a:spcAft>
              <a:buNone/>
              <a:tabLst>
                <a:tab pos="862013" algn="l"/>
              </a:tabLst>
            </a:pPr>
            <a:r>
              <a:rPr lang="en-US" b="1" dirty="0"/>
              <a:t>Produce Category: </a:t>
            </a:r>
          </a:p>
          <a:p>
            <a:pPr marL="682625" lvl="1" indent="-336550">
              <a:spcAft>
                <a:spcPts val="600"/>
              </a:spcAft>
              <a:buFont typeface="+mj-lt"/>
              <a:buAutoNum type="arabicPeriod"/>
              <a:tabLst>
                <a:tab pos="682625" algn="l"/>
              </a:tabLst>
            </a:pPr>
            <a:r>
              <a:rPr lang="en-US" dirty="0"/>
              <a:t>Uncommon herbs </a:t>
            </a:r>
          </a:p>
          <a:p>
            <a:pPr marL="682625" lvl="1" indent="-336550">
              <a:spcAft>
                <a:spcPts val="600"/>
              </a:spcAft>
              <a:buFont typeface="+mj-lt"/>
              <a:buAutoNum type="arabicPeriod"/>
              <a:tabLst>
                <a:tab pos="682625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Locally sourced produce</a:t>
            </a:r>
          </a:p>
          <a:p>
            <a:pPr marL="682625" lvl="1" indent="-336550">
              <a:spcAft>
                <a:spcPts val="600"/>
              </a:spcAft>
              <a:buFont typeface="+mj-lt"/>
              <a:buAutoNum type="arabicPeriod"/>
              <a:tabLst>
                <a:tab pos="682625" algn="l"/>
              </a:tabLst>
            </a:pPr>
            <a:r>
              <a:rPr lang="en-US" b="1" dirty="0">
                <a:solidFill>
                  <a:schemeClr val="accent1"/>
                </a:solidFill>
              </a:rPr>
              <a:t>Imperfect/ugly produce</a:t>
            </a:r>
          </a:p>
          <a:p>
            <a:pPr marL="682625" lvl="1" indent="-336550">
              <a:spcAft>
                <a:spcPts val="600"/>
              </a:spcAft>
              <a:buFont typeface="+mj-lt"/>
              <a:buAutoNum type="arabicPeriod"/>
              <a:tabLst>
                <a:tab pos="682625" algn="l"/>
              </a:tabLst>
            </a:pPr>
            <a:r>
              <a:rPr lang="en-US" dirty="0"/>
              <a:t>Exotic fruit (e.g. </a:t>
            </a:r>
            <a:r>
              <a:rPr lang="en-US" dirty="0" err="1"/>
              <a:t>rambutan</a:t>
            </a:r>
            <a:r>
              <a:rPr lang="en-US" dirty="0"/>
              <a:t>, dragon fruit, paw </a:t>
            </a:r>
            <a:r>
              <a:rPr lang="en-US" dirty="0" err="1"/>
              <a:t>paw</a:t>
            </a:r>
            <a:r>
              <a:rPr lang="en-US" dirty="0"/>
              <a:t>, guava)</a:t>
            </a:r>
          </a:p>
          <a:p>
            <a:pPr marL="682625" lvl="1" indent="-336550">
              <a:spcAft>
                <a:spcPts val="600"/>
              </a:spcAft>
              <a:buFont typeface="+mj-lt"/>
              <a:buAutoNum type="arabicPeriod"/>
              <a:tabLst>
                <a:tab pos="682625" algn="l"/>
              </a:tabLst>
            </a:pPr>
            <a:r>
              <a:rPr lang="en-US" dirty="0"/>
              <a:t>Super fruit (e.g. acai, goji berry, </a:t>
            </a:r>
            <a:r>
              <a:rPr lang="en-US" dirty="0" err="1"/>
              <a:t>mangosteen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6823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52" y="1401763"/>
            <a:ext cx="8253942" cy="4898496"/>
          </a:xfrm>
        </p:spPr>
        <p:txBody>
          <a:bodyPr>
            <a:normAutofit/>
          </a:bodyPr>
          <a:lstStyle/>
          <a:p>
            <a:r>
              <a:rPr lang="en-US" sz="2400" dirty="0"/>
              <a:t>Consumption of juices and canned fruit and vegetables declining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r>
              <a:rPr lang="en-US" sz="2400" dirty="0"/>
              <a:t>Consumption of fresh and some frozen categories (e.g., berries) expected to increase</a:t>
            </a:r>
          </a:p>
          <a:p>
            <a:pPr lvl="1"/>
            <a:endParaRPr lang="en-US" dirty="0"/>
          </a:p>
          <a:p>
            <a:r>
              <a:rPr lang="en-US" sz="2400" dirty="0"/>
              <a:t>Increase in the consumption of “superfoods”</a:t>
            </a:r>
          </a:p>
          <a:p>
            <a:pPr lvl="1"/>
            <a:r>
              <a:rPr lang="en-US" sz="2000" dirty="0"/>
              <a:t>e.g., berries, avocados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186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5"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385" y="2413415"/>
            <a:ext cx="7661413" cy="2138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Value of production</a:t>
            </a:r>
          </a:p>
          <a:p>
            <a:pPr marL="0" indent="0">
              <a:buNone/>
            </a:pPr>
            <a:r>
              <a:rPr lang="en-US" sz="4000" dirty="0"/>
              <a:t>Prices</a:t>
            </a:r>
          </a:p>
          <a:p>
            <a:pPr marL="0" indent="0">
              <a:buNone/>
            </a:pPr>
            <a:r>
              <a:rPr lang="en-US" sz="4000" dirty="0"/>
              <a:t>Production area</a:t>
            </a:r>
          </a:p>
        </p:txBody>
      </p:sp>
    </p:spTree>
    <p:extLst>
      <p:ext uri="{BB962C8B-B14F-4D97-AF65-F5344CB8AC3E}">
        <p14:creationId xmlns:p14="http://schemas.microsoft.com/office/powerpoint/2010/main" val="52524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8"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value of production of fruit and vegetables shows steady increase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983" y="1164336"/>
            <a:ext cx="6981514" cy="55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07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36905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3" name="think-cell Slide" r:id="rId62" imgW="351" imgH="351" progId="TCLayout.ActiveDocument.1">
                  <p:embed/>
                </p:oleObj>
              </mc:Choice>
              <mc:Fallback>
                <p:oleObj name="think-cell Slide" r:id="rId62" imgW="351" imgH="351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Cash receipts by source, 2010-2019F</a:t>
            </a:r>
          </a:p>
        </p:txBody>
      </p:sp>
      <p:graphicFrame>
        <p:nvGraphicFramePr>
          <p:cNvPr id="78" name="Chart 77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57146637"/>
              </p:ext>
            </p:extLst>
          </p:nvPr>
        </p:nvGraphicFramePr>
        <p:xfrm>
          <a:off x="692150" y="1343025"/>
          <a:ext cx="6624638" cy="420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4"/>
          </a:graphicData>
        </a:graphic>
      </p:graphicFrame>
      <p:sp>
        <p:nvSpPr>
          <p:cNvPr id="264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17513" y="2047875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17FEE38-5448-4434-9499-6C567539865B}" type="datetime'''''''''''''''''''''''''''''''''''''7''''0''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</a:t>
            </a:fld>
            <a:endParaRPr lang="en-US" sz="1400" dirty="0">
              <a:sym typeface="+mn-lt"/>
            </a:endParaRPr>
          </a:p>
        </p:txBody>
      </p:sp>
      <p:sp>
        <p:nvSpPr>
          <p:cNvPr id="251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08000" y="5133975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413D7D5-FDA4-44F7-8E35-0CCBA17F29BC}" type="datetime'''''''''''''''''''''''''''''5''''''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US" sz="1400" dirty="0">
              <a:sym typeface="+mn-lt"/>
            </a:endParaRPr>
          </a:p>
        </p:txBody>
      </p:sp>
      <p:sp>
        <p:nvSpPr>
          <p:cNvPr id="250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508000" y="5372100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33DB20D-9347-441B-9E5F-B763D7971F6E}" type="datetime'''''''''''''''0''''''''''''''''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>
              <a:sym typeface="+mn-lt"/>
            </a:endParaRPr>
          </a:p>
        </p:txBody>
      </p:sp>
      <p:sp>
        <p:nvSpPr>
          <p:cNvPr id="252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17513" y="4897438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B30A678-42C0-4C70-91EC-1D69B9DF9F52}" type="datetime'''''1''''''''''''''''''''''''''''''''''0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400" dirty="0">
              <a:sym typeface="+mn-lt"/>
            </a:endParaRPr>
          </a:p>
        </p:txBody>
      </p:sp>
      <p:sp>
        <p:nvSpPr>
          <p:cNvPr id="253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17513" y="4659313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246FD5F-76DA-4F45-B651-B6ABDAB68940}" type="datetime'''''''''''''''''1''5''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en-US" sz="1400" dirty="0">
              <a:sym typeface="+mn-lt"/>
            </a:endParaRPr>
          </a:p>
        </p:txBody>
      </p:sp>
      <p:sp>
        <p:nvSpPr>
          <p:cNvPr id="256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17513" y="3946525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1A9931B-77CA-43A8-813B-90A350659F82}" type="datetime'''''''''''''''3''''''''''''''''''''''''''''''0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US" sz="1400" dirty="0">
              <a:sym typeface="+mn-lt"/>
            </a:endParaRPr>
          </a:p>
        </p:txBody>
      </p:sp>
      <p:sp>
        <p:nvSpPr>
          <p:cNvPr id="262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417513" y="2522538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FD9AC30-10B0-4976-A1E3-44B39483373B}" type="datetime'''''''''''''''''''''''''''''''''6''''''''''''''''0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en-US" sz="1400" dirty="0">
              <a:sym typeface="+mn-lt"/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17513" y="4184650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AB92FE0-CA42-45EE-85CE-AFB88BEF830E}" type="datetime'''''''''''''''''''''''''''2''''''5''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en-US" sz="1400" dirty="0">
              <a:sym typeface="+mn-lt"/>
            </a:endParaRPr>
          </a:p>
        </p:txBody>
      </p:sp>
      <p:sp>
        <p:nvSpPr>
          <p:cNvPr id="254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417513" y="4422775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5721027-4BD8-476D-B951-3E735FE60853}" type="datetime'''''''''''''''''''2''''''''''''''''0''''''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400" dirty="0">
              <a:sym typeface="+mn-lt"/>
            </a:endParaRPr>
          </a:p>
        </p:txBody>
      </p:sp>
      <p:sp>
        <p:nvSpPr>
          <p:cNvPr id="265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17513" y="1809750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5156648-20A3-42DA-A7A6-6AE912AF0F6A}" type="datetime'''''''7''''''''''''''''''''5''''''''''''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75</a:t>
            </a:fld>
            <a:endParaRPr lang="en-US" sz="1400" dirty="0">
              <a:sym typeface="+mn-lt"/>
            </a:endParaRPr>
          </a:p>
        </p:txBody>
      </p:sp>
      <p:sp>
        <p:nvSpPr>
          <p:cNvPr id="257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17513" y="3709988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C08A15A-EAAE-4C66-9832-F74CE0D9162E}" type="datetime'''''''''''3''''''''''''''''''''5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lang="en-US" sz="1400" dirty="0">
              <a:sym typeface="+mn-lt"/>
            </a:endParaRPr>
          </a:p>
        </p:txBody>
      </p:sp>
      <p:sp>
        <p:nvSpPr>
          <p:cNvPr id="258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17513" y="3471863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9EFFCC8-3489-489A-BCBE-56097AC8A95A}" type="datetime'''''4''''''''''0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US" sz="1400" dirty="0">
              <a:sym typeface="+mn-lt"/>
            </a:endParaRPr>
          </a:p>
        </p:txBody>
      </p:sp>
      <p:sp>
        <p:nvSpPr>
          <p:cNvPr id="267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17513" y="1335088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AB4B404-B360-4F2F-A920-AA08A2234020}" type="datetime'''''8''''5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85</a:t>
            </a:fld>
            <a:endParaRPr lang="en-US" sz="1400" dirty="0">
              <a:sym typeface="+mn-lt"/>
            </a:endParaRPr>
          </a:p>
        </p:txBody>
      </p:sp>
      <p:sp>
        <p:nvSpPr>
          <p:cNvPr id="266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17513" y="1573213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33AA0CA-F10B-4F6E-9826-AB7A625615FC}" type="datetime'''''''''''''''''''''''''''8''''''''''''''''''''''''''''''0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lang="en-US" sz="1400" dirty="0">
              <a:sym typeface="+mn-lt"/>
            </a:endParaRPr>
          </a:p>
        </p:txBody>
      </p:sp>
      <p:sp>
        <p:nvSpPr>
          <p:cNvPr id="259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17513" y="3235325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C76F3BF-1DBE-4B0D-816D-9CD425FEFFED}" type="datetime'''''''''''''''''''''''''''''''''''''''''4''''''''''5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45</a:t>
            </a:fld>
            <a:endParaRPr lang="en-US" sz="1400" dirty="0">
              <a:sym typeface="+mn-lt"/>
            </a:endParaRPr>
          </a:p>
        </p:txBody>
      </p:sp>
      <p:sp>
        <p:nvSpPr>
          <p:cNvPr id="260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17513" y="2997200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6A7CD7E-43DA-4119-888B-8123B916B637}" type="datetime'''''''''''5''''''''''''''''''''''''''''''''''''''''''''0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en-US" sz="1400" dirty="0">
              <a:sym typeface="+mn-lt"/>
            </a:endParaRPr>
          </a:p>
        </p:txBody>
      </p:sp>
      <p:sp>
        <p:nvSpPr>
          <p:cNvPr id="261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417513" y="2760663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01A6598-5D2B-4E9B-B792-52C6B7EB28E4}" type="datetime'''5''''''''''''''''''''5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55</a:t>
            </a:fld>
            <a:endParaRPr lang="en-US" sz="1400" dirty="0">
              <a:sym typeface="+mn-lt"/>
            </a:endParaRPr>
          </a:p>
        </p:txBody>
      </p:sp>
      <p:sp>
        <p:nvSpPr>
          <p:cNvPr id="263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417513" y="2284413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80753A9-1922-494E-9BF1-07B8700BB932}" type="datetime'''''''''''6''''''''''5''''''''''''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65</a:t>
            </a:fld>
            <a:endParaRPr lang="en-US" sz="1400" dirty="0">
              <a:sym typeface="+mn-lt"/>
            </a:endParaRPr>
          </a:p>
        </p:txBody>
      </p:sp>
      <p:cxnSp>
        <p:nvCxnSpPr>
          <p:cNvPr id="292" name="Straight Connector 291"/>
          <p:cNvCxnSpPr/>
          <p:nvPr>
            <p:custDataLst>
              <p:tags r:id="rId23"/>
            </p:custDataLst>
          </p:nvPr>
        </p:nvCxnSpPr>
        <p:spPr bwMode="auto">
          <a:xfrm>
            <a:off x="3465513" y="3717925"/>
            <a:ext cx="0" cy="3063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>
            <p:custDataLst>
              <p:tags r:id="rId24"/>
            </p:custDataLst>
          </p:nvPr>
        </p:nvCxnSpPr>
        <p:spPr bwMode="auto">
          <a:xfrm flipV="1">
            <a:off x="2697163" y="3717925"/>
            <a:ext cx="0" cy="6794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>
            <p:custDataLst>
              <p:tags r:id="rId25"/>
            </p:custDataLst>
          </p:nvPr>
        </p:nvCxnSpPr>
        <p:spPr bwMode="auto">
          <a:xfrm>
            <a:off x="2697162" y="3717925"/>
            <a:ext cx="7683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>
            <p:custDataLst>
              <p:tags r:id="rId26"/>
            </p:custDataLst>
          </p:nvPr>
        </p:nvCxnSpPr>
        <p:spPr bwMode="auto">
          <a:xfrm>
            <a:off x="4387850" y="4276725"/>
            <a:ext cx="0" cy="2159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>
            <p:custDataLst>
              <p:tags r:id="rId27"/>
            </p:custDataLst>
          </p:nvPr>
        </p:nvCxnSpPr>
        <p:spPr bwMode="auto">
          <a:xfrm>
            <a:off x="3619499" y="4276725"/>
            <a:ext cx="7683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>
            <p:custDataLst>
              <p:tags r:id="rId28"/>
            </p:custDataLst>
          </p:nvPr>
        </p:nvCxnSpPr>
        <p:spPr bwMode="auto">
          <a:xfrm flipV="1">
            <a:off x="3619500" y="4276726"/>
            <a:ext cx="0" cy="3206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82550" y="2774952"/>
            <a:ext cx="19208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>
                <a:sym typeface="+mn-lt"/>
              </a:rPr>
              <a:t>Nominal ($ Billion)</a:t>
            </a:r>
          </a:p>
        </p:txBody>
      </p:sp>
      <p:sp>
        <p:nvSpPr>
          <p:cNvPr id="147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2732088" y="5526087"/>
            <a:ext cx="6985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BE8429-F369-4B2C-B445-DB171B58BB4F}" type="datetime'''Fr''''uit''''''''''''s'''' an''''''''''d n''ut''''''s'''''">
              <a:rPr lang="en-US" altLang="en-US" sz="15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Fruits and nuts</a:t>
            </a:fld>
            <a:endParaRPr lang="en-US" sz="1500" b="1" dirty="0">
              <a:sym typeface="+mn-lt"/>
            </a:endParaRPr>
          </a:p>
        </p:txBody>
      </p:sp>
      <p:sp>
        <p:nvSpPr>
          <p:cNvPr id="144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806450" y="5526089"/>
            <a:ext cx="857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78E81A1-B1FE-4B97-8BE4-E303BFDAA3CE}" type="datetime'F''e''''''''''ed'' c''''''r''''op''''''''''''''s'''''''">
              <a:rPr lang="en-US" altLang="en-US" sz="15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Feed crops</a:t>
            </a:fld>
            <a:endParaRPr lang="en-US" sz="1500" b="1" dirty="0">
              <a:sym typeface="+mn-lt"/>
            </a:endParaRPr>
          </a:p>
        </p:txBody>
      </p:sp>
      <p:sp>
        <p:nvSpPr>
          <p:cNvPr id="141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806575" y="5526088"/>
            <a:ext cx="7016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F43C96-EB26-42CF-AD05-E0E58D888248}" type="datetime'''O''''''''''''''''il ''''c''''''ro''''''p''''s'''''''''''''">
              <a:rPr lang="en-US" altLang="en-US" sz="15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Oil crops</a:t>
            </a:fld>
            <a:endParaRPr lang="en-US" sz="1500" b="1" dirty="0">
              <a:sym typeface="+mn-lt"/>
            </a:endParaRPr>
          </a:p>
        </p:txBody>
      </p:sp>
      <p:sp>
        <p:nvSpPr>
          <p:cNvPr id="150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3568700" y="5526088"/>
            <a:ext cx="8715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6622AEE-D0D9-47D9-9377-BCB00D3F1092}" type="datetime'V''e''g''''et''''a''b''l''es'' an''d'' ''''''''mel''''ons'''''">
              <a:rPr lang="en-US" altLang="en-US" sz="15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Vegetables and melons</a:t>
            </a:fld>
            <a:endParaRPr lang="en-US" sz="1500" b="1" dirty="0">
              <a:sym typeface="+mn-lt"/>
            </a:endParaRPr>
          </a:p>
        </p:txBody>
      </p:sp>
      <p:sp>
        <p:nvSpPr>
          <p:cNvPr id="153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4465638" y="5526089"/>
            <a:ext cx="9207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C650120-09B3-46B7-A3E5-D1902AF0F154}" type="datetime'''''''''''''Fo''''''o''d ''g''''r''''ai''''''''''''''n''s'''">
              <a:rPr lang="en-US" altLang="en-US" sz="15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Food grains</a:t>
            </a:fld>
            <a:endParaRPr lang="en-US" sz="1500" b="1" dirty="0">
              <a:sym typeface="+mn-l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5573713" y="5526088"/>
            <a:ext cx="5508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44523A-44AF-4557-A8FC-44D34ECA47D2}" type="datetime'''''C''''''ot''''t''on'''">
              <a:rPr lang="en-US" altLang="en-US" sz="15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Cotton</a:t>
            </a:fld>
            <a:endParaRPr lang="en-US" sz="1500" b="1" dirty="0">
              <a:sym typeface="+mn-lt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6448425" y="5526088"/>
            <a:ext cx="6492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1E22A8E-4937-48A4-BE48-18F1B82D457A}" type="datetime'''T''oba''''''''''c''''''''''c''o'''''''''''''''''''''''''''">
              <a:rPr lang="en-US" altLang="en-US" sz="15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Tobacco</a:t>
            </a:fld>
            <a:endParaRPr lang="en-US" sz="1500" b="1" dirty="0">
              <a:sym typeface="+mn-lt"/>
            </a:endParaRPr>
          </a:p>
        </p:txBody>
      </p:sp>
      <p:sp>
        <p:nvSpPr>
          <p:cNvPr id="279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2798763" y="3581400"/>
            <a:ext cx="566738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04CB128-666A-4E1E-9927-FC028E82540B}" type="datetime'''''''''''''''''''''''''+''''3''''''''''''''''''6''''''%'">
              <a:rPr lang="en-US" altLang="en-US" sz="1400" b="1">
                <a:solidFill>
                  <a:srgbClr val="FF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+36%</a:t>
            </a:fld>
            <a:endParaRPr lang="en-US" sz="1400" b="1" dirty="0">
              <a:solidFill>
                <a:srgbClr val="FF0000"/>
              </a:solidFill>
              <a:sym typeface="+mn-lt"/>
            </a:endParaRPr>
          </a:p>
        </p:txBody>
      </p:sp>
      <p:sp>
        <p:nvSpPr>
          <p:cNvPr id="286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3721100" y="4140200"/>
            <a:ext cx="566738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F22DC2-B921-4552-8389-DCCF5B4C5608}" type="datetime'''''''''''''''''+''''''''''1''''3''''''''''''%'''''''">
              <a:rPr lang="en-US" altLang="en-US" sz="1400" b="1">
                <a:solidFill>
                  <a:srgbClr val="FF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+13%</a:t>
            </a:fld>
            <a:endParaRPr lang="en-US" sz="1400" b="1" dirty="0">
              <a:solidFill>
                <a:srgbClr val="FF0000"/>
              </a:solidFill>
              <a:sym typeface="+mn-lt"/>
            </a:endParaRPr>
          </a:p>
        </p:txBody>
      </p:sp>
      <p:sp>
        <p:nvSpPr>
          <p:cNvPr id="269" name="Rectangle 268"/>
          <p:cNvSpPr/>
          <p:nvPr>
            <p:custDataLst>
              <p:tags r:id="rId39"/>
            </p:custDataLst>
          </p:nvPr>
        </p:nvSpPr>
        <p:spPr bwMode="auto">
          <a:xfrm>
            <a:off x="1914525" y="1425575"/>
            <a:ext cx="3478213" cy="50165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40"/>
            </p:custDataLst>
          </p:nvPr>
        </p:nvSpPr>
        <p:spPr bwMode="auto">
          <a:xfrm>
            <a:off x="1974850" y="1706563"/>
            <a:ext cx="214313" cy="160338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>
            <p:custDataLst>
              <p:tags r:id="rId41"/>
            </p:custDataLst>
          </p:nvPr>
        </p:nvSpPr>
        <p:spPr bwMode="auto">
          <a:xfrm>
            <a:off x="2652713" y="1490663"/>
            <a:ext cx="214313" cy="160338"/>
          </a:xfrm>
          <a:prstGeom prst="rect">
            <a:avLst/>
          </a:prstGeom>
          <a:solidFill>
            <a:schemeClr val="accent2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42"/>
            </p:custDataLst>
          </p:nvPr>
        </p:nvSpPr>
        <p:spPr bwMode="auto">
          <a:xfrm>
            <a:off x="1974850" y="1490663"/>
            <a:ext cx="214313" cy="160338"/>
          </a:xfrm>
          <a:prstGeom prst="rect">
            <a:avLst/>
          </a:prstGeom>
          <a:solidFill>
            <a:schemeClr val="accent4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>
            <p:custDataLst>
              <p:tags r:id="rId43"/>
            </p:custDataLst>
          </p:nvPr>
        </p:nvSpPr>
        <p:spPr bwMode="auto">
          <a:xfrm>
            <a:off x="2652713" y="1706563"/>
            <a:ext cx="214313" cy="160338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>
            <p:custDataLst>
              <p:tags r:id="rId44"/>
            </p:custDataLst>
          </p:nvPr>
        </p:nvSpPr>
        <p:spPr bwMode="auto">
          <a:xfrm>
            <a:off x="3330575" y="1490663"/>
            <a:ext cx="214313" cy="160338"/>
          </a:xfrm>
          <a:prstGeom prst="rect">
            <a:avLst/>
          </a:prstGeom>
          <a:solidFill>
            <a:schemeClr val="accent6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>
            <p:custDataLst>
              <p:tags r:id="rId45"/>
            </p:custDataLst>
          </p:nvPr>
        </p:nvSpPr>
        <p:spPr bwMode="auto">
          <a:xfrm>
            <a:off x="3330575" y="1706563"/>
            <a:ext cx="214313" cy="160338"/>
          </a:xfrm>
          <a:prstGeom prst="rect">
            <a:avLst/>
          </a:prstGeom>
          <a:solidFill>
            <a:schemeClr val="accent5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>
            <p:custDataLst>
              <p:tags r:id="rId46"/>
            </p:custDataLst>
          </p:nvPr>
        </p:nvSpPr>
        <p:spPr bwMode="auto">
          <a:xfrm>
            <a:off x="4008438" y="1490663"/>
            <a:ext cx="214313" cy="160338"/>
          </a:xfrm>
          <a:prstGeom prst="rect">
            <a:avLst/>
          </a:prstGeom>
          <a:solidFill>
            <a:schemeClr val="accent4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>
            <p:custDataLst>
              <p:tags r:id="rId47"/>
            </p:custDataLst>
          </p:nvPr>
        </p:nvSpPr>
        <p:spPr bwMode="auto">
          <a:xfrm>
            <a:off x="4008438" y="1706563"/>
            <a:ext cx="214313" cy="160338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>
            <p:custDataLst>
              <p:tags r:id="rId48"/>
            </p:custDataLst>
          </p:nvPr>
        </p:nvSpPr>
        <p:spPr bwMode="auto">
          <a:xfrm>
            <a:off x="4686300" y="1490663"/>
            <a:ext cx="214313" cy="160338"/>
          </a:xfrm>
          <a:prstGeom prst="rect">
            <a:avLst/>
          </a:prstGeom>
          <a:solidFill>
            <a:schemeClr val="accent2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>
            <p:custDataLst>
              <p:tags r:id="rId49"/>
            </p:custDataLst>
          </p:nvPr>
        </p:nvSpPr>
        <p:spPr bwMode="auto">
          <a:xfrm>
            <a:off x="4686300" y="1706563"/>
            <a:ext cx="214313" cy="1603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 Placeholder 2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2917825" y="1701800"/>
            <a:ext cx="3111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822AE0C-35FA-4356-89F7-12CF07F946E6}" type="datetime'''''''''''''20''''''''''''''''''''''''''''''''''''''''''13'">
              <a:rPr lang="en-US" altLang="en-US" sz="12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2013</a:t>
            </a:fld>
            <a:endParaRPr lang="en-US" sz="1200" dirty="0">
              <a:sym typeface="+mn-lt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2239963" y="1485900"/>
            <a:ext cx="3111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587CE2A-840E-4445-A944-B7DCFD94FEE8}" type="datetime'2''''0''''''''''''''''''''''''''1''0'''''''''''">
              <a:rPr lang="en-US" altLang="en-US" sz="12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2010</a:t>
            </a:fld>
            <a:endParaRPr lang="en-US" sz="1200" dirty="0">
              <a:sym typeface="+mn-lt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2239963" y="1701800"/>
            <a:ext cx="3111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8AF90BF-E1D4-489F-A3FA-B804C52EA019}" type="datetime'''''''''''''''''''''''''''''2''''''''''0''''''''''''1''''1'">
              <a:rPr lang="en-US" altLang="en-US" sz="12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2011</a:t>
            </a:fld>
            <a:endParaRPr lang="en-US" sz="1200" dirty="0">
              <a:sym typeface="+mn-lt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2917825" y="1485900"/>
            <a:ext cx="3111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ED278E5-FCA9-4388-800C-3FB8B5EFAF45}" type="datetime'''''''''''''''''''''''2''''''''0''''''''''''1''''2'''''">
              <a:rPr lang="en-US" altLang="en-US" sz="12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2012</a:t>
            </a:fld>
            <a:endParaRPr lang="en-US" sz="1200" dirty="0">
              <a:sym typeface="+mn-lt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3595688" y="1485900"/>
            <a:ext cx="3111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C4DC3D8-1605-49B0-9CE0-5C827A7ABB5E}" type="datetime'''''''''2''''''''''''''''''''''0''''''''1''''4'">
              <a:rPr lang="en-US" altLang="en-US" sz="12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2014</a:t>
            </a:fld>
            <a:endParaRPr lang="en-US" sz="1200" dirty="0">
              <a:sym typeface="+mn-lt"/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3595688" y="1701800"/>
            <a:ext cx="3111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BBDE819-D501-42F9-94C2-06CE19D3004C}" type="datetime'2''''0''''''''''1''5'''''''''''''''''''''''''''''''''">
              <a:rPr lang="en-US" altLang="en-US" sz="12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2015</a:t>
            </a:fld>
            <a:endParaRPr lang="en-US" sz="1200" dirty="0">
              <a:sym typeface="+mn-lt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4951413" y="1485900"/>
            <a:ext cx="3111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92A7047-9500-4A41-8E8B-EE649342DA86}" type="datetime'''''''''''''''''''''''20''''''''1''''''''''''8'''''''''">
              <a:rPr lang="en-US" altLang="en-US" sz="12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en-US" sz="1200" dirty="0">
              <a:sym typeface="+mn-lt"/>
            </a:endParaRPr>
          </a:p>
        </p:txBody>
      </p:sp>
      <p:sp>
        <p:nvSpPr>
          <p:cNvPr id="28" name="Text Placeholder 2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4273550" y="1485900"/>
            <a:ext cx="3111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9AFFA7D-31DD-4264-AAE9-F45EDE39D0A3}" type="datetime'''2''''''''''''''0''1''''''''''''''''''''''''6'">
              <a:rPr lang="en-US" altLang="en-US" sz="12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2016</a:t>
            </a:fld>
            <a:endParaRPr lang="en-US" sz="1200" dirty="0">
              <a:sym typeface="+mn-lt"/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4273550" y="1701800"/>
            <a:ext cx="3111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F6ED13A-31FE-4A71-9C91-5776719DA931}" type="datetime'''''''''20''''''''''''''''''''''''''''''''''1''7'''">
              <a:rPr lang="en-US" altLang="en-US" sz="12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2017</a:t>
            </a:fld>
            <a:endParaRPr lang="en-US" sz="1200" dirty="0">
              <a:sym typeface="+mn-lt"/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4951413" y="1701800"/>
            <a:ext cx="3810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5CC6F2A-2BF8-4B5C-8F78-B5C3036B4E83}" type="datetime'''''''''20''''''1''''''''''''''''''''''''9'''''''''''''''''">
              <a:rPr lang="en-US" altLang="en-US" sz="120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r>
              <a:rPr lang="en-US" altLang="en-US" sz="1200" dirty="0"/>
              <a:t>F</a:t>
            </a:r>
            <a:endParaRPr lang="en-US" sz="1200" dirty="0">
              <a:sym typeface="+mn-lt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127002" y="6362701"/>
            <a:ext cx="860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USDA-ERS. Farm Income and Wealth Statistics. Value added to the U.S. economy by the agricultural sector, 2010-2019F.</a:t>
            </a:r>
          </a:p>
          <a:p>
            <a:r>
              <a:rPr lang="en-US" sz="1200" dirty="0"/>
              <a:t>Available online:  </a:t>
            </a:r>
            <a:r>
              <a:rPr lang="en-US" sz="1200" dirty="0">
                <a:hlinkClick r:id="rId65"/>
              </a:rPr>
              <a:t>https://data.ers.usda.gov/reports.aspx?ID=17830</a:t>
            </a:r>
            <a:r>
              <a:rPr lang="en-US" sz="1200" dirty="0"/>
              <a:t>. </a:t>
            </a:r>
          </a:p>
        </p:txBody>
      </p:sp>
      <p:sp>
        <p:nvSpPr>
          <p:cNvPr id="295" name="Content Placeholder 7"/>
          <p:cNvSpPr>
            <a:spLocks noGrp="1"/>
          </p:cNvSpPr>
          <p:nvPr>
            <p:ph idx="1"/>
          </p:nvPr>
        </p:nvSpPr>
        <p:spPr>
          <a:xfrm>
            <a:off x="6140905" y="1252567"/>
            <a:ext cx="2934069" cy="2601880"/>
          </a:xfrm>
          <a:noFill/>
          <a:ln w="3175">
            <a:solidFill>
              <a:schemeClr val="bg1">
                <a:lumMod val="50000"/>
              </a:schemeClr>
            </a:solidFill>
            <a:prstDash val="dash"/>
          </a:ln>
        </p:spPr>
        <p:txBody>
          <a:bodyPr tIns="91440"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/>
              <a:t>Expected crops sales changes 2018-2019: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Vegetables and melons: </a:t>
            </a:r>
            <a:r>
              <a:rPr lang="en-US" sz="1800" dirty="0">
                <a:sym typeface="Wingdings 3" panose="05040102010807070707" pitchFamily="18" charset="2"/>
              </a:rPr>
              <a:t>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Fruits and nuts: </a:t>
            </a:r>
            <a:r>
              <a:rPr lang="en-US" sz="1800" dirty="0">
                <a:sym typeface="Wingdings 3" panose="05040102010807070707" pitchFamily="18" charset="2"/>
              </a:rPr>
              <a:t></a:t>
            </a:r>
            <a:r>
              <a:rPr lang="en-US" sz="1800" dirty="0"/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Other crops (tobacco, sugar, greenhouse, and nursery crops): </a:t>
            </a:r>
            <a:r>
              <a:rPr lang="en-US" sz="1800" dirty="0">
                <a:sym typeface="Wingdings 3" panose="05040102010807070707" pitchFamily="18" charset="2"/>
              </a:rPr>
              <a:t>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93391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6924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7" name="think-cell Slide" r:id="rId49" imgW="351" imgH="351" progId="TCLayout.ActiveDocument.1">
                  <p:embed/>
                </p:oleObj>
              </mc:Choice>
              <mc:Fallback>
                <p:oleObj name="think-cell Slide" r:id="rId49" imgW="351" imgH="351" progId="TCLayout.ActiveDocument.1">
                  <p:embed/>
                  <p:pic>
                    <p:nvPicPr>
                      <p:cNvPr id="15" name="Object 14" hidden="1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5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61" y="95781"/>
            <a:ext cx="9016999" cy="844021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Vegetables, and fruits &amp; nuts: Annual growth in U.S. cash receipts (CAGR 2010-2019F)</a:t>
            </a:r>
          </a:p>
        </p:txBody>
      </p:sp>
      <p:graphicFrame>
        <p:nvGraphicFramePr>
          <p:cNvPr id="52" name="Chart 51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52071395"/>
              </p:ext>
            </p:extLst>
          </p:nvPr>
        </p:nvGraphicFramePr>
        <p:xfrm>
          <a:off x="5100638" y="2317750"/>
          <a:ext cx="3119437" cy="315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sp>
        <p:nvSpPr>
          <p:cNvPr id="112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826002" y="3162300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44A1C5E-0937-42C3-BC68-A22626FC28BD}" type="datetime'2''5''''''''''''''''''''''''''''''''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en-US" sz="1400" dirty="0">
              <a:sym typeface="+mn-lt"/>
            </a:endParaRPr>
          </a:p>
        </p:txBody>
      </p:sp>
      <p:sp>
        <p:nvSpPr>
          <p:cNvPr id="114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4826002" y="2309813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9D1FBBA-55BF-495A-99E6-83FBFD7F2D7C}" type="datetime'''''''''''''''3''''''''''''5''''''''''''''''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lang="en-US" sz="1400" dirty="0">
              <a:sym typeface="+mn-lt"/>
            </a:endParaRPr>
          </a:p>
        </p:txBody>
      </p:sp>
      <p:sp>
        <p:nvSpPr>
          <p:cNvPr id="55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4916488" y="5295900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CD0A86B-A806-4906-BFFB-915063771161}" type="datetime'''''0''''''''''''''''''''''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>
              <a:sym typeface="+mn-lt"/>
            </a:endParaRPr>
          </a:p>
        </p:txBody>
      </p:sp>
      <p:sp>
        <p:nvSpPr>
          <p:cNvPr id="113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826002" y="2736850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262429A-F964-4947-A4CD-7EAC730A382A}" type="datetime'''''''3''''''''''''''''0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US" sz="1400" dirty="0">
              <a:sym typeface="+mn-lt"/>
            </a:endParaRPr>
          </a:p>
        </p:txBody>
      </p:sp>
      <p:sp>
        <p:nvSpPr>
          <p:cNvPr id="111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826002" y="4016375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D7B455A-E6BA-48E7-B3CB-CF659C5BC673}" type="datetime'''''''''''''1''''''''5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en-US" sz="1400" dirty="0">
              <a:sym typeface="+mn-lt"/>
            </a:endParaRPr>
          </a:p>
        </p:txBody>
      </p:sp>
      <p:sp>
        <p:nvSpPr>
          <p:cNvPr id="110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916488" y="4868863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9BA40AF-A3BE-40D5-963E-CCA822A371C4}" type="datetime'''''''5''''''''''''''''''''''''''''''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US" sz="1400" dirty="0">
              <a:sym typeface="+mn-lt"/>
            </a:endParaRPr>
          </a:p>
        </p:txBody>
      </p:sp>
      <p:sp>
        <p:nvSpPr>
          <p:cNvPr id="60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4826002" y="4443413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F1ACB40-F320-4AB0-8C72-E6EB8C2C0E50}" type="datetime'''''''''''''1''''''''''''''''''0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400" dirty="0">
              <a:sym typeface="+mn-lt"/>
            </a:endParaRPr>
          </a:p>
        </p:txBody>
      </p:sp>
      <p:sp>
        <p:nvSpPr>
          <p:cNvPr id="65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826002" y="3589338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BE12F10-709E-4F2C-A4B8-0D14B631E45A}" type="datetime'''''''''''''''''''2''''''''''''''''''''0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400" dirty="0">
              <a:sym typeface="+mn-lt"/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 bwMode="auto">
          <a:xfrm flipV="1">
            <a:off x="5330827" y="3317877"/>
            <a:ext cx="2659063" cy="18891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416675" y="544512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30C2B74-FAFF-4F6B-8506-3910894A6DCB}" type="datetime'''''2''''0''''''''''''''''''''1''''''''''4''''''''''''''''''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2014</a:t>
            </a:fld>
            <a:endParaRPr lang="en-US" sz="1400" dirty="0">
              <a:sym typeface="+mn-lt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235575" y="544512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256BD35-E38A-49CC-B583-127A001C2A6E}" type="datetime'''''''''''20''''1''0''''''''''''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2010</a:t>
            </a:fld>
            <a:endParaRPr lang="en-US" sz="1400" dirty="0">
              <a:sym typeface="+mn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530850" y="544512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AD38340-4086-41C5-B22C-DE37F61BD645}" type="datetime'''''''''''2''''0''''''''''1''''''''''''''''''''''''''''1''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2011</a:t>
            </a:fld>
            <a:endParaRPr lang="en-US" sz="1400" dirty="0">
              <a:sym typeface="+mn-lt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5826125" y="544512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C0EA398-9F54-442B-BD68-F886FC356033}" type="datetime'''''''2''''''''''''''''''''''''''''''''''''''''01''2''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2012</a:t>
            </a:fld>
            <a:endParaRPr lang="en-US" sz="1400" dirty="0">
              <a:sym typeface="+mn-lt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121400" y="544512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4E6427E-3317-4B2D-BF86-5A41B7C104E6}" type="datetime'2''''''''''''''''''''''''''''''''''''''''0''''''''13''''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2013</a:t>
            </a:fld>
            <a:endParaRPr lang="en-US" sz="1400" dirty="0">
              <a:sym typeface="+mn-lt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713538" y="544512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12A9EF9-4780-4BFA-B4C1-B71ED3657F6A}" type="datetime'''''''''''20''''''''''''''''1''''''''5''''''''''''''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2015</a:t>
            </a:fld>
            <a:endParaRPr lang="en-US" sz="1400" dirty="0">
              <a:sym typeface="+mn-lt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008813" y="544512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FBC9838-FC73-4064-8C0C-076A14391162}" type="datetime'''''2''''''''''''''''''0''1''''''''''''''''''6''''''''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2016</a:t>
            </a:fld>
            <a:endParaRPr lang="en-US" sz="1400" dirty="0">
              <a:sym typeface="+mn-lt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7304088" y="544512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C035AAB-BE17-440A-A748-60740F0FF37E}" type="datetime'''''''''''''201''''''''''''''''''''''''''7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2017</a:t>
            </a:fld>
            <a:endParaRPr lang="en-US" sz="1400" dirty="0">
              <a:sym typeface="+mn-lt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7599363" y="544512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627187B-6B86-4697-A33D-54E1B145D852}" type="datetime'''''''2''''''''''''''0''''1''''''''''''8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en-US" sz="1400" dirty="0">
              <a:sym typeface="+mn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894638" y="5445125"/>
            <a:ext cx="1920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FA7E2C8-EE70-4E50-8B8F-AB45F4107CFE}" type="datetime'''''''''''''2''''''''''0''''''''''19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r>
              <a:rPr lang="en-US" altLang="en-US" sz="1400" dirty="0">
                <a:sym typeface="+mn-lt"/>
              </a:rPr>
              <a:t>F</a:t>
            </a:r>
            <a:endParaRPr lang="en-US" sz="1400" dirty="0">
              <a:sym typeface="+mn-lt"/>
            </a:endParaRPr>
          </a:p>
        </p:txBody>
      </p:sp>
      <p:sp>
        <p:nvSpPr>
          <p:cNvPr id="69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440488" y="3275013"/>
            <a:ext cx="438150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AD9B95-2485-4482-8A57-F1A1B257E898}" type="datetime'''''+''''1''''''''''''''''%'''''''''''''">
              <a:rPr lang="en-US" altLang="en-US" sz="1400" b="1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+1%</a:t>
            </a:fld>
            <a:endParaRPr lang="en-US" sz="1400" b="1" dirty="0">
              <a:sym typeface="+mn-lt"/>
            </a:endParaRPr>
          </a:p>
        </p:txBody>
      </p:sp>
      <p:graphicFrame>
        <p:nvGraphicFramePr>
          <p:cNvPr id="51" name="Chart 50"/>
          <p:cNvGraphicFramePr/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4092248874"/>
              </p:ext>
            </p:extLst>
          </p:nvPr>
        </p:nvGraphicFramePr>
        <p:xfrm>
          <a:off x="1154113" y="2317750"/>
          <a:ext cx="3111500" cy="315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sp>
        <p:nvSpPr>
          <p:cNvPr id="78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879477" y="3589338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6A11352-DA39-4C2B-95C5-ABDD36BEC4BF}" type="datetime'''''''''''''''''''''''''''''''''''2''''0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400" dirty="0">
              <a:sym typeface="+mn-lt"/>
            </a:endParaRPr>
          </a:p>
        </p:txBody>
      </p:sp>
      <p:sp>
        <p:nvSpPr>
          <p:cNvPr id="80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969963" y="5295900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EE97BA5-53E9-4ADE-BE66-E9AC7F164960}" type="datetime'''''''0''''''''''''''''''''''''''''''''''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>
              <a:sym typeface="+mn-lt"/>
            </a:endParaRPr>
          </a:p>
        </p:txBody>
      </p:sp>
      <p:sp>
        <p:nvSpPr>
          <p:cNvPr id="107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879477" y="2309813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1758E98-D69F-44C5-B20A-7339C58E1AF1}" type="datetime'''''''''''''''''''3''''''''''''5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lang="en-US" sz="1400" dirty="0">
              <a:sym typeface="+mn-lt"/>
            </a:endParaRPr>
          </a:p>
        </p:txBody>
      </p:sp>
      <p:sp>
        <p:nvSpPr>
          <p:cNvPr id="103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969963" y="4868863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86632AC-72DE-4331-94A9-48FB187B1739}" type="datetime'5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US" sz="1400" dirty="0">
              <a:sym typeface="+mn-lt"/>
            </a:endParaRPr>
          </a:p>
        </p:txBody>
      </p:sp>
      <p:sp>
        <p:nvSpPr>
          <p:cNvPr id="84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879477" y="4443413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B2339DC-1887-4AE3-81DA-649199DC2CB6}" type="datetime'''''''''''''''1''''''''''''''''''''''''''''''0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400" dirty="0">
              <a:sym typeface="+mn-lt"/>
            </a:endParaRPr>
          </a:p>
        </p:txBody>
      </p:sp>
      <p:sp>
        <p:nvSpPr>
          <p:cNvPr id="104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879477" y="4016375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E86B3CF-D4C8-48ED-AC08-014CEF985902}" type="datetime'''''''''''''''''''''''''''''''''''1''''''''''''''''5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en-US" sz="1400" dirty="0">
              <a:sym typeface="+mn-lt"/>
            </a:endParaRPr>
          </a:p>
        </p:txBody>
      </p:sp>
      <p:sp>
        <p:nvSpPr>
          <p:cNvPr id="105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879477" y="3162300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979B497-985D-41A1-9E69-6A7D668D033C}" type="datetime'''''''''''''''''''''''''''''''''''''''''2''''''''''5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en-US" sz="1400" dirty="0">
              <a:sym typeface="+mn-lt"/>
            </a:endParaRPr>
          </a:p>
        </p:txBody>
      </p:sp>
      <p:sp>
        <p:nvSpPr>
          <p:cNvPr id="106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879477" y="2736850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404EF15-FE51-4C3B-BD06-EACFFF265088}" type="datetime'''''''''''''''''''''''''''''''3''''''0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US" sz="1400" dirty="0">
              <a:sym typeface="+mn-lt"/>
            </a:endParaRPr>
          </a:p>
        </p:txBody>
      </p:sp>
      <p:cxnSp>
        <p:nvCxnSpPr>
          <p:cNvPr id="90" name="Straight Connector 89"/>
          <p:cNvCxnSpPr/>
          <p:nvPr>
            <p:custDataLst>
              <p:tags r:id="rId34"/>
            </p:custDataLst>
          </p:nvPr>
        </p:nvCxnSpPr>
        <p:spPr bwMode="auto">
          <a:xfrm flipV="1">
            <a:off x="1384302" y="2062165"/>
            <a:ext cx="2651125" cy="66992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Placeholder 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3940175" y="5445125"/>
            <a:ext cx="1920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EA0915F-36C9-485F-BF4C-82B6C898D0FD}" type="datetime'''''''''''''''''''''2''''''0''1''''''9''''''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r>
              <a:rPr lang="en-US" altLang="en-US" sz="1400" dirty="0"/>
              <a:t>F</a:t>
            </a:r>
            <a:endParaRPr lang="en-US" sz="1400" dirty="0">
              <a:sym typeface="+mn-lt"/>
            </a:endParaRPr>
          </a:p>
        </p:txBody>
      </p:sp>
      <p:sp>
        <p:nvSpPr>
          <p:cNvPr id="169" name="Text Placeholder 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544513" y="3224215"/>
            <a:ext cx="19208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>
                <a:sym typeface="+mn-lt"/>
              </a:rPr>
              <a:t>Nominal ($ Billion)</a:t>
            </a:r>
          </a:p>
        </p:txBody>
      </p:sp>
      <p:sp>
        <p:nvSpPr>
          <p:cNvPr id="94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1289050" y="544512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BBD24C4-2012-4D76-AA78-73C4CB8D65D5}" type="datetime'''2''''''''''''''''0''''''''''''1''''''''''''''''''''''0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2010</a:t>
            </a:fld>
            <a:endParaRPr lang="en-US" sz="1400" dirty="0">
              <a:sym typeface="+mn-lt"/>
            </a:endParaRPr>
          </a:p>
        </p:txBody>
      </p:sp>
      <p:sp>
        <p:nvSpPr>
          <p:cNvPr id="95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1582738" y="544512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A0DC482-1796-47AA-A7D1-AB5FB968E27A}" type="datetime'''''''''''''''2''''''''''0''''''''''''''1''1''''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2011</a:t>
            </a:fld>
            <a:endParaRPr lang="en-US" sz="1400" dirty="0">
              <a:sym typeface="+mn-lt"/>
            </a:endParaRPr>
          </a:p>
        </p:txBody>
      </p:sp>
      <p:sp>
        <p:nvSpPr>
          <p:cNvPr id="97" name="Text Placeholder 2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2171700" y="544512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203A6DC-ED69-4E8C-96B7-E68B46300BA0}" type="datetime'''''''2''''''''01''''''''''''''''''''3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2013</a:t>
            </a:fld>
            <a:endParaRPr lang="en-US" sz="1400" dirty="0">
              <a:sym typeface="+mn-lt"/>
            </a:endParaRPr>
          </a:p>
        </p:txBody>
      </p:sp>
      <p:sp>
        <p:nvSpPr>
          <p:cNvPr id="96" name="Text Placeholder 2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1878013" y="544512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09D262F-A3AF-4F99-8205-190808E90196}" type="datetime'''''''''2''''''''''0''''''''''''''''1''''''''''''''''''2''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2012</a:t>
            </a:fld>
            <a:endParaRPr lang="en-US" sz="1400" dirty="0">
              <a:sym typeface="+mn-lt"/>
            </a:endParaRPr>
          </a:p>
        </p:txBody>
      </p:sp>
      <p:sp>
        <p:nvSpPr>
          <p:cNvPr id="98" name="Text Placeholder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2466975" y="544512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B86217E-3B06-4445-862B-E5B69F370844}" type="datetime'''''''''2''0''''''1''''''''''4''''''''''''''''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2014</a:t>
            </a:fld>
            <a:endParaRPr lang="en-US" sz="1400" dirty="0">
              <a:sym typeface="+mn-lt"/>
            </a:endParaRPr>
          </a:p>
        </p:txBody>
      </p:sp>
      <p:sp>
        <p:nvSpPr>
          <p:cNvPr id="99" name="Text Placeholder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2762250" y="544512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A06D1AE-F37B-46B9-9DE9-6E33557C1A61}" type="datetime'''''''''2''''''''''''''0''''''1''''''''''''''''''''''5''''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2015</a:t>
            </a:fld>
            <a:endParaRPr lang="en-US" sz="1400" dirty="0">
              <a:sym typeface="+mn-lt"/>
            </a:endParaRPr>
          </a:p>
        </p:txBody>
      </p:sp>
      <p:sp>
        <p:nvSpPr>
          <p:cNvPr id="100" name="Text Placeholder 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3055938" y="544512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2811920-6FAE-424D-9A0D-1DA0AA78F402}" type="datetime'''''''''''''''''''2''''''01''''''''''''6''''''''''''''''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2016</a:t>
            </a:fld>
            <a:endParaRPr lang="en-US" sz="1400" dirty="0">
              <a:sym typeface="+mn-lt"/>
            </a:endParaRPr>
          </a:p>
        </p:txBody>
      </p:sp>
      <p:sp>
        <p:nvSpPr>
          <p:cNvPr id="93" name="Text Placeholder 2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3351213" y="544512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29B523F-68C5-4E83-A889-AC12DAEE580C}" type="datetime'2''''0''''''17''''''''''''''''''''''''''''''''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2017</a:t>
            </a:fld>
            <a:endParaRPr lang="en-US" sz="1400" dirty="0">
              <a:sym typeface="+mn-lt"/>
            </a:endParaRPr>
          </a:p>
        </p:txBody>
      </p:sp>
      <p:sp>
        <p:nvSpPr>
          <p:cNvPr id="92" name="Text Placeholder 2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3644900" y="544512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7D66B72-2715-4B5C-8AA7-CD12217C2B12}" type="datetime'2''''0''1''''8'''''''''''''''''''''''''''''''''">
              <a:rPr lang="en-US" altLang="en-US" sz="140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en-US" sz="1400" dirty="0">
              <a:sym typeface="+mn-lt"/>
            </a:endParaRPr>
          </a:p>
        </p:txBody>
      </p:sp>
      <p:sp>
        <p:nvSpPr>
          <p:cNvPr id="101" name="Text Placeholder 2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2490788" y="2260600"/>
            <a:ext cx="438150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1D17FA-5D8A-4062-B6B4-88DE69DD30AC}" type="datetime'''+4''''''''''''''''''''''''''''''''''''''''''''''''''''%'''">
              <a:rPr lang="en-US" altLang="en-US" sz="1400" b="1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+4%</a:t>
            </a:fld>
            <a:endParaRPr lang="en-US" sz="1400" b="1" dirty="0">
              <a:sym typeface="+mn-lt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183190" y="1371600"/>
            <a:ext cx="2987675" cy="357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Vegetables and melons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1203327" y="1371600"/>
            <a:ext cx="3013075" cy="357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Fruits and nuts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27002" y="6362701"/>
            <a:ext cx="860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USDA-ERS. Farm Income and Wealth Statistics. Value added to the U.S. economy by the agricultural sector, 2010-2019F.</a:t>
            </a:r>
          </a:p>
          <a:p>
            <a:r>
              <a:rPr lang="en-US" sz="1200" dirty="0"/>
              <a:t>Available online:  </a:t>
            </a:r>
            <a:r>
              <a:rPr lang="en-US" sz="1200" dirty="0">
                <a:hlinkClick r:id="rId53"/>
              </a:rPr>
              <a:t>https://data.ers.usda.gov/reports.aspx?ID=17830</a:t>
            </a:r>
            <a:r>
              <a:rPr lang="en-US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35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1380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4"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329" y="1550926"/>
            <a:ext cx="6259938" cy="3756148"/>
          </a:xfr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txBody>
          <a:bodyPr vert="horz" lIns="342900" tIns="274320" rIns="274320" bIns="274320" rtlCol="0">
            <a:no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Char char="q"/>
            </a:pPr>
            <a:r>
              <a:rPr lang="en-US" sz="2400" dirty="0"/>
              <a:t>General overview and forecast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Char char="q"/>
            </a:pPr>
            <a:r>
              <a:rPr lang="en-US" sz="2400" dirty="0"/>
              <a:t>Consumption trends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Char char="q"/>
            </a:pPr>
            <a:r>
              <a:rPr lang="en-US" sz="2400" dirty="0"/>
              <a:t>Value of production, prices, production area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Char char="q"/>
            </a:pPr>
            <a:r>
              <a:rPr lang="en-US" sz="2400" dirty="0"/>
              <a:t>Trade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Char char="q"/>
            </a:pPr>
            <a:r>
              <a:rPr lang="en-US" sz="2400" dirty="0"/>
              <a:t>Issues facing the industry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8986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0594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" name="think-cell Slide" r:id="rId6" imgW="351" imgH="351" progId="TCLayout.ActiveDocument.1">
                  <p:embed/>
                </p:oleObj>
              </mc:Choice>
              <mc:Fallback>
                <p:oleObj name="think-cell Slide" r:id="rId6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5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consumer food prices, 2015-2017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15246" t="14523" r="16048"/>
          <a:stretch/>
        </p:blipFill>
        <p:spPr>
          <a:xfrm>
            <a:off x="420412" y="1219200"/>
            <a:ext cx="8188214" cy="55179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5964" y="1576554"/>
            <a:ext cx="8292662" cy="315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5964" y="2626274"/>
            <a:ext cx="8292662" cy="315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5964" y="4207646"/>
            <a:ext cx="8292662" cy="315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40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65184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07" name="think-cell Slide" r:id="rId6" imgW="351" imgH="351" progId="TCLayout.ActiveDocument.1">
                  <p:embed/>
                </p:oleObj>
              </mc:Choice>
              <mc:Fallback>
                <p:oleObj name="think-cell Slide" r:id="rId6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5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consumer food prices, 2018-2019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237" y="1131844"/>
            <a:ext cx="7048728" cy="5644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1579" y="5405826"/>
            <a:ext cx="7631386" cy="315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629" y="2094364"/>
            <a:ext cx="7663336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74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0219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99" name="think-cell Slide" r:id="rId55" imgW="351" imgH="351" progId="TCLayout.ActiveDocument.1">
                  <p:embed/>
                </p:oleObj>
              </mc:Choice>
              <mc:Fallback>
                <p:oleObj name="think-cell Slide" r:id="rId55" imgW="351" imgH="35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Index of prices received by growers for fruits and tree nuts</a:t>
            </a:r>
          </a:p>
        </p:txBody>
      </p:sp>
      <p:cxnSp>
        <p:nvCxnSpPr>
          <p:cNvPr id="37" name="Straight Connector 36"/>
          <p:cNvCxnSpPr/>
          <p:nvPr>
            <p:custDataLst>
              <p:tags r:id="rId4"/>
            </p:custDataLst>
          </p:nvPr>
        </p:nvCxnSpPr>
        <p:spPr bwMode="auto">
          <a:xfrm>
            <a:off x="1025525" y="37306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5"/>
            </p:custDataLst>
          </p:nvPr>
        </p:nvCxnSpPr>
        <p:spPr bwMode="auto">
          <a:xfrm>
            <a:off x="1025525" y="52863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6"/>
            </p:custDataLst>
          </p:nvPr>
        </p:nvCxnSpPr>
        <p:spPr bwMode="auto">
          <a:xfrm>
            <a:off x="1025525" y="19526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>
            <p:custDataLst>
              <p:tags r:id="rId7"/>
            </p:custDataLst>
          </p:nvPr>
        </p:nvCxnSpPr>
        <p:spPr bwMode="auto">
          <a:xfrm>
            <a:off x="1025525" y="27289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>
            <p:custDataLst>
              <p:tags r:id="rId8"/>
            </p:custDataLst>
          </p:nvPr>
        </p:nvCxnSpPr>
        <p:spPr bwMode="auto">
          <a:xfrm>
            <a:off x="1025525" y="339725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9"/>
            </p:custDataLst>
          </p:nvPr>
        </p:nvCxnSpPr>
        <p:spPr bwMode="auto">
          <a:xfrm>
            <a:off x="1025525" y="22860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10"/>
            </p:custDataLst>
          </p:nvPr>
        </p:nvCxnSpPr>
        <p:spPr bwMode="auto">
          <a:xfrm>
            <a:off x="1025525" y="42830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11"/>
            </p:custDataLst>
          </p:nvPr>
        </p:nvCxnSpPr>
        <p:spPr bwMode="auto">
          <a:xfrm>
            <a:off x="1025525" y="30622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>
            <p:custDataLst>
              <p:tags r:id="rId12"/>
            </p:custDataLst>
          </p:nvPr>
        </p:nvCxnSpPr>
        <p:spPr bwMode="auto">
          <a:xfrm>
            <a:off x="1025525" y="49514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13"/>
            </p:custDataLst>
          </p:nvPr>
        </p:nvCxnSpPr>
        <p:spPr bwMode="auto">
          <a:xfrm>
            <a:off x="1025525" y="16176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14"/>
            </p:custDataLst>
          </p:nvPr>
        </p:nvCxnSpPr>
        <p:spPr bwMode="auto">
          <a:xfrm>
            <a:off x="1025525" y="46180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9" name="Chart 188"/>
          <p:cNvGraphicFramePr/>
          <p:nvPr>
            <p:custDataLst>
              <p:tags r:id="rId15"/>
            </p:custDataLst>
          </p:nvPr>
        </p:nvGraphicFramePr>
        <p:xfrm>
          <a:off x="739775" y="1535113"/>
          <a:ext cx="7573963" cy="412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7"/>
          </a:graphicData>
        </a:graphic>
      </p:graphicFrame>
      <p:sp>
        <p:nvSpPr>
          <p:cNvPr id="25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01650" y="2638425"/>
            <a:ext cx="406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C818DF5-F588-4F7B-923F-37E55F1DC259}" type="datetime'''''''''''''1'',''''''''''''''''''''''20''''''''0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1,200</a:t>
            </a:fld>
            <a:endParaRPr lang="en-US" sz="1400" dirty="0">
              <a:sym typeface="+mn-lt"/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01650" y="2195513"/>
            <a:ext cx="406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348BBDC-2F47-49AD-BB1C-D0C114760CCA}" type="datetime'''''''1'''''''''''''',''''''''''''''40''''0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1,400</a:t>
            </a:fld>
            <a:endParaRPr lang="en-US" sz="1400" dirty="0">
              <a:sym typeface="+mn-lt"/>
            </a:endParaRPr>
          </a:p>
        </p:txBody>
      </p:sp>
      <p:sp>
        <p:nvSpPr>
          <p:cNvPr id="28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01650" y="1862138"/>
            <a:ext cx="406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D553630-DD40-4B9A-9F6D-9947DF3EC741}" type="datetime'''1'''''''''',''''''''''''''''5''''0''''''0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1,500</a:t>
            </a:fld>
            <a:endParaRPr lang="en-US" sz="1400" dirty="0">
              <a:sym typeface="+mn-lt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501650" y="3306763"/>
            <a:ext cx="406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2A18232-5C87-4F13-9A35-619E2EC4A3CE}" type="datetime'1'''''''''''',''''''''''''''''00''''''''''''''''''''''0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1,000</a:t>
            </a:fld>
            <a:endParaRPr lang="en-US" sz="1400" dirty="0">
              <a:sym typeface="+mn-lt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636588" y="3640138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AC87E33-2680-4457-9502-7B1C604D354D}" type="datetime'''''''''9''''''''''0''''''''''''''''0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900</a:t>
            </a:fld>
            <a:endParaRPr lang="en-US" sz="1400" dirty="0">
              <a:sym typeface="+mn-lt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636588" y="4192588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2ECC8E0-DCD5-4F69-B9B9-438F02A5FBCA}" type="datetime'''3''''''''''''''''''''''''''''''0''0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300</a:t>
            </a:fld>
            <a:endParaRPr lang="en-US" sz="1400" dirty="0">
              <a:sym typeface="+mn-lt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01650" y="2971800"/>
            <a:ext cx="406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2EB5C88-84DE-4A05-83B5-E386C58B7344}" type="datetime'''''''''''''''1'''''''''',''''1''''''''''''''0''''''''''''''0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1,100</a:t>
            </a:fld>
            <a:endParaRPr lang="en-US" sz="1400" dirty="0">
              <a:sym typeface="+mn-lt"/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501650" y="1527175"/>
            <a:ext cx="406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AB7C1B7-4661-4D93-BC67-C8682FD31667}" type="datetime'''''''''''''''''''''''''1'''''''',''''6''''''''''''''0''0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1,600</a:t>
            </a:fld>
            <a:endParaRPr lang="en-US" sz="1400" dirty="0">
              <a:sym typeface="+mn-lt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636588" y="4527550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73A741B-C8C0-49D2-AC93-E4E346E45FD3}" type="datetime'2''''''''''''''0''''''''''''''''''''''''0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en-US" sz="1400" dirty="0">
              <a:sym typeface="+mn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636588" y="4860925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B0D4AA9-C31C-4A76-ABF0-A6A6AB6E2A97}" type="datetime'1''''''''''''''''0''''''''''''''''''''''''0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US" sz="1400" dirty="0">
              <a:sym typeface="+mn-lt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817563" y="5195888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AFC92CC-7EF8-4C44-89C0-3F2C0778DEC4}" type="datetime'0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>
              <a:sym typeface="+mn-lt"/>
            </a:endParaRPr>
          </a:p>
        </p:txBody>
      </p:sp>
      <p:sp useBgFill="1">
        <p:nvSpPr>
          <p:cNvPr id="156" name="Freeform 155"/>
          <p:cNvSpPr/>
          <p:nvPr>
            <p:custDataLst>
              <p:tags r:id="rId27"/>
            </p:custDataLst>
          </p:nvPr>
        </p:nvSpPr>
        <p:spPr bwMode="auto">
          <a:xfrm>
            <a:off x="1011238" y="2428875"/>
            <a:ext cx="146050" cy="96838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5" name="Freeform 164"/>
          <p:cNvSpPr/>
          <p:nvPr>
            <p:custDataLst>
              <p:tags r:id="rId28"/>
            </p:custDataLst>
          </p:nvPr>
        </p:nvSpPr>
        <p:spPr bwMode="auto">
          <a:xfrm>
            <a:off x="1011238" y="4068763"/>
            <a:ext cx="146050" cy="96838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3" name="Freeform 172"/>
          <p:cNvSpPr/>
          <p:nvPr>
            <p:custDataLst>
              <p:tags r:id="rId29"/>
            </p:custDataLst>
          </p:nvPr>
        </p:nvSpPr>
        <p:spPr bwMode="auto">
          <a:xfrm>
            <a:off x="4981575" y="2436813"/>
            <a:ext cx="330200" cy="79375"/>
          </a:xfrm>
          <a:custGeom>
            <a:avLst/>
            <a:gdLst/>
            <a:ahLst/>
            <a:cxnLst/>
            <a:rect l="0" t="0" r="0" b="0"/>
            <a:pathLst>
              <a:path w="33020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6" name="Freeform 175"/>
          <p:cNvSpPr/>
          <p:nvPr>
            <p:custDataLst>
              <p:tags r:id="rId30"/>
            </p:custDataLst>
          </p:nvPr>
        </p:nvSpPr>
        <p:spPr bwMode="auto">
          <a:xfrm>
            <a:off x="6684963" y="2436813"/>
            <a:ext cx="330200" cy="79375"/>
          </a:xfrm>
          <a:custGeom>
            <a:avLst/>
            <a:gdLst/>
            <a:ahLst/>
            <a:cxnLst/>
            <a:rect l="0" t="0" r="0" b="0"/>
            <a:pathLst>
              <a:path w="33020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>
            <p:custDataLst>
              <p:tags r:id="rId31"/>
            </p:custDataLst>
          </p:nvPr>
        </p:nvSpPr>
        <p:spPr bwMode="auto">
          <a:xfrm>
            <a:off x="1011238" y="4125913"/>
            <a:ext cx="146050" cy="39688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>
            <p:custDataLst>
              <p:tags r:id="rId32"/>
            </p:custDataLst>
          </p:nvPr>
        </p:nvSpPr>
        <p:spPr bwMode="auto">
          <a:xfrm>
            <a:off x="1011238" y="2486025"/>
            <a:ext cx="146050" cy="39688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>
            <p:custDataLst>
              <p:tags r:id="rId33"/>
            </p:custDataLst>
          </p:nvPr>
        </p:nvSpPr>
        <p:spPr bwMode="auto">
          <a:xfrm>
            <a:off x="6684963" y="2493963"/>
            <a:ext cx="330200" cy="22225"/>
          </a:xfrm>
          <a:custGeom>
            <a:avLst/>
            <a:gdLst/>
            <a:ahLst/>
            <a:cxnLst/>
            <a:rect l="0" t="0" r="0" b="0"/>
            <a:pathLst>
              <a:path w="3302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</a:path>
            </a:pathLst>
          </a:custGeom>
          <a:noFill/>
          <a:ln w="9525" cap="flat" cmpd="sng" algn="ctr">
            <a:solidFill>
              <a:srgbClr val="C9A32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>
            <p:custDataLst>
              <p:tags r:id="rId34"/>
            </p:custDataLst>
          </p:nvPr>
        </p:nvSpPr>
        <p:spPr bwMode="auto">
          <a:xfrm>
            <a:off x="4981575" y="2493963"/>
            <a:ext cx="330200" cy="22225"/>
          </a:xfrm>
          <a:custGeom>
            <a:avLst/>
            <a:gdLst/>
            <a:ahLst/>
            <a:cxnLst/>
            <a:rect l="0" t="0" r="0" b="0"/>
            <a:pathLst>
              <a:path w="3302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</a:path>
            </a:pathLst>
          </a:custGeom>
          <a:noFill/>
          <a:ln w="9525" cap="flat" cmpd="sng" algn="ctr">
            <a:solidFill>
              <a:srgbClr val="C9A32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>
            <p:custDataLst>
              <p:tags r:id="rId35"/>
            </p:custDataLst>
          </p:nvPr>
        </p:nvSpPr>
        <p:spPr bwMode="auto">
          <a:xfrm>
            <a:off x="1011238" y="2428875"/>
            <a:ext cx="146050" cy="39688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>
            <p:custDataLst>
              <p:tags r:id="rId36"/>
            </p:custDataLst>
          </p:nvPr>
        </p:nvSpPr>
        <p:spPr bwMode="auto">
          <a:xfrm>
            <a:off x="1011238" y="4068763"/>
            <a:ext cx="146050" cy="39688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>
            <p:custDataLst>
              <p:tags r:id="rId37"/>
            </p:custDataLst>
          </p:nvPr>
        </p:nvSpPr>
        <p:spPr bwMode="auto">
          <a:xfrm>
            <a:off x="4981575" y="2436813"/>
            <a:ext cx="330200" cy="22225"/>
          </a:xfrm>
          <a:custGeom>
            <a:avLst/>
            <a:gdLst/>
            <a:ahLst/>
            <a:cxnLst/>
            <a:rect l="0" t="0" r="0" b="0"/>
            <a:pathLst>
              <a:path w="3302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</a:path>
            </a:pathLst>
          </a:custGeom>
          <a:noFill/>
          <a:ln w="9525" cap="flat" cmpd="sng" algn="ctr">
            <a:solidFill>
              <a:srgbClr val="C9A32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>
            <p:custDataLst>
              <p:tags r:id="rId38"/>
            </p:custDataLst>
          </p:nvPr>
        </p:nvSpPr>
        <p:spPr bwMode="auto">
          <a:xfrm>
            <a:off x="6684963" y="2436813"/>
            <a:ext cx="330200" cy="22225"/>
          </a:xfrm>
          <a:custGeom>
            <a:avLst/>
            <a:gdLst/>
            <a:ahLst/>
            <a:cxnLst/>
            <a:rect l="0" t="0" r="0" b="0"/>
            <a:pathLst>
              <a:path w="3302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</a:path>
            </a:pathLst>
          </a:custGeom>
          <a:noFill/>
          <a:ln w="9525" cap="flat" cmpd="sng" algn="ctr">
            <a:solidFill>
              <a:srgbClr val="C9A32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8161338" y="2446338"/>
            <a:ext cx="7112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547E183-341B-4339-B315-1C72D34D4574}" type="datetime'T''''re''e'' ''''''''''''''''n''''''''''''''''u''''ts'' 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Tree nuts </a:t>
            </a:fld>
            <a:endParaRPr lang="en-US" sz="1400" dirty="0">
              <a:sym typeface="+mn-lt"/>
            </a:endParaRPr>
          </a:p>
        </p:txBody>
      </p:sp>
      <p:sp>
        <p:nvSpPr>
          <p:cNvPr id="184" name="Text Placeholder 2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331788" y="1192213"/>
            <a:ext cx="15065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/>
              <a:t>Base year: 1982=100</a:t>
            </a:r>
            <a:endParaRPr lang="en-US" sz="1400" dirty="0"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7001" y="6581001"/>
            <a:ext cx="892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USDA-ERS. Farm Income and Wealth Statistics. Vegetables and Pulses Data. Yearbook – Producer Price Indexes.</a:t>
            </a:r>
          </a:p>
        </p:txBody>
      </p:sp>
      <p:sp>
        <p:nvSpPr>
          <p:cNvPr id="79" name="Rectangle 78"/>
          <p:cNvSpPr/>
          <p:nvPr>
            <p:custDataLst>
              <p:tags r:id="rId41"/>
            </p:custDataLst>
          </p:nvPr>
        </p:nvSpPr>
        <p:spPr bwMode="auto">
          <a:xfrm>
            <a:off x="904875" y="6021388"/>
            <a:ext cx="7370763" cy="334963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>
            <p:custDataLst>
              <p:tags r:id="rId42"/>
            </p:custDataLst>
          </p:nvPr>
        </p:nvCxnSpPr>
        <p:spPr bwMode="gray">
          <a:xfrm>
            <a:off x="2536825" y="6191250"/>
            <a:ext cx="314325" cy="0"/>
          </a:xfrm>
          <a:prstGeom prst="line">
            <a:avLst/>
          </a:prstGeom>
          <a:ln w="28575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43"/>
            </p:custDataLst>
          </p:nvPr>
        </p:nvCxnSpPr>
        <p:spPr bwMode="gray">
          <a:xfrm>
            <a:off x="993775" y="6191250"/>
            <a:ext cx="314325" cy="0"/>
          </a:xfrm>
          <a:prstGeom prst="line">
            <a:avLst/>
          </a:prstGeom>
          <a:ln w="28575" cap="rnd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>
            <p:custDataLst>
              <p:tags r:id="rId44"/>
            </p:custDataLst>
          </p:nvPr>
        </p:nvCxnSpPr>
        <p:spPr bwMode="gray">
          <a:xfrm>
            <a:off x="4489450" y="6191250"/>
            <a:ext cx="314325" cy="0"/>
          </a:xfrm>
          <a:prstGeom prst="line">
            <a:avLst/>
          </a:prstGeom>
          <a:ln w="28575" cap="rnd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>
            <p:custDataLst>
              <p:tags r:id="rId45"/>
            </p:custDataLst>
          </p:nvPr>
        </p:nvCxnSpPr>
        <p:spPr bwMode="gray">
          <a:xfrm>
            <a:off x="6410325" y="6191250"/>
            <a:ext cx="314325" cy="0"/>
          </a:xfrm>
          <a:prstGeom prst="line">
            <a:avLst/>
          </a:prstGeom>
          <a:ln w="28575" cap="rnd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>
            <p:custDataLst>
              <p:tags r:id="rId46"/>
            </p:custDataLst>
          </p:nvPr>
        </p:nvSpPr>
        <p:spPr bwMode="auto">
          <a:xfrm>
            <a:off x="2649538" y="6146800"/>
            <a:ext cx="88900" cy="88900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>
            <p:custDataLst>
              <p:tags r:id="rId47"/>
            </p:custDataLst>
          </p:nvPr>
        </p:nvSpPr>
        <p:spPr bwMode="auto">
          <a:xfrm>
            <a:off x="1106488" y="6146800"/>
            <a:ext cx="88900" cy="889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>
            <p:custDataLst>
              <p:tags r:id="rId48"/>
            </p:custDataLst>
          </p:nvPr>
        </p:nvSpPr>
        <p:spPr bwMode="auto">
          <a:xfrm>
            <a:off x="4602163" y="6146800"/>
            <a:ext cx="88900" cy="889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Isosceles Triangle 120"/>
          <p:cNvSpPr/>
          <p:nvPr>
            <p:custDataLst>
              <p:tags r:id="rId49"/>
            </p:custDataLst>
          </p:nvPr>
        </p:nvSpPr>
        <p:spPr bwMode="auto">
          <a:xfrm>
            <a:off x="6523038" y="6146800"/>
            <a:ext cx="88900" cy="88900"/>
          </a:xfrm>
          <a:prstGeom prst="triangle">
            <a:avLst/>
          </a:prstGeom>
          <a:solidFill>
            <a:srgbClr val="C30C3E"/>
          </a:solidFill>
          <a:ln w="9525" cap="flat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2919413" y="6092825"/>
            <a:ext cx="145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08B2F64-8C51-457F-9CBF-8BAEAC0D23B4}" type="datetime'''''''''''Canne''''d ''f''''r''''''uits/''j''uices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Canned fruits/juices</a:t>
            </a:fld>
            <a:endParaRPr lang="en-US" sz="1400" dirty="0">
              <a:sym typeface="+mn-lt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1376363" y="6092825"/>
            <a:ext cx="1041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151F50F-2D1C-429A-84EF-06CBB33B9AF6}" type="datetime'''Citr''u''''''''''''''''''''''s'''' ''fr''''u''''''''''its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Citrus fruits</a:t>
            </a:fld>
            <a:r>
              <a:rPr lang="en-US" altLang="en-US" sz="1400"/>
              <a:t>     </a:t>
            </a:r>
            <a:endParaRPr lang="en-US" sz="1400" dirty="0">
              <a:sym typeface="+mn-lt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4872038" y="6092825"/>
            <a:ext cx="14192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D6FA17E-DFA5-451D-819E-243A9A9AD74C}" type="datetime'''''''F''''''''''roz''e''''''''''''n fr''uits''/juic''''es'' 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Frozen fruits/juices </a:t>
            </a:fld>
            <a:endParaRPr lang="en-US" sz="1400" dirty="0">
              <a:sym typeface="+mn-lt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6792913" y="6092825"/>
            <a:ext cx="14112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B0F95E1-94DD-4A7C-B389-2D48A388461E}" type="datetime'F''''''re''''s''h ''f''r''u''''''i''t''''s/m''e''lon''''s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Fresh fruits/melons</a:t>
            </a:fld>
            <a:endParaRPr lang="en-US" sz="140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753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5" name="think-cell Slide" r:id="rId49" imgW="351" imgH="351" progId="TCLayout.ActiveDocument.1">
                  <p:embed/>
                </p:oleObj>
              </mc:Choice>
              <mc:Fallback>
                <p:oleObj name="think-cell Slide" r:id="rId49" imgW="351" imgH="35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 dirty="0"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Index of prices received by growers for fruits and tree nuts</a:t>
            </a:r>
          </a:p>
        </p:txBody>
      </p:sp>
      <p:cxnSp>
        <p:nvCxnSpPr>
          <p:cNvPr id="50" name="Straight Connector 49"/>
          <p:cNvCxnSpPr/>
          <p:nvPr>
            <p:custDataLst>
              <p:tags r:id="rId4"/>
            </p:custDataLst>
          </p:nvPr>
        </p:nvCxnSpPr>
        <p:spPr bwMode="auto">
          <a:xfrm>
            <a:off x="1025525" y="16176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5"/>
            </p:custDataLst>
          </p:nvPr>
        </p:nvCxnSpPr>
        <p:spPr bwMode="auto">
          <a:xfrm>
            <a:off x="1025525" y="52863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6"/>
            </p:custDataLst>
          </p:nvPr>
        </p:nvCxnSpPr>
        <p:spPr bwMode="auto">
          <a:xfrm>
            <a:off x="1025525" y="37750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7"/>
            </p:custDataLst>
          </p:nvPr>
        </p:nvCxnSpPr>
        <p:spPr bwMode="auto">
          <a:xfrm>
            <a:off x="1025525" y="22336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8"/>
            </p:custDataLst>
          </p:nvPr>
        </p:nvCxnSpPr>
        <p:spPr bwMode="auto">
          <a:xfrm>
            <a:off x="1025525" y="19256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9"/>
            </p:custDataLst>
          </p:nvPr>
        </p:nvCxnSpPr>
        <p:spPr bwMode="auto">
          <a:xfrm>
            <a:off x="1025525" y="50085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10"/>
            </p:custDataLst>
          </p:nvPr>
        </p:nvCxnSpPr>
        <p:spPr bwMode="auto">
          <a:xfrm>
            <a:off x="1025525" y="43910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1"/>
            </p:custDataLst>
          </p:nvPr>
        </p:nvCxnSpPr>
        <p:spPr bwMode="auto">
          <a:xfrm>
            <a:off x="1025525" y="408305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12"/>
            </p:custDataLst>
          </p:nvPr>
        </p:nvCxnSpPr>
        <p:spPr bwMode="auto">
          <a:xfrm>
            <a:off x="1025525" y="34671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13"/>
            </p:custDataLst>
          </p:nvPr>
        </p:nvCxnSpPr>
        <p:spPr bwMode="auto">
          <a:xfrm>
            <a:off x="1025525" y="31591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14"/>
            </p:custDataLst>
          </p:nvPr>
        </p:nvCxnSpPr>
        <p:spPr bwMode="auto">
          <a:xfrm>
            <a:off x="1025525" y="285115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>
            <p:custDataLst>
              <p:tags r:id="rId15"/>
            </p:custDataLst>
          </p:nvPr>
        </p:nvCxnSpPr>
        <p:spPr bwMode="auto">
          <a:xfrm>
            <a:off x="1025525" y="25415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6"/>
            </p:custDataLst>
          </p:nvPr>
        </p:nvCxnSpPr>
        <p:spPr bwMode="auto">
          <a:xfrm>
            <a:off x="1025525" y="47005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6" name="Chart 85"/>
          <p:cNvGraphicFramePr/>
          <p:nvPr>
            <p:custDataLst>
              <p:tags r:id="rId17"/>
            </p:custDataLst>
          </p:nvPr>
        </p:nvGraphicFramePr>
        <p:xfrm>
          <a:off x="739775" y="1535113"/>
          <a:ext cx="7573963" cy="412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sp>
        <p:nvSpPr>
          <p:cNvPr id="62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636589" y="2451100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7BE7B76-4018-48F8-868A-BE37249517E1}" type="datetime'''''''''''''2''''''8''''''''''0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280</a:t>
            </a:fld>
            <a:endParaRPr lang="en-US" sz="1400" dirty="0">
              <a:sym typeface="+mn-lt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636589" y="1527175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B857B6B-4A41-411C-A6D9-4788F65C7BBF}" type="datetime'''''''''''''''''''''''3''4''''''''''''''''''0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340</a:t>
            </a:fld>
            <a:endParaRPr lang="en-US" sz="1400" dirty="0">
              <a:sym typeface="+mn-lt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817563" y="5195888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AFC92CC-7EF8-4C44-89C0-3F2C0778DEC4}" type="datetime'0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>
              <a:sym typeface="+mn-lt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636588" y="3684588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73A741B-C8C0-49D2-AC93-E4E346E45FD3}" type="datetime'2''''''''''''''0''''''''''''''''''''''''0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en-US" sz="1400" dirty="0">
              <a:sym typeface="+mn-lt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36588" y="2143125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2ECC8E0-DCD5-4F69-B9B9-438F02A5FBCA}" type="datetime'''3''''''''''''''''''''''''''''''0''0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300</a:t>
            </a:fld>
            <a:endParaRPr lang="en-US" sz="1400" dirty="0">
              <a:sym typeface="+mn-lt"/>
            </a:endParaRPr>
          </a:p>
        </p:txBody>
      </p:sp>
      <p:sp>
        <p:nvSpPr>
          <p:cNvPr id="56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636589" y="4918075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2ABD247-D88A-465F-BBA2-D3F78CCBDB77}" type="datetime'''''''''''''''''''''1''''''''''''''''2''0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120</a:t>
            </a:fld>
            <a:endParaRPr lang="en-US" sz="1400" dirty="0">
              <a:sym typeface="+mn-lt"/>
            </a:endParaRPr>
          </a:p>
        </p:txBody>
      </p:sp>
      <p:sp>
        <p:nvSpPr>
          <p:cNvPr id="57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636589" y="4300538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3041024-A0B3-4F7C-A69F-EC066FBCCE2D}" type="datetime'1''''''60''''''''''''''''''''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160</a:t>
            </a:fld>
            <a:endParaRPr lang="en-US" sz="1400" dirty="0">
              <a:sym typeface="+mn-lt"/>
            </a:endParaRPr>
          </a:p>
        </p:txBody>
      </p:sp>
      <p:sp>
        <p:nvSpPr>
          <p:cNvPr id="58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636589" y="3992563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457644F-B443-479A-86BB-E2504D6035A5}" type="datetime'''''''''''''''''''''18''''''''''''''''''''''''''''''''''''0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180</a:t>
            </a:fld>
            <a:endParaRPr lang="en-US" sz="1400" dirty="0">
              <a:sym typeface="+mn-lt"/>
            </a:endParaRPr>
          </a:p>
        </p:txBody>
      </p:sp>
      <p:sp>
        <p:nvSpPr>
          <p:cNvPr id="59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636589" y="3376613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0486330-60DD-4097-BCC6-A06FB777B1B9}" type="datetime'''''''''''''''''''''''''''''''''''''''''''2''''2''''''0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220</a:t>
            </a:fld>
            <a:endParaRPr lang="en-US" sz="1400" dirty="0">
              <a:sym typeface="+mn-lt"/>
            </a:endParaRPr>
          </a:p>
        </p:txBody>
      </p:sp>
      <p:sp>
        <p:nvSpPr>
          <p:cNvPr id="60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636589" y="3068638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E1D2831-747F-4AA1-84E7-ACE0A48DC5C3}" type="datetime'''''''2''''''''''4''''0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240</a:t>
            </a:fld>
            <a:endParaRPr lang="en-US" sz="1400" dirty="0">
              <a:sym typeface="+mn-lt"/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636589" y="2760663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8E2014A-CB70-4831-8A44-598E8D1AAC15}" type="datetime'''2''''''''6''''''''''''''''''''''''''''''''''''''0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260</a:t>
            </a:fld>
            <a:endParaRPr lang="en-US" sz="1400" dirty="0">
              <a:sym typeface="+mn-lt"/>
            </a:endParaRPr>
          </a:p>
        </p:txBody>
      </p:sp>
      <p:sp>
        <p:nvSpPr>
          <p:cNvPr id="63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636589" y="1835150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5EA283E-88B9-4F66-8ECE-612905861FB3}" type="datetime'''3''''2''''''''''''''''''''0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320</a:t>
            </a:fld>
            <a:endParaRPr lang="en-US" sz="1400" dirty="0">
              <a:sym typeface="+mn-lt"/>
            </a:endParaRPr>
          </a:p>
        </p:txBody>
      </p:sp>
      <p:sp>
        <p:nvSpPr>
          <p:cNvPr id="84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636589" y="4610100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1841619-7D57-4AE9-B6AA-6D5B5992ACC3}" type="datetime'''''''''''''1''''''''''''''''4''''0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140</a:t>
            </a:fld>
            <a:endParaRPr lang="en-US" sz="1400" dirty="0">
              <a:sym typeface="+mn-lt"/>
            </a:endParaRPr>
          </a:p>
        </p:txBody>
      </p:sp>
      <p:sp useBgFill="1">
        <p:nvSpPr>
          <p:cNvPr id="26" name="Freeform 25"/>
          <p:cNvSpPr/>
          <p:nvPr>
            <p:custDataLst>
              <p:tags r:id="rId31"/>
            </p:custDataLst>
          </p:nvPr>
        </p:nvSpPr>
        <p:spPr bwMode="auto">
          <a:xfrm>
            <a:off x="1011238" y="5173663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>
            <p:custDataLst>
              <p:tags r:id="rId32"/>
            </p:custDataLst>
          </p:nvPr>
        </p:nvSpPr>
        <p:spPr bwMode="auto">
          <a:xfrm>
            <a:off x="1011238" y="5230813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>
            <p:custDataLst>
              <p:tags r:id="rId33"/>
            </p:custDataLst>
          </p:nvPr>
        </p:nvSpPr>
        <p:spPr bwMode="auto">
          <a:xfrm>
            <a:off x="1011238" y="5173663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331788" y="1192213"/>
            <a:ext cx="15065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/>
              <a:t>Base year: 1982=100</a:t>
            </a:r>
            <a:endParaRPr lang="en-US" sz="1400" dirty="0"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7001" y="6581001"/>
            <a:ext cx="892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USDA-ERS. Farm Income and Wealth Statistics. Vegetables and Pulses Data. Yearbook – Producer Price Indexes.</a:t>
            </a:r>
          </a:p>
        </p:txBody>
      </p:sp>
      <p:sp>
        <p:nvSpPr>
          <p:cNvPr id="79" name="Rectangle 78"/>
          <p:cNvSpPr/>
          <p:nvPr>
            <p:custDataLst>
              <p:tags r:id="rId35"/>
            </p:custDataLst>
          </p:nvPr>
        </p:nvSpPr>
        <p:spPr bwMode="auto">
          <a:xfrm>
            <a:off x="904875" y="6021388"/>
            <a:ext cx="7370763" cy="334963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>
            <p:custDataLst>
              <p:tags r:id="rId36"/>
            </p:custDataLst>
          </p:nvPr>
        </p:nvCxnSpPr>
        <p:spPr bwMode="gray">
          <a:xfrm>
            <a:off x="2536825" y="6191250"/>
            <a:ext cx="314325" cy="0"/>
          </a:xfrm>
          <a:prstGeom prst="line">
            <a:avLst/>
          </a:prstGeom>
          <a:ln w="28575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37"/>
            </p:custDataLst>
          </p:nvPr>
        </p:nvCxnSpPr>
        <p:spPr bwMode="gray">
          <a:xfrm>
            <a:off x="993775" y="6191250"/>
            <a:ext cx="314325" cy="0"/>
          </a:xfrm>
          <a:prstGeom prst="line">
            <a:avLst/>
          </a:prstGeom>
          <a:ln w="28575" cap="rnd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>
            <p:custDataLst>
              <p:tags r:id="rId38"/>
            </p:custDataLst>
          </p:nvPr>
        </p:nvCxnSpPr>
        <p:spPr bwMode="gray">
          <a:xfrm>
            <a:off x="4489450" y="6191250"/>
            <a:ext cx="314325" cy="0"/>
          </a:xfrm>
          <a:prstGeom prst="line">
            <a:avLst/>
          </a:prstGeom>
          <a:ln w="28575" cap="rnd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>
            <p:custDataLst>
              <p:tags r:id="rId39"/>
            </p:custDataLst>
          </p:nvPr>
        </p:nvCxnSpPr>
        <p:spPr bwMode="gray">
          <a:xfrm>
            <a:off x="6410325" y="6191250"/>
            <a:ext cx="314325" cy="0"/>
          </a:xfrm>
          <a:prstGeom prst="line">
            <a:avLst/>
          </a:prstGeom>
          <a:ln w="28575" cap="rnd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>
            <p:custDataLst>
              <p:tags r:id="rId40"/>
            </p:custDataLst>
          </p:nvPr>
        </p:nvSpPr>
        <p:spPr bwMode="auto">
          <a:xfrm>
            <a:off x="1106488" y="6146800"/>
            <a:ext cx="88900" cy="889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>
            <p:custDataLst>
              <p:tags r:id="rId41"/>
            </p:custDataLst>
          </p:nvPr>
        </p:nvSpPr>
        <p:spPr bwMode="auto">
          <a:xfrm>
            <a:off x="4602163" y="6146800"/>
            <a:ext cx="88900" cy="8890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Diamond 118"/>
          <p:cNvSpPr/>
          <p:nvPr>
            <p:custDataLst>
              <p:tags r:id="rId42"/>
            </p:custDataLst>
          </p:nvPr>
        </p:nvSpPr>
        <p:spPr bwMode="auto">
          <a:xfrm>
            <a:off x="2649538" y="6146800"/>
            <a:ext cx="88900" cy="88900"/>
          </a:xfrm>
          <a:prstGeom prst="diamond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Isosceles Triangle 120"/>
          <p:cNvSpPr/>
          <p:nvPr>
            <p:custDataLst>
              <p:tags r:id="rId43"/>
            </p:custDataLst>
          </p:nvPr>
        </p:nvSpPr>
        <p:spPr bwMode="auto">
          <a:xfrm>
            <a:off x="6523038" y="6146800"/>
            <a:ext cx="88900" cy="88900"/>
          </a:xfrm>
          <a:prstGeom prst="triangle">
            <a:avLst/>
          </a:prstGeom>
          <a:solidFill>
            <a:srgbClr val="C30C3E"/>
          </a:solidFill>
          <a:ln w="9525" cap="flat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1376363" y="6092825"/>
            <a:ext cx="1041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151F50F-2D1C-429A-84EF-06CBB33B9AF6}" type="datetime'''Citr''u''''''''''''''''''''''s'''' ''fr''''u''''''''''its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Citrus fruits</a:t>
            </a:fld>
            <a:r>
              <a:rPr lang="en-US" altLang="en-US" sz="1400"/>
              <a:t>     </a:t>
            </a:r>
            <a:endParaRPr lang="en-US" sz="1400" dirty="0">
              <a:sym typeface="+mn-lt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2919413" y="6092825"/>
            <a:ext cx="145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08B2F64-8C51-457F-9CBF-8BAEAC0D23B4}" type="datetime'''''''''''Canne''''d ''f''''r''''''uits/''j''uices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Canned fruits/juices</a:t>
            </a:fld>
            <a:endParaRPr lang="en-US" sz="1400" dirty="0">
              <a:sym typeface="+mn-lt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4872038" y="6092825"/>
            <a:ext cx="14192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D6FA17E-DFA5-451D-819E-243A9A9AD74C}" type="datetime'''''''F''''''''''roz''e''''''''''''n fr''uits''/juic''''es'' 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Frozen fruits/juices </a:t>
            </a:fld>
            <a:endParaRPr lang="en-US" sz="1400" dirty="0">
              <a:sym typeface="+mn-lt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6792913" y="6092825"/>
            <a:ext cx="14112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B0F95E1-94DD-4A7C-B389-2D48A388461E}" type="datetime'F''''''re''''s''h ''f''r''u''''''i''t''''s/m''e''lon''''s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Fresh fruits/melons</a:t>
            </a:fld>
            <a:endParaRPr lang="en-US" sz="140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0335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9" name="think-cell Slide" r:id="rId43" imgW="351" imgH="351" progId="TCLayout.ActiveDocument.1">
                  <p:embed/>
                </p:oleObj>
              </mc:Choice>
              <mc:Fallback>
                <p:oleObj name="think-cell Slide" r:id="rId43" imgW="351" imgH="35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7" y="95781"/>
            <a:ext cx="9144000" cy="844021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Index of prices received by growers for fresh vegetables</a:t>
            </a:r>
            <a:br>
              <a:rPr lang="en-US" dirty="0"/>
            </a:br>
            <a:r>
              <a:rPr lang="en-US" sz="2200" dirty="0"/>
              <a:t>Base year: 1982-100</a:t>
            </a:r>
          </a:p>
        </p:txBody>
      </p:sp>
      <p:cxnSp>
        <p:nvCxnSpPr>
          <p:cNvPr id="67" name="Straight Connector 66"/>
          <p:cNvCxnSpPr/>
          <p:nvPr>
            <p:custDataLst>
              <p:tags r:id="rId4"/>
            </p:custDataLst>
          </p:nvPr>
        </p:nvCxnSpPr>
        <p:spPr bwMode="auto">
          <a:xfrm>
            <a:off x="914400" y="58118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>
            <p:custDataLst>
              <p:tags r:id="rId5"/>
            </p:custDataLst>
          </p:nvPr>
        </p:nvCxnSpPr>
        <p:spPr bwMode="auto">
          <a:xfrm>
            <a:off x="914400" y="54006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6"/>
            </p:custDataLst>
          </p:nvPr>
        </p:nvCxnSpPr>
        <p:spPr bwMode="auto">
          <a:xfrm>
            <a:off x="914400" y="343535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7"/>
            </p:custDataLst>
          </p:nvPr>
        </p:nvCxnSpPr>
        <p:spPr bwMode="auto">
          <a:xfrm>
            <a:off x="914400" y="44180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8"/>
            </p:custDataLst>
          </p:nvPr>
        </p:nvCxnSpPr>
        <p:spPr bwMode="auto">
          <a:xfrm>
            <a:off x="914400" y="50720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9"/>
            </p:custDataLst>
          </p:nvPr>
        </p:nvCxnSpPr>
        <p:spPr bwMode="auto">
          <a:xfrm>
            <a:off x="914400" y="179705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>
            <p:custDataLst>
              <p:tags r:id="rId10"/>
            </p:custDataLst>
          </p:nvPr>
        </p:nvCxnSpPr>
        <p:spPr bwMode="auto">
          <a:xfrm>
            <a:off x="914400" y="31067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>
            <p:custDataLst>
              <p:tags r:id="rId11"/>
            </p:custDataLst>
          </p:nvPr>
        </p:nvCxnSpPr>
        <p:spPr bwMode="auto">
          <a:xfrm>
            <a:off x="914400" y="47450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>
            <p:custDataLst>
              <p:tags r:id="rId12"/>
            </p:custDataLst>
          </p:nvPr>
        </p:nvCxnSpPr>
        <p:spPr bwMode="auto">
          <a:xfrm>
            <a:off x="914400" y="40894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>
            <p:custDataLst>
              <p:tags r:id="rId13"/>
            </p:custDataLst>
          </p:nvPr>
        </p:nvCxnSpPr>
        <p:spPr bwMode="auto">
          <a:xfrm>
            <a:off x="914400" y="37623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>
            <p:custDataLst>
              <p:tags r:id="rId14"/>
            </p:custDataLst>
          </p:nvPr>
        </p:nvCxnSpPr>
        <p:spPr bwMode="auto">
          <a:xfrm>
            <a:off x="914400" y="21240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>
            <p:custDataLst>
              <p:tags r:id="rId15"/>
            </p:custDataLst>
          </p:nvPr>
        </p:nvCxnSpPr>
        <p:spPr bwMode="auto">
          <a:xfrm>
            <a:off x="914400" y="27797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>
            <p:custDataLst>
              <p:tags r:id="rId16"/>
            </p:custDataLst>
          </p:nvPr>
        </p:nvCxnSpPr>
        <p:spPr bwMode="auto">
          <a:xfrm>
            <a:off x="914400" y="24526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Chart 63"/>
          <p:cNvGraphicFramePr/>
          <p:nvPr>
            <p:custDataLst>
              <p:tags r:id="rId17"/>
            </p:custDataLst>
          </p:nvPr>
        </p:nvGraphicFramePr>
        <p:xfrm>
          <a:off x="628650" y="1714500"/>
          <a:ext cx="8301038" cy="447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sp>
        <p:nvSpPr>
          <p:cNvPr id="53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25463" y="5310188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BF27927-F36C-409A-8A7D-24322213C51C}" type="datetime'''''''''''''''''''''''''''1''''''4''''''''''''''0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140</a:t>
            </a:fld>
            <a:endParaRPr lang="en-US" sz="1400" dirty="0">
              <a:sym typeface="+mn-lt"/>
            </a:endParaRPr>
          </a:p>
        </p:txBody>
      </p:sp>
      <p:sp>
        <p:nvSpPr>
          <p:cNvPr id="52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706438" y="5721350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782702F-C60D-4068-BC32-A4ABA2732416}" type="datetime'''''''''''''''''''''''''''''''''''''''''''''''0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>
              <a:sym typeface="+mn-lt"/>
            </a:endParaRPr>
          </a:p>
        </p:txBody>
      </p:sp>
      <p:sp>
        <p:nvSpPr>
          <p:cNvPr id="62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525463" y="2362200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13FF634-7CDC-4354-8A11-CB87A5BB8063}" type="datetime'''''''''''''''''23''''''''0''''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230</a:t>
            </a:fld>
            <a:endParaRPr lang="en-US" sz="1400" dirty="0">
              <a:sym typeface="+mn-lt"/>
            </a:endParaRPr>
          </a:p>
        </p:txBody>
      </p:sp>
      <p:sp>
        <p:nvSpPr>
          <p:cNvPr id="54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25463" y="4981575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2B3B3E4-37CA-47F5-8A96-61A496A24467}" type="datetime'''1''''''''''''5''''''''''''''''''''0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150</a:t>
            </a:fld>
            <a:endParaRPr lang="en-US" sz="1400" dirty="0">
              <a:sym typeface="+mn-lt"/>
            </a:endParaRPr>
          </a:p>
        </p:txBody>
      </p:sp>
      <p:sp>
        <p:nvSpPr>
          <p:cNvPr id="55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25463" y="4654550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0F2BE48-1437-47A3-8F5A-9DF8EC9C7E21}" type="datetime'''''''''''''''''''1''''''''''''''''''''''''''''''''6''0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160</a:t>
            </a:fld>
            <a:endParaRPr lang="en-US" sz="1400" dirty="0">
              <a:sym typeface="+mn-lt"/>
            </a:endParaRPr>
          </a:p>
        </p:txBody>
      </p:sp>
      <p:sp>
        <p:nvSpPr>
          <p:cNvPr id="57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525463" y="3998913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AB17E88-A893-4315-A2D2-833BD5D4C285}" type="datetime'''''''''''''''''''''''1''''''''''''''''''''''''''''''''''80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180</a:t>
            </a:fld>
            <a:endParaRPr lang="en-US" sz="1400" dirty="0">
              <a:sym typeface="+mn-lt"/>
            </a:endParaRPr>
          </a:p>
        </p:txBody>
      </p:sp>
      <p:sp>
        <p:nvSpPr>
          <p:cNvPr id="56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525463" y="4327525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A134713-9D3F-431A-9075-2F529CC50B47}" type="datetime'1''''''''7''''''0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170</a:t>
            </a:fld>
            <a:endParaRPr lang="en-US" sz="1400" dirty="0">
              <a:sym typeface="+mn-lt"/>
            </a:endParaRPr>
          </a:p>
        </p:txBody>
      </p:sp>
      <p:sp>
        <p:nvSpPr>
          <p:cNvPr id="58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525463" y="3671888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5E08D8C-61E7-46DF-9EFB-0A0A030CBDCA}" type="datetime'''''''''''''''''1''''''''''''''''''''''9''0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190</a:t>
            </a:fld>
            <a:endParaRPr lang="en-US" sz="1400" dirty="0">
              <a:sym typeface="+mn-lt"/>
            </a:endParaRPr>
          </a:p>
        </p:txBody>
      </p:sp>
      <p:sp>
        <p:nvSpPr>
          <p:cNvPr id="59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525463" y="3344863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D0FE799-1AEC-4F61-A7D6-02C1F4BF2065}" type="datetime'''''''''''''''''''''''''''2''''''''''''''''0''''''0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en-US" sz="1400" dirty="0">
              <a:sym typeface="+mn-lt"/>
            </a:endParaRPr>
          </a:p>
        </p:txBody>
      </p:sp>
      <p:sp>
        <p:nvSpPr>
          <p:cNvPr id="60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525463" y="3016250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14EDF5D-DBB2-4E12-8476-FC02235906E2}" type="datetime'''''''''''''''''''''''''''''''''''2''''''''''''''''''10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210</a:t>
            </a:fld>
            <a:endParaRPr lang="en-US" sz="1400" dirty="0">
              <a:sym typeface="+mn-lt"/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525463" y="2689225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E603A1C-A260-4DD8-B02D-55A9BD96B625}" type="datetime'''''''''''22''''''''0''''''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220</a:t>
            </a:fld>
            <a:endParaRPr lang="en-US" sz="1400" dirty="0">
              <a:sym typeface="+mn-lt"/>
            </a:endParaRPr>
          </a:p>
        </p:txBody>
      </p:sp>
      <p:sp>
        <p:nvSpPr>
          <p:cNvPr id="63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525463" y="2033588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B7B2440-C33C-4514-BFD3-AD5543E053FD}" type="datetime'2''''''''''''''4''''0''''''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240</a:t>
            </a:fld>
            <a:endParaRPr lang="en-US" sz="1400" dirty="0">
              <a:sym typeface="+mn-lt"/>
            </a:endParaRPr>
          </a:p>
        </p:txBody>
      </p:sp>
      <p:sp>
        <p:nvSpPr>
          <p:cNvPr id="51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525464" y="1706563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0E86063-6797-41D9-8FD8-53E30F34EC28}" type="datetime'''''''''''''''''''''''''2''''''''''''5''''''0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250</a:t>
            </a:fld>
            <a:endParaRPr lang="en-US" sz="1400" dirty="0">
              <a:sym typeface="+mn-lt"/>
            </a:endParaRPr>
          </a:p>
        </p:txBody>
      </p:sp>
      <p:sp useBgFill="1">
        <p:nvSpPr>
          <p:cNvPr id="6" name="Freeform 5"/>
          <p:cNvSpPr/>
          <p:nvPr>
            <p:custDataLst>
              <p:tags r:id="rId31"/>
            </p:custDataLst>
          </p:nvPr>
        </p:nvSpPr>
        <p:spPr bwMode="auto">
          <a:xfrm>
            <a:off x="900113" y="5699125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>
            <p:custDataLst>
              <p:tags r:id="rId32"/>
            </p:custDataLst>
          </p:nvPr>
        </p:nvSpPr>
        <p:spPr bwMode="auto">
          <a:xfrm>
            <a:off x="900113" y="5699125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>
            <p:custDataLst>
              <p:tags r:id="rId33"/>
            </p:custDataLst>
          </p:nvPr>
        </p:nvSpPr>
        <p:spPr bwMode="auto">
          <a:xfrm>
            <a:off x="900113" y="5756275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220663" y="1371600"/>
            <a:ext cx="15065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/>
              <a:t>Base year: 1982=100</a:t>
            </a:r>
            <a:endParaRPr lang="en-US" sz="1400" dirty="0">
              <a:sym typeface="+mn-lt"/>
            </a:endParaRPr>
          </a:p>
        </p:txBody>
      </p:sp>
      <p:sp>
        <p:nvSpPr>
          <p:cNvPr id="92" name="Rectangle 91"/>
          <p:cNvSpPr/>
          <p:nvPr>
            <p:custDataLst>
              <p:tags r:id="rId35"/>
            </p:custDataLst>
          </p:nvPr>
        </p:nvSpPr>
        <p:spPr bwMode="auto">
          <a:xfrm>
            <a:off x="1157288" y="1995486"/>
            <a:ext cx="2303463" cy="37941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>
            <p:custDataLst>
              <p:tags r:id="rId36"/>
            </p:custDataLst>
          </p:nvPr>
        </p:nvCxnSpPr>
        <p:spPr bwMode="gray">
          <a:xfrm>
            <a:off x="1716088" y="2209800"/>
            <a:ext cx="200025" cy="0"/>
          </a:xfrm>
          <a:prstGeom prst="line">
            <a:avLst/>
          </a:prstGeom>
          <a:ln w="28575" cap="rnd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>
            <p:custDataLst>
              <p:tags r:id="rId37"/>
            </p:custDataLst>
          </p:nvPr>
        </p:nvCxnSpPr>
        <p:spPr bwMode="gray">
          <a:xfrm flipH="1">
            <a:off x="1243013" y="2209800"/>
            <a:ext cx="200025" cy="0"/>
          </a:xfrm>
          <a:prstGeom prst="line">
            <a:avLst/>
          </a:prstGeom>
          <a:ln w="28575" cap="rnd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>
            <p:custDataLst>
              <p:tags r:id="rId38"/>
            </p:custDataLst>
          </p:nvPr>
        </p:nvCxnSpPr>
        <p:spPr bwMode="gray">
          <a:xfrm>
            <a:off x="1579563" y="2178050"/>
            <a:ext cx="0" cy="6350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>
            <p:custDataLst>
              <p:tags r:id="rId39"/>
            </p:custDataLst>
          </p:nvPr>
        </p:nvCxnSpPr>
        <p:spPr bwMode="gray">
          <a:xfrm>
            <a:off x="1547813" y="2178050"/>
            <a:ext cx="63500" cy="6350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>
            <p:custDataLst>
              <p:tags r:id="rId40"/>
            </p:custDataLst>
          </p:nvPr>
        </p:nvCxnSpPr>
        <p:spPr bwMode="gray">
          <a:xfrm flipH="1">
            <a:off x="1547813" y="2178050"/>
            <a:ext cx="63500" cy="6350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Placeholder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1981200" y="2111375"/>
            <a:ext cx="140811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DF2C391-0521-441C-A2FB-6C8A20E72BE3}" type="datetime'A''ll'' ''''f''''r''''es''h ''v''''ege''ta''bl''''''e''''''s'">
              <a:rPr lang="en-US" altLang="en-US" sz="14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All fresh vegetables</a:t>
            </a:fld>
            <a:endParaRPr lang="en-US" sz="1400" dirty="0">
              <a:sym typeface="+mn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00123" y="6486525"/>
            <a:ext cx="892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USDA-ERS. Farm Income and Wealth Statistics. Vegetables and Pulses Data. Yearbook – Producer Price Indexes.</a:t>
            </a:r>
          </a:p>
        </p:txBody>
      </p:sp>
    </p:spTree>
    <p:extLst>
      <p:ext uri="{BB962C8B-B14F-4D97-AF65-F5344CB8AC3E}">
        <p14:creationId xmlns:p14="http://schemas.microsoft.com/office/powerpoint/2010/main" val="1469528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4"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5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7432" y="117383"/>
            <a:ext cx="8923867" cy="617013"/>
          </a:xfrm>
          <a:ln w="12700">
            <a:noFill/>
          </a:ln>
        </p:spPr>
        <p:txBody>
          <a:bodyPr/>
          <a:lstStyle/>
          <a:p>
            <a:r>
              <a:rPr lang="en-US" dirty="0"/>
              <a:t>Average price for selected vegetables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481575"/>
              </p:ext>
            </p:extLst>
          </p:nvPr>
        </p:nvGraphicFramePr>
        <p:xfrm>
          <a:off x="242399" y="1039245"/>
          <a:ext cx="7325050" cy="5311140"/>
        </p:xfrm>
        <a:graphic>
          <a:graphicData uri="http://schemas.openxmlformats.org/drawingml/2006/table">
            <a:tbl>
              <a:tblPr/>
              <a:tblGrid>
                <a:gridCol w="1594114">
                  <a:extLst>
                    <a:ext uri="{9D8B030D-6E8A-4147-A177-3AD203B41FA5}">
                      <a16:colId xmlns:a16="http://schemas.microsoft.com/office/drawing/2014/main" val="2585483817"/>
                    </a:ext>
                  </a:extLst>
                </a:gridCol>
                <a:gridCol w="1432734">
                  <a:extLst>
                    <a:ext uri="{9D8B030D-6E8A-4147-A177-3AD203B41FA5}">
                      <a16:colId xmlns:a16="http://schemas.microsoft.com/office/drawing/2014/main" val="3939306724"/>
                    </a:ext>
                  </a:extLst>
                </a:gridCol>
                <a:gridCol w="1432734">
                  <a:extLst>
                    <a:ext uri="{9D8B030D-6E8A-4147-A177-3AD203B41FA5}">
                      <a16:colId xmlns:a16="http://schemas.microsoft.com/office/drawing/2014/main" val="3318845554"/>
                    </a:ext>
                  </a:extLst>
                </a:gridCol>
                <a:gridCol w="1432734">
                  <a:extLst>
                    <a:ext uri="{9D8B030D-6E8A-4147-A177-3AD203B41FA5}">
                      <a16:colId xmlns:a16="http://schemas.microsoft.com/office/drawing/2014/main" val="3923167093"/>
                    </a:ext>
                  </a:extLst>
                </a:gridCol>
                <a:gridCol w="1432734">
                  <a:extLst>
                    <a:ext uri="{9D8B030D-6E8A-4147-A177-3AD203B41FA5}">
                      <a16:colId xmlns:a16="http://schemas.microsoft.com/office/drawing/2014/main" val="1283848784"/>
                    </a:ext>
                  </a:extLst>
                </a:gridCol>
              </a:tblGrid>
              <a:tr h="36909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Change</a:t>
                      </a:r>
                      <a:b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2017-18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542628"/>
                  </a:ext>
                </a:extLst>
              </a:tr>
              <a:tr h="188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-------------- $/cwt ----------------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Percent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481062"/>
                  </a:ext>
                </a:extLst>
              </a:tr>
              <a:tr h="188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Artichokes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78.80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70.00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63.00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49500"/>
                  </a:ext>
                </a:extLst>
              </a:tr>
              <a:tr h="188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Asparagus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117.00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132.00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122.00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439816"/>
                  </a:ext>
                </a:extLst>
              </a:tr>
              <a:tr h="188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Broccoli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38.20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168894"/>
                  </a:ext>
                </a:extLst>
              </a:tr>
              <a:tr h="188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Cabbage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21.70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19.80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22.90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015744"/>
                  </a:ext>
                </a:extLst>
              </a:tr>
              <a:tr h="188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Carrots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30.20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27.30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57462"/>
                  </a:ext>
                </a:extLst>
              </a:tr>
              <a:tr h="188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Sweet Potatoes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20.70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18.40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23.90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179501"/>
                  </a:ext>
                </a:extLst>
              </a:tr>
              <a:tr h="188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Celery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18.50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20.50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25.90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985100"/>
                  </a:ext>
                </a:extLst>
              </a:tr>
              <a:tr h="188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Beans, snap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59.80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892224"/>
                  </a:ext>
                </a:extLst>
              </a:tr>
              <a:tr h="188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Lettuce, leaf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46.20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60.90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51.90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70978"/>
                  </a:ext>
                </a:extLst>
              </a:tr>
              <a:tr h="188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Garlic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74.00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76.30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78.90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288629"/>
                  </a:ext>
                </a:extLst>
              </a:tr>
              <a:tr h="188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Lettuce, head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26.70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35.90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30.10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062966"/>
                  </a:ext>
                </a:extLst>
              </a:tr>
              <a:tr h="188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Lettuce, romaine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30.40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44.80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31.00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-31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075794"/>
                  </a:ext>
                </a:extLst>
              </a:tr>
              <a:tr h="188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Onions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16.50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14.40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82721"/>
                  </a:ext>
                </a:extLst>
              </a:tr>
              <a:tr h="188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Peppers, bell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41.50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83696"/>
                  </a:ext>
                </a:extLst>
              </a:tr>
              <a:tr h="188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Spinach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52.50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68.80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27123"/>
                  </a:ext>
                </a:extLst>
              </a:tr>
              <a:tr h="188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Squash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24.50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29.60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26.60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101704"/>
                  </a:ext>
                </a:extLst>
              </a:tr>
              <a:tr h="188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Tomatoes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42.30 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359783"/>
                  </a:ext>
                </a:extLst>
              </a:tr>
              <a:tr h="188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43.14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47.39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44.82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23829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44" y="4301536"/>
            <a:ext cx="7493877" cy="564754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2" name="Rectangular Callout 1"/>
          <p:cNvSpPr/>
          <p:nvPr/>
        </p:nvSpPr>
        <p:spPr>
          <a:xfrm>
            <a:off x="7826736" y="3524383"/>
            <a:ext cx="1229711" cy="1093076"/>
          </a:xfrm>
          <a:prstGeom prst="wedgeRectCallout">
            <a:avLst>
              <a:gd name="adj1" fmla="val -63568"/>
              <a:gd name="adj2" fmla="val 30769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Foodborne illness outbreaks in 2018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432" y="6581001"/>
            <a:ext cx="832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USDA-ERS. Vegetables and Pulses Outlook, 2019.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36B16-9354-4F59-903C-CFF545B0A8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32" y="3820887"/>
            <a:ext cx="7493877" cy="250034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05140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9249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7" name="think-cell Slide" r:id="rId56" imgW="351" imgH="351" progId="TCLayout.ActiveDocument.1">
                  <p:embed/>
                </p:oleObj>
              </mc:Choice>
              <mc:Fallback>
                <p:oleObj name="think-cell Slide" r:id="rId56" imgW="351" imgH="35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Index of prices received by growers for fresh vegetables </a:t>
            </a:r>
          </a:p>
        </p:txBody>
      </p:sp>
      <p:cxnSp>
        <p:nvCxnSpPr>
          <p:cNvPr id="185" name="Straight Connector 184"/>
          <p:cNvCxnSpPr/>
          <p:nvPr>
            <p:custDataLst>
              <p:tags r:id="rId4"/>
            </p:custDataLst>
          </p:nvPr>
        </p:nvCxnSpPr>
        <p:spPr bwMode="auto">
          <a:xfrm>
            <a:off x="1203325" y="36322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>
            <p:custDataLst>
              <p:tags r:id="rId5"/>
            </p:custDataLst>
          </p:nvPr>
        </p:nvCxnSpPr>
        <p:spPr bwMode="auto">
          <a:xfrm>
            <a:off x="1203325" y="28813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>
            <p:custDataLst>
              <p:tags r:id="rId6"/>
            </p:custDataLst>
          </p:nvPr>
        </p:nvCxnSpPr>
        <p:spPr bwMode="auto">
          <a:xfrm>
            <a:off x="1203325" y="17557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>
            <p:custDataLst>
              <p:tags r:id="rId7"/>
            </p:custDataLst>
          </p:nvPr>
        </p:nvCxnSpPr>
        <p:spPr bwMode="auto">
          <a:xfrm>
            <a:off x="1203325" y="40084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8"/>
            </p:custDataLst>
          </p:nvPr>
        </p:nvCxnSpPr>
        <p:spPr bwMode="auto">
          <a:xfrm>
            <a:off x="1203325" y="57181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9"/>
            </p:custDataLst>
          </p:nvPr>
        </p:nvCxnSpPr>
        <p:spPr bwMode="auto">
          <a:xfrm>
            <a:off x="1203325" y="25066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0"/>
            </p:custDataLst>
          </p:nvPr>
        </p:nvCxnSpPr>
        <p:spPr bwMode="auto">
          <a:xfrm>
            <a:off x="1203325" y="43830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>
            <p:custDataLst>
              <p:tags r:id="rId11"/>
            </p:custDataLst>
          </p:nvPr>
        </p:nvCxnSpPr>
        <p:spPr bwMode="auto">
          <a:xfrm>
            <a:off x="1203325" y="325755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>
            <p:custDataLst>
              <p:tags r:id="rId12"/>
            </p:custDataLst>
          </p:nvPr>
        </p:nvCxnSpPr>
        <p:spPr bwMode="auto">
          <a:xfrm>
            <a:off x="1203325" y="51339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>
            <p:custDataLst>
              <p:tags r:id="rId13"/>
            </p:custDataLst>
          </p:nvPr>
        </p:nvCxnSpPr>
        <p:spPr bwMode="auto">
          <a:xfrm>
            <a:off x="1203325" y="47593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>
            <p:custDataLst>
              <p:tags r:id="rId14"/>
            </p:custDataLst>
          </p:nvPr>
        </p:nvCxnSpPr>
        <p:spPr bwMode="auto">
          <a:xfrm>
            <a:off x="1203325" y="21304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1" name="Chart 260"/>
          <p:cNvGraphicFramePr/>
          <p:nvPr>
            <p:custDataLst>
              <p:tags r:id="rId15"/>
            </p:custDataLst>
          </p:nvPr>
        </p:nvGraphicFramePr>
        <p:xfrm>
          <a:off x="1179513" y="1673225"/>
          <a:ext cx="7069137" cy="412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8"/>
          </a:graphicData>
        </a:graphic>
      </p:graphicFrame>
      <p:sp>
        <p:nvSpPr>
          <p:cNvPr id="194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814388" y="5043488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0080C16-28BC-4277-A703-4DA3E3158C23}" type="datetime'16''''''''''0''''''''''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160</a:t>
            </a:fld>
            <a:endParaRPr lang="en-US" sz="1400" dirty="0">
              <a:sym typeface="+mn-lt"/>
            </a:endParaRPr>
          </a:p>
        </p:txBody>
      </p:sp>
      <p:sp>
        <p:nvSpPr>
          <p:cNvPr id="179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814388" y="3167063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D421DBE-BFAA-4D12-A879-64F0B699B8FF}" type="datetime'''''''''''''''''''''''''''''''2''''''''''''''''60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260</a:t>
            </a:fld>
            <a:endParaRPr lang="en-US" sz="1400" dirty="0">
              <a:sym typeface="+mn-lt"/>
            </a:endParaRPr>
          </a:p>
        </p:txBody>
      </p:sp>
      <p:sp>
        <p:nvSpPr>
          <p:cNvPr id="94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995363" y="5627688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AD467E1-5C8F-48A8-8B46-87179DF97959}" type="datetime'''''''''''''''''''''''''''''''''''''''''''''''0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>
              <a:sym typeface="+mn-lt"/>
            </a:endParaRPr>
          </a:p>
        </p:txBody>
      </p:sp>
      <p:sp>
        <p:nvSpPr>
          <p:cNvPr id="176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814388" y="4668838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FFF3551-3B57-485A-AEF4-0C7D60174EFE}" type="datetime'''''1''8''''''''''''''''''''''''0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180</a:t>
            </a:fld>
            <a:endParaRPr lang="en-US" sz="1400" dirty="0">
              <a:sym typeface="+mn-lt"/>
            </a:endParaRPr>
          </a:p>
        </p:txBody>
      </p:sp>
      <p:sp>
        <p:nvSpPr>
          <p:cNvPr id="106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814388" y="4292600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A8B2191-D9B4-450F-918D-9D73C0ADD24D}" type="datetime'''''''''2''''''''''''''''''''''''''''''''0''''''''''''0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en-US" sz="1400" dirty="0">
              <a:sym typeface="+mn-lt"/>
            </a:endParaRPr>
          </a:p>
        </p:txBody>
      </p:sp>
      <p:sp>
        <p:nvSpPr>
          <p:cNvPr id="177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814388" y="3917950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8F38412-FAAD-4B6E-A343-4C6D3D9658F2}" type="datetime'''''''''''''''''2''''''''''''''2''''0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220</a:t>
            </a:fld>
            <a:endParaRPr lang="en-US" sz="1400" dirty="0">
              <a:sym typeface="+mn-lt"/>
            </a:endParaRPr>
          </a:p>
        </p:txBody>
      </p:sp>
      <p:sp>
        <p:nvSpPr>
          <p:cNvPr id="180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814388" y="2790825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7937DD8-A496-4CFE-86AF-CE963357C52D}" type="datetime'''''''''''''''2''''''''''8''''0''''''''''''''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280</a:t>
            </a:fld>
            <a:endParaRPr lang="en-US" sz="1400" dirty="0">
              <a:sym typeface="+mn-lt"/>
            </a:endParaRPr>
          </a:p>
        </p:txBody>
      </p:sp>
      <p:sp>
        <p:nvSpPr>
          <p:cNvPr id="181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814388" y="2039938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7DB0DDD-6242-4A16-8B91-10AF8C5EA84D}" type="datetime'''''''''''''3''''''''2''''''''''''''''''''''''0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320</a:t>
            </a:fld>
            <a:endParaRPr lang="en-US" sz="1400" dirty="0">
              <a:sym typeface="+mn-lt"/>
            </a:endParaRPr>
          </a:p>
        </p:txBody>
      </p:sp>
      <p:sp>
        <p:nvSpPr>
          <p:cNvPr id="110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814388" y="2416175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EE8B36F-2C89-40B3-9BB1-6BF879155137}" type="datetime'''''''''''''''''''''''''''''''''3''''''''0''''''''0''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300</a:t>
            </a:fld>
            <a:endParaRPr lang="en-US" sz="1400" dirty="0">
              <a:sym typeface="+mn-lt"/>
            </a:endParaRPr>
          </a:p>
        </p:txBody>
      </p:sp>
      <p:sp>
        <p:nvSpPr>
          <p:cNvPr id="178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814388" y="3541713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6BB8E53-EC68-4FB6-A3E2-73123A7567E8}" type="datetime'''''''''''''''''''''''''2''''''''''''4''''''''''''''''0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240</a:t>
            </a:fld>
            <a:endParaRPr lang="en-US" sz="1400" dirty="0">
              <a:sym typeface="+mn-lt"/>
            </a:endParaRPr>
          </a:p>
        </p:txBody>
      </p:sp>
      <p:sp>
        <p:nvSpPr>
          <p:cNvPr id="182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814388" y="1665288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4F48E25-5067-4FB9-94EA-A8C84CACA548}" type="datetime'''''''3''''''''''''4''''''''''''''0'''''">
              <a:rPr lang="en-US" altLang="en-US" sz="140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340</a:t>
            </a:fld>
            <a:endParaRPr lang="en-US" sz="1400" dirty="0">
              <a:sym typeface="+mn-lt"/>
            </a:endParaRPr>
          </a:p>
        </p:txBody>
      </p:sp>
      <p:sp useBgFill="1">
        <p:nvSpPr>
          <p:cNvPr id="234" name="Freeform 233"/>
          <p:cNvSpPr/>
          <p:nvPr>
            <p:custDataLst>
              <p:tags r:id="rId27"/>
            </p:custDataLst>
          </p:nvPr>
        </p:nvSpPr>
        <p:spPr bwMode="auto">
          <a:xfrm>
            <a:off x="1189038" y="5321300"/>
            <a:ext cx="146050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Freeform 231"/>
          <p:cNvSpPr/>
          <p:nvPr>
            <p:custDataLst>
              <p:tags r:id="rId28"/>
            </p:custDataLst>
          </p:nvPr>
        </p:nvSpPr>
        <p:spPr bwMode="auto">
          <a:xfrm>
            <a:off x="1189038" y="5321300"/>
            <a:ext cx="146050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Freeform 232"/>
          <p:cNvSpPr/>
          <p:nvPr>
            <p:custDataLst>
              <p:tags r:id="rId29"/>
            </p:custDataLst>
          </p:nvPr>
        </p:nvSpPr>
        <p:spPr bwMode="auto">
          <a:xfrm>
            <a:off x="1189038" y="5378450"/>
            <a:ext cx="146050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3009900" y="5776913"/>
            <a:ext cx="2714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C32DC7-B9E1-4CE2-817B-463652A4C1B6}" type="datetime'''''''''''''A''''''''''p''r'''''''''''''''''''''''">
              <a:rPr lang="en-US" altLang="en-US" sz="14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Apr</a:t>
            </a:fld>
            <a:endParaRPr lang="en-US" sz="1400" dirty="0">
              <a:sym typeface="+mn-lt"/>
            </a:endParaRPr>
          </a:p>
        </p:txBody>
      </p:sp>
      <p:sp>
        <p:nvSpPr>
          <p:cNvPr id="86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7388225" y="5776913"/>
            <a:ext cx="3016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B128EC9-3194-499C-8296-D8430169E704}" type="datetime'''''''''''''''''''''''''N''''''''''o''''''v'''''">
              <a:rPr lang="en-US" altLang="en-US" sz="14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Nov</a:t>
            </a:fld>
            <a:endParaRPr lang="en-US" sz="1400" dirty="0">
              <a:sym typeface="+mn-lt"/>
            </a:endParaRPr>
          </a:p>
        </p:txBody>
      </p:sp>
      <p:sp>
        <p:nvSpPr>
          <p:cNvPr id="79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3608388" y="5776913"/>
            <a:ext cx="32861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544D87-125E-4C69-845B-AD4F0A2F11E2}" type="datetime'''''''''''''''''''''''''''''''''''''''M''ay'''">
              <a:rPr lang="en-US" altLang="en-US" sz="14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May</a:t>
            </a:fld>
            <a:endParaRPr lang="en-US" sz="1400" dirty="0">
              <a:sym typeface="+mn-lt"/>
            </a:endParaRPr>
          </a:p>
        </p:txBody>
      </p:sp>
      <p:sp>
        <p:nvSpPr>
          <p:cNvPr id="81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4926013" y="5776913"/>
            <a:ext cx="2047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C4095D6-03FE-48D5-9126-6D1F01E00DCD}" type="datetime'''''''''''''''''''Ju''''''l'''''''''''''''''''''''''''''''''">
              <a:rPr lang="en-US" altLang="en-US" sz="14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Jul</a:t>
            </a:fld>
            <a:endParaRPr lang="en-US" sz="1400" dirty="0">
              <a:sym typeface="+mn-lt"/>
            </a:endParaRPr>
          </a:p>
        </p:txBody>
      </p:sp>
      <p:sp>
        <p:nvSpPr>
          <p:cNvPr id="48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1138238" y="5776913"/>
            <a:ext cx="2492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C05468-1712-4CFE-BD95-DD95F776BE9C}" type="datetime'J''''''''''''''''''''''''''''''''''''''''a''''n'''''''''''">
              <a:rPr lang="en-US" altLang="en-US" sz="14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Jan</a:t>
            </a:fld>
            <a:endParaRPr lang="en-US" sz="1400" dirty="0">
              <a:sym typeface="+mn-lt"/>
            </a:endParaRPr>
          </a:p>
        </p:txBody>
      </p:sp>
      <p:sp>
        <p:nvSpPr>
          <p:cNvPr id="49" name="Text Placeholder 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752600" y="5776913"/>
            <a:ext cx="2730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DD537F8-1832-431B-888B-34BBEA2B5E4D}" type="datetime'''F''''''''''''''''''''e''''b'''''">
              <a:rPr lang="en-US" altLang="en-US" sz="14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Feb</a:t>
            </a:fld>
            <a:endParaRPr lang="en-US" sz="1400" dirty="0">
              <a:sym typeface="+mn-lt"/>
            </a:endParaRPr>
          </a:p>
        </p:txBody>
      </p:sp>
      <p:sp>
        <p:nvSpPr>
          <p:cNvPr id="246" name="Text Placeholder 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509588" y="1330325"/>
            <a:ext cx="15065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/>
              <a:t>Base year: 1982=100</a:t>
            </a:r>
            <a:endParaRPr lang="en-US" sz="1400" dirty="0">
              <a:sym typeface="+mn-lt"/>
            </a:endParaRPr>
          </a:p>
        </p:txBody>
      </p:sp>
      <p:sp>
        <p:nvSpPr>
          <p:cNvPr id="50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2362200" y="5776913"/>
            <a:ext cx="3127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4AA09B8-0115-447B-A470-6C98A42C5CB2}" type="datetime'''M''''''''a''''''''''''r'''''''''''''''''''''''''''''">
              <a:rPr lang="en-US" altLang="en-US" sz="14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Mar</a:t>
            </a:fld>
            <a:endParaRPr lang="en-US" sz="1400" dirty="0">
              <a:sym typeface="+mn-lt"/>
            </a:endParaRPr>
          </a:p>
        </p:txBody>
      </p:sp>
      <p:sp>
        <p:nvSpPr>
          <p:cNvPr id="80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4271963" y="5776913"/>
            <a:ext cx="2571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EC4B6C-7FFB-4430-91FE-6268D205C4D2}" type="datetime'''J''''''''''''''''''''''''''''''u''''''''n'''''''''''">
              <a:rPr lang="en-US" altLang="en-US" sz="14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Jun</a:t>
            </a:fld>
            <a:endParaRPr lang="en-US" sz="1400" dirty="0">
              <a:sym typeface="+mn-lt"/>
            </a:endParaRPr>
          </a:p>
        </p:txBody>
      </p:sp>
      <p:sp>
        <p:nvSpPr>
          <p:cNvPr id="82" name="Text Placeholder 2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5510213" y="5776913"/>
            <a:ext cx="2936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6BBD008-FE4A-42FA-A2A6-27EBA18A532E}" type="datetime'''A''''''''''''''''''u''''''g'''''''''''''''''">
              <a:rPr lang="en-US" altLang="en-US" sz="14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Aug</a:t>
            </a:fld>
            <a:endParaRPr lang="en-US" sz="1400" dirty="0">
              <a:sym typeface="+mn-lt"/>
            </a:endParaRPr>
          </a:p>
        </p:txBody>
      </p:sp>
      <p:sp>
        <p:nvSpPr>
          <p:cNvPr id="83" name="Text Placeholder 2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6115050" y="5776913"/>
            <a:ext cx="3365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45618E-954F-428B-95F1-C9EFD99ED060}" type="datetime'''''''''''''''''''''S''e''p''''''''''''''''''t'''''''''">
              <a:rPr lang="en-US" altLang="en-US" sz="14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Sept</a:t>
            </a:fld>
            <a:endParaRPr lang="en-US" sz="1400" dirty="0">
              <a:sym typeface="+mn-lt"/>
            </a:endParaRPr>
          </a:p>
        </p:txBody>
      </p:sp>
      <p:sp>
        <p:nvSpPr>
          <p:cNvPr id="84" name="Text Placeholder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6778625" y="5776913"/>
            <a:ext cx="26511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292DDD-EC28-4D50-AF9E-52900327D552}" type="datetime'''O''''''''''''''''''''''''''''''c''''''''''t'''''''">
              <a:rPr lang="en-US" altLang="en-US" sz="14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Oct</a:t>
            </a:fld>
            <a:endParaRPr lang="en-US" sz="1400" dirty="0">
              <a:sym typeface="+mn-lt"/>
            </a:endParaRPr>
          </a:p>
        </p:txBody>
      </p:sp>
      <p:sp>
        <p:nvSpPr>
          <p:cNvPr id="88" name="Text Placeholder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8023225" y="5776913"/>
            <a:ext cx="2857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EAE4ED-7F4A-44B9-8407-EB27D4BEBAD0}" type="datetime'''''''''''''''''''''''''''''D''e''''''''''''''''''''''''c'">
              <a:rPr lang="en-US" altLang="en-US" sz="14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Dec</a:t>
            </a:fld>
            <a:endParaRPr lang="en-US" sz="1400" dirty="0">
              <a:sym typeface="+mn-lt"/>
            </a:endParaRPr>
          </a:p>
        </p:txBody>
      </p:sp>
      <p:sp>
        <p:nvSpPr>
          <p:cNvPr id="34" name="Rectangle 33"/>
          <p:cNvSpPr/>
          <p:nvPr>
            <p:custDataLst>
              <p:tags r:id="rId43"/>
            </p:custDataLst>
          </p:nvPr>
        </p:nvSpPr>
        <p:spPr bwMode="auto">
          <a:xfrm>
            <a:off x="4156075" y="1420813"/>
            <a:ext cx="3117850" cy="334963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21" name="Straight Connector 220"/>
          <p:cNvCxnSpPr/>
          <p:nvPr>
            <p:custDataLst>
              <p:tags r:id="rId44"/>
            </p:custDataLst>
          </p:nvPr>
        </p:nvCxnSpPr>
        <p:spPr bwMode="gray">
          <a:xfrm>
            <a:off x="6689725" y="1590675"/>
            <a:ext cx="85725" cy="0"/>
          </a:xfrm>
          <a:prstGeom prst="line">
            <a:avLst/>
          </a:prstGeom>
          <a:ln w="28575" cap="rnd" cmpd="sng" algn="ctr">
            <a:solidFill>
              <a:srgbClr val="C30C3E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45"/>
            </p:custDataLst>
          </p:nvPr>
        </p:nvCxnSpPr>
        <p:spPr bwMode="gray">
          <a:xfrm>
            <a:off x="5270500" y="1590675"/>
            <a:ext cx="476250" cy="0"/>
          </a:xfrm>
          <a:prstGeom prst="line">
            <a:avLst/>
          </a:prstGeom>
          <a:ln w="19050" cap="rnd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>
            <p:custDataLst>
              <p:tags r:id="rId46"/>
            </p:custDataLst>
          </p:nvPr>
        </p:nvCxnSpPr>
        <p:spPr bwMode="gray">
          <a:xfrm flipH="1">
            <a:off x="6292850" y="1590675"/>
            <a:ext cx="85725" cy="0"/>
          </a:xfrm>
          <a:prstGeom prst="line">
            <a:avLst/>
          </a:prstGeom>
          <a:ln w="28575" cap="rnd" cmpd="sng" algn="ctr">
            <a:solidFill>
              <a:srgbClr val="C30C3E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47"/>
            </p:custDataLst>
          </p:nvPr>
        </p:nvCxnSpPr>
        <p:spPr bwMode="gray">
          <a:xfrm>
            <a:off x="4268788" y="1590675"/>
            <a:ext cx="428625" cy="0"/>
          </a:xfrm>
          <a:prstGeom prst="line">
            <a:avLst/>
          </a:prstGeom>
          <a:ln w="28575" cap="rnd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Oval 221"/>
          <p:cNvSpPr/>
          <p:nvPr>
            <p:custDataLst>
              <p:tags r:id="rId48"/>
            </p:custDataLst>
          </p:nvPr>
        </p:nvSpPr>
        <p:spPr bwMode="auto">
          <a:xfrm>
            <a:off x="6483350" y="1539875"/>
            <a:ext cx="101600" cy="101600"/>
          </a:xfrm>
          <a:prstGeom prst="ellipse">
            <a:avLst/>
          </a:prstGeom>
          <a:solidFill>
            <a:srgbClr val="C30C3E"/>
          </a:solidFill>
          <a:ln w="9525" cap="flat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8" name="Isosceles Triangle 217"/>
          <p:cNvSpPr/>
          <p:nvPr>
            <p:custDataLst>
              <p:tags r:id="rId49"/>
            </p:custDataLst>
          </p:nvPr>
        </p:nvSpPr>
        <p:spPr bwMode="auto">
          <a:xfrm>
            <a:off x="5464175" y="1546225"/>
            <a:ext cx="88900" cy="88900"/>
          </a:xfrm>
          <a:prstGeom prst="triangle">
            <a:avLst/>
          </a:prstGeom>
          <a:solidFill>
            <a:srgbClr val="FFFFFF"/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>
            <p:custDataLst>
              <p:tags r:id="rId50"/>
            </p:custDataLst>
          </p:nvPr>
        </p:nvSpPr>
        <p:spPr bwMode="auto">
          <a:xfrm>
            <a:off x="4445000" y="1552575"/>
            <a:ext cx="76200" cy="76200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4" name="Text Placeholder 2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4789488" y="1492250"/>
            <a:ext cx="361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99280C0-4FF2-4D6B-970C-43D2C1CDEBE4}" type="datetime'''2''''''''0''1''''''''''''7'''''''''''''''''''''''''''''">
              <a:rPr lang="en-US" altLang="en-US" sz="14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2017</a:t>
            </a:fld>
            <a:endParaRPr lang="en-US" sz="1400" dirty="0">
              <a:sym typeface="+mn-lt"/>
            </a:endParaRPr>
          </a:p>
        </p:txBody>
      </p:sp>
      <p:sp>
        <p:nvSpPr>
          <p:cNvPr id="102" name="Text Placeholder 2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6840538" y="1492250"/>
            <a:ext cx="361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0111187-5376-4F7A-A247-746F8CF7B85D}" type="datetime'''''2''''''''''''''''''''''''''''0''''''1''''''''''''''''''9'">
              <a:rPr lang="en-US" altLang="en-US" sz="1400">
                <a:solidFill>
                  <a:srgbClr val="C30C3E"/>
                </a:solidFill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en-US" sz="1400" dirty="0">
              <a:solidFill>
                <a:srgbClr val="C30C3E"/>
              </a:solidFill>
              <a:sym typeface="+mn-lt"/>
            </a:endParaRPr>
          </a:p>
        </p:txBody>
      </p:sp>
      <p:sp>
        <p:nvSpPr>
          <p:cNvPr id="104" name="Text Placeholder 2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5815013" y="1492250"/>
            <a:ext cx="361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F318499-2042-40C7-9E08-CF10D16BBA74}" type="datetime'''''''''''''''''''''''''''''2''''0''''''''''''''''18'''''''''">
              <a:rPr lang="en-US" altLang="en-US" sz="14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en-US" sz="1400" dirty="0">
              <a:sym typeface="+mn-lt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100123" y="6486525"/>
            <a:ext cx="892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USDA-ERS. Farm Income and Wealth Statistics. Vegetables and Pulses Data. Yearbook – Producer Price Indexes.</a:t>
            </a:r>
          </a:p>
        </p:txBody>
      </p:sp>
    </p:spTree>
    <p:extLst>
      <p:ext uri="{BB962C8B-B14F-4D97-AF65-F5344CB8AC3E}">
        <p14:creationId xmlns:p14="http://schemas.microsoft.com/office/powerpoint/2010/main" val="1102368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46" name="think-cell Slide" r:id="rId6" imgW="351" imgH="351" progId="TCLayout.ActiveDocument.1">
                  <p:embed/>
                </p:oleObj>
              </mc:Choice>
              <mc:Fallback>
                <p:oleObj name="think-cell Slide" r:id="rId6" imgW="351" imgH="35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5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22" y="107622"/>
            <a:ext cx="8923867" cy="617013"/>
          </a:xfrm>
        </p:spPr>
        <p:txBody>
          <a:bodyPr/>
          <a:lstStyle/>
          <a:p>
            <a:r>
              <a:rPr lang="en-US" dirty="0"/>
              <a:t>Prices in the organic sector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2759" y="668867"/>
          <a:ext cx="5644055" cy="5282317"/>
        </p:xfrm>
        <a:graphic>
          <a:graphicData uri="http://schemas.openxmlformats.org/drawingml/2006/table">
            <a:tbl>
              <a:tblPr/>
              <a:tblGrid>
                <a:gridCol w="1306785">
                  <a:extLst>
                    <a:ext uri="{9D8B030D-6E8A-4147-A177-3AD203B41FA5}">
                      <a16:colId xmlns:a16="http://schemas.microsoft.com/office/drawing/2014/main" val="2056449708"/>
                    </a:ext>
                  </a:extLst>
                </a:gridCol>
                <a:gridCol w="819333">
                  <a:extLst>
                    <a:ext uri="{9D8B030D-6E8A-4147-A177-3AD203B41FA5}">
                      <a16:colId xmlns:a16="http://schemas.microsoft.com/office/drawing/2014/main" val="1282047795"/>
                    </a:ext>
                  </a:extLst>
                </a:gridCol>
                <a:gridCol w="746735">
                  <a:extLst>
                    <a:ext uri="{9D8B030D-6E8A-4147-A177-3AD203B41FA5}">
                      <a16:colId xmlns:a16="http://schemas.microsoft.com/office/drawing/2014/main" val="2300787860"/>
                    </a:ext>
                  </a:extLst>
                </a:gridCol>
                <a:gridCol w="509463">
                  <a:extLst>
                    <a:ext uri="{9D8B030D-6E8A-4147-A177-3AD203B41FA5}">
                      <a16:colId xmlns:a16="http://schemas.microsoft.com/office/drawing/2014/main" val="1730671691"/>
                    </a:ext>
                  </a:extLst>
                </a:gridCol>
                <a:gridCol w="677169">
                  <a:extLst>
                    <a:ext uri="{9D8B030D-6E8A-4147-A177-3AD203B41FA5}">
                      <a16:colId xmlns:a16="http://schemas.microsoft.com/office/drawing/2014/main" val="3795105922"/>
                    </a:ext>
                  </a:extLst>
                </a:gridCol>
                <a:gridCol w="677169">
                  <a:extLst>
                    <a:ext uri="{9D8B030D-6E8A-4147-A177-3AD203B41FA5}">
                      <a16:colId xmlns:a16="http://schemas.microsoft.com/office/drawing/2014/main" val="385702378"/>
                    </a:ext>
                  </a:extLst>
                </a:gridCol>
                <a:gridCol w="907401">
                  <a:extLst>
                    <a:ext uri="{9D8B030D-6E8A-4147-A177-3AD203B41FA5}">
                      <a16:colId xmlns:a16="http://schemas.microsoft.com/office/drawing/2014/main" val="3749098824"/>
                    </a:ext>
                  </a:extLst>
                </a:gridCol>
              </a:tblGrid>
              <a:tr h="57658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retail sales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 Price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($/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800805"/>
                  </a:ext>
                </a:extLst>
              </a:tr>
              <a:tr h="29106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479805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941788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101198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Spinach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48094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Strawberries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420242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88956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 mix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840845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Tomatoes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179439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Grapes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21294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61165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Blueberries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632852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Citrus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37580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Mushrooms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552262"/>
                  </a:ext>
                </a:extLst>
              </a:tr>
              <a:tr h="339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24649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0" y="6421681"/>
            <a:ext cx="8952965" cy="3303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The Packer. Organic Fresh Trends 2019. Available: </a:t>
            </a:r>
            <a:r>
              <a:rPr lang="en-US" sz="1400" dirty="0">
                <a:hlinkClick r:id="rId8"/>
              </a:rPr>
              <a:t>https://www.thepacker.com/newspaper/packers-organic-fresh-trends-2019</a:t>
            </a:r>
            <a:r>
              <a:rPr lang="en-US" sz="1400" dirty="0"/>
              <a:t> 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idx="1"/>
          </p:nvPr>
        </p:nvSpPr>
        <p:spPr>
          <a:xfrm>
            <a:off x="6482444" y="1421486"/>
            <a:ext cx="2398798" cy="3575057"/>
          </a:xfrm>
          <a:ln w="3175">
            <a:solidFill>
              <a:schemeClr val="bg1">
                <a:lumMod val="50000"/>
              </a:schemeClr>
            </a:solidFill>
            <a:prstDash val="dash"/>
          </a:ln>
        </p:spPr>
        <p:txBody>
          <a:bodyPr tIns="182880"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Sector increasing but at slower rate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Higher organic volumes putting downward pressure on prices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Organic premiums shrinking for some commodities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Organic products still slow to penetrate foodservice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7391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472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1"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5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Perceptions of changes in crop prices</a:t>
            </a:r>
            <a:br>
              <a:rPr lang="en-US" dirty="0"/>
            </a:br>
            <a:r>
              <a:rPr lang="en-US" sz="2800" dirty="0"/>
              <a:t>The Packer: 2019 State of the Vegetable Industry Survey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60" y="1264130"/>
            <a:ext cx="7421400" cy="429671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81418" y="5709926"/>
            <a:ext cx="6796884" cy="5142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/>
              <a:t>Source: 2019 State of the Vegetable Industry Survey – American Vegetable Grower Magazine. Available: </a:t>
            </a:r>
            <a:r>
              <a:rPr lang="en-US" sz="1300" dirty="0">
                <a:hlinkClick r:id="rId8"/>
              </a:rPr>
              <a:t>https://www.growingproduce.com/vegetables/crop-prices-are-frozen-in-time-opinion/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579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65625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3" name="think-cell Slide" r:id="rId76" imgW="351" imgH="351" progId="TCLayout.ActiveDocument.1">
                  <p:embed/>
                </p:oleObj>
              </mc:Choice>
              <mc:Fallback>
                <p:oleObj name="think-cell Slide" r:id="rId76" imgW="351" imgH="35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sym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of Ag: Number of farms and acreage</a:t>
            </a:r>
          </a:p>
        </p:txBody>
      </p:sp>
      <p:graphicFrame>
        <p:nvGraphicFramePr>
          <p:cNvPr id="118" name="Chart 117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64634852"/>
              </p:ext>
            </p:extLst>
          </p:nvPr>
        </p:nvGraphicFramePr>
        <p:xfrm>
          <a:off x="862013" y="2028825"/>
          <a:ext cx="3538537" cy="333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8"/>
          </a:graphicData>
        </a:graphic>
      </p:graphicFrame>
      <p:sp>
        <p:nvSpPr>
          <p:cNvPr id="70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587375" y="3209925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C78D660-702A-443F-8E69-2655C8812700}" type="datetime'5''''''''''''''''''0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en-US" sz="1400" dirty="0">
              <a:sym typeface="+mn-lt"/>
            </a:endParaRPr>
          </a:p>
        </p:txBody>
      </p:sp>
      <p:sp>
        <p:nvSpPr>
          <p:cNvPr id="71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87375" y="2813050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E06E45B-9B97-4EC7-AFD2-B5B7E61AED31}" type="datetime'''60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en-US" sz="1400" dirty="0">
              <a:sym typeface="+mn-lt"/>
            </a:endParaRPr>
          </a:p>
        </p:txBody>
      </p:sp>
      <p:sp>
        <p:nvSpPr>
          <p:cNvPr id="65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77863" y="5191125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461138C-DF63-4B77-9F82-2D438BC82B9E}" type="datetime'''''''''''''''''''''''0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>
              <a:sym typeface="+mn-lt"/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587375" y="4794250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C822C6A-AC51-4CEE-B064-B15AFC76F975}" type="datetime'''''''''''''''''''''''1''''''''''''''0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400" dirty="0">
              <a:sym typeface="+mn-lt"/>
            </a:endParaRPr>
          </a:p>
        </p:txBody>
      </p:sp>
      <p:sp>
        <p:nvSpPr>
          <p:cNvPr id="67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587375" y="4398963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B315060-0197-413B-9FE7-9C2A538AFD6A}" type="datetime'''2''''''''''''''''''''0''''''''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400" dirty="0">
              <a:sym typeface="+mn-lt"/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587375" y="4002088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A153150-01F2-45DA-8BA3-5EDE799CCD38}" type="datetime'''''''''''''''''''''''''''3''''''''''''''0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US" sz="1400" dirty="0">
              <a:sym typeface="+mn-lt"/>
            </a:endParaRPr>
          </a:p>
        </p:txBody>
      </p:sp>
      <p:sp>
        <p:nvSpPr>
          <p:cNvPr id="69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587375" y="3606800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279B99D-2F5C-483D-A6D3-ACAD78F78C3A}" type="datetime'''4''''''''''''''''''''''0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US" sz="1400" dirty="0">
              <a:sym typeface="+mn-lt"/>
            </a:endParaRPr>
          </a:p>
        </p:txBody>
      </p:sp>
      <p:sp>
        <p:nvSpPr>
          <p:cNvPr id="72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87375" y="2417763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C2DA0A6-A66D-4956-A95B-2253B606ECCC}" type="datetime'''''''''''''''70''''''''''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</a:t>
            </a:fld>
            <a:endParaRPr lang="en-US" sz="1400" dirty="0">
              <a:sym typeface="+mn-lt"/>
            </a:endParaRPr>
          </a:p>
        </p:txBody>
      </p:sp>
      <p:sp>
        <p:nvSpPr>
          <p:cNvPr id="73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87375" y="2020888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9ED01CD-6BEA-4FA5-8DA8-63D8020C085F}" type="datetime'''''''''''8''''''''0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lang="en-US" sz="1400" dirty="0">
              <a:sym typeface="+mn-lt"/>
            </a:endParaRPr>
          </a:p>
        </p:txBody>
      </p:sp>
      <p:cxnSp>
        <p:nvCxnSpPr>
          <p:cNvPr id="33" name="Straight Connector 32"/>
          <p:cNvCxnSpPr/>
          <p:nvPr>
            <p:custDataLst>
              <p:tags r:id="rId14"/>
            </p:custDataLst>
          </p:nvPr>
        </p:nvCxnSpPr>
        <p:spPr bwMode="auto">
          <a:xfrm flipV="1">
            <a:off x="1214438" y="2011363"/>
            <a:ext cx="0" cy="3778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5"/>
            </p:custDataLst>
          </p:nvPr>
        </p:nvCxnSpPr>
        <p:spPr bwMode="auto">
          <a:xfrm>
            <a:off x="1214438" y="2011363"/>
            <a:ext cx="3016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16"/>
            </p:custDataLst>
          </p:nvPr>
        </p:nvCxnSpPr>
        <p:spPr bwMode="auto">
          <a:xfrm>
            <a:off x="1516063" y="2011363"/>
            <a:ext cx="0" cy="2889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17"/>
            </p:custDataLst>
          </p:nvPr>
        </p:nvCxnSpPr>
        <p:spPr bwMode="auto">
          <a:xfrm flipV="1">
            <a:off x="2058988" y="1985963"/>
            <a:ext cx="0" cy="5143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>
            <p:custDataLst>
              <p:tags r:id="rId18"/>
            </p:custDataLst>
          </p:nvPr>
        </p:nvCxnSpPr>
        <p:spPr bwMode="auto">
          <a:xfrm>
            <a:off x="2058988" y="1985963"/>
            <a:ext cx="3016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>
            <p:custDataLst>
              <p:tags r:id="rId19"/>
            </p:custDataLst>
          </p:nvPr>
        </p:nvCxnSpPr>
        <p:spPr bwMode="auto">
          <a:xfrm>
            <a:off x="2360613" y="1985963"/>
            <a:ext cx="0" cy="2889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>
            <p:custDataLst>
              <p:tags r:id="rId20"/>
            </p:custDataLst>
          </p:nvPr>
        </p:nvCxnSpPr>
        <p:spPr bwMode="auto">
          <a:xfrm flipV="1">
            <a:off x="2901950" y="4475163"/>
            <a:ext cx="0" cy="2508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21"/>
            </p:custDataLst>
          </p:nvPr>
        </p:nvCxnSpPr>
        <p:spPr bwMode="auto">
          <a:xfrm>
            <a:off x="2901950" y="4475163"/>
            <a:ext cx="3016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22"/>
            </p:custDataLst>
          </p:nvPr>
        </p:nvCxnSpPr>
        <p:spPr bwMode="auto">
          <a:xfrm>
            <a:off x="3203575" y="4475163"/>
            <a:ext cx="0" cy="2889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23"/>
            </p:custDataLst>
          </p:nvPr>
        </p:nvCxnSpPr>
        <p:spPr bwMode="auto">
          <a:xfrm>
            <a:off x="4046538" y="3416300"/>
            <a:ext cx="0" cy="2889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24"/>
            </p:custDataLst>
          </p:nvPr>
        </p:nvCxnSpPr>
        <p:spPr bwMode="auto">
          <a:xfrm flipV="1">
            <a:off x="3744913" y="3416300"/>
            <a:ext cx="0" cy="3889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25"/>
            </p:custDataLst>
          </p:nvPr>
        </p:nvCxnSpPr>
        <p:spPr bwMode="auto">
          <a:xfrm>
            <a:off x="3744913" y="3416300"/>
            <a:ext cx="3016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3716338" y="5340350"/>
            <a:ext cx="3587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2EE64C-9238-46ED-8A38-FF54DAB76824}" type="datetime'N''''''''''''''''''''''''u''''''''ts''''''''''''''''''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Nuts</a:t>
            </a:fld>
            <a:endParaRPr lang="en-US" sz="1400" b="1" dirty="0">
              <a:sym typeface="+mn-lt"/>
            </a:endParaRPr>
          </a:p>
        </p:txBody>
      </p:sp>
      <p:sp>
        <p:nvSpPr>
          <p:cNvPr id="75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52413" y="2916238"/>
            <a:ext cx="1920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ym typeface="+mn-lt"/>
              </a:rPr>
              <a:t>No. Farms (thousand)</a:t>
            </a:r>
            <a:endParaRPr lang="en-US" sz="1400" dirty="0">
              <a:sym typeface="+mn-lt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958850" y="5340350"/>
            <a:ext cx="8143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830E08C-9ED9-4B56-893C-B1297A625A2C}" type="datetime'''V''''''''''''''''''e''g''''''e''t''''a''''''''bl''es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Vegetables</a:t>
            </a:fld>
            <a:endParaRPr lang="en-US" sz="1400" b="1" dirty="0">
              <a:sym typeface="+mn-lt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1844675" y="5340350"/>
            <a:ext cx="7318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710289-C4CF-4184-8479-D49A472EA4C8}" type="datetime'N''''oncitr''u''''''''s ''''''''''''''''''fr''u''i''''t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Noncitrus fruit</a:t>
            </a:fld>
            <a:endParaRPr lang="en-US" sz="1400" b="1" dirty="0">
              <a:sym typeface="+mn-lt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2651125" y="5340350"/>
            <a:ext cx="8032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7EBBC3-0C5F-4E7A-9568-6BB0A7FDFCDC}" type="datetime'''''''''''''C''it''''r''''''''us f''r''''ui''''t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Citrus fruit</a:t>
            </a:fld>
            <a:endParaRPr lang="en-US" sz="1400" b="1" dirty="0">
              <a:sym typeface="+mn-lt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146175" y="1874838"/>
            <a:ext cx="438150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8681DA-9CD8-43C7-B5DD-31C90849EBB3}" type="datetime'''''+''''''''''''''3''''''''''''''''''''%''''''''''''''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+3%</a:t>
            </a:fld>
            <a:endParaRPr lang="en-US" sz="1400" b="1" dirty="0">
              <a:sym typeface="+mn-lt"/>
            </a:endParaRPr>
          </a:p>
        </p:txBody>
      </p:sp>
      <p:sp>
        <p:nvSpPr>
          <p:cNvPr id="37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990725" y="1849438"/>
            <a:ext cx="438150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FBEBFE4-2C12-499A-96AF-E8AEC9886D23}" type="datetime'''''''''''''''+''''''8''''%''''''''''''''''''''''''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+8%</a:t>
            </a:fld>
            <a:endParaRPr lang="en-US" sz="1400" b="1" dirty="0">
              <a:sym typeface="+mn-lt"/>
            </a:endParaRPr>
          </a:p>
        </p:txBody>
      </p:sp>
      <p:sp>
        <p:nvSpPr>
          <p:cNvPr id="46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2859088" y="4338638"/>
            <a:ext cx="388938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E06396-66FD-4616-AF0C-C614832FB2EA}" type="datetime'-''''''''''''''''''''''''''''''''7''''%''''''''''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-7%</a:t>
            </a:fld>
            <a:endParaRPr lang="en-US" sz="1400" b="1" dirty="0">
              <a:sym typeface="+mn-lt"/>
            </a:endParaRPr>
          </a:p>
        </p:txBody>
      </p:sp>
      <p:sp>
        <p:nvSpPr>
          <p:cNvPr id="55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3676650" y="3279775"/>
            <a:ext cx="438150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A4037B-7420-45EE-B6CF-C5F8D4724104}" type="datetime'+''''''''''''''''''''''''''''''''''7''''''%''''''''''''''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+7%</a:t>
            </a:fld>
            <a:endParaRPr lang="en-US" sz="1400" b="1" dirty="0">
              <a:sym typeface="+mn-lt"/>
            </a:endParaRPr>
          </a:p>
        </p:txBody>
      </p:sp>
      <p:graphicFrame>
        <p:nvGraphicFramePr>
          <p:cNvPr id="79" name="Chart 78"/>
          <p:cNvGraphicFramePr/>
          <p:nvPr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281854713"/>
              </p:ext>
            </p:extLst>
          </p:nvPr>
        </p:nvGraphicFramePr>
        <p:xfrm>
          <a:off x="4945063" y="2028825"/>
          <a:ext cx="3408362" cy="333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9"/>
          </a:graphicData>
        </a:graphic>
      </p:graphicFrame>
      <p:sp>
        <p:nvSpPr>
          <p:cNvPr id="121" name="Text Placeholder 2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8447088" y="4557713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34926F7-3B10-412C-810E-46F3EF0B8489}" type="datetime'''''''1''''.''''''''''''0''''''''''''''''''''''''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1.0</a:t>
            </a:fld>
            <a:endParaRPr lang="en-US" sz="1400" dirty="0">
              <a:sym typeface="+mn-lt"/>
            </a:endParaRPr>
          </a:p>
        </p:txBody>
      </p:sp>
      <p:sp>
        <p:nvSpPr>
          <p:cNvPr id="85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8447088" y="5191125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A66FB85-6B5E-4AC9-8EF4-B52A43EA9F6C}" type="datetime'''0''''''''''''''''''''''''''''.0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0.0</a:t>
            </a:fld>
            <a:endParaRPr lang="en-US" sz="1400" dirty="0">
              <a:sym typeface="+mn-lt"/>
            </a:endParaRPr>
          </a:p>
        </p:txBody>
      </p:sp>
      <p:sp>
        <p:nvSpPr>
          <p:cNvPr id="124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8447088" y="360680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DC61BAA-5118-4443-B20C-B6AFF7D2D0B4}" type="datetime'2''''''''''''''''.5''''''''''''''''''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2.5</a:t>
            </a:fld>
            <a:endParaRPr lang="en-US" sz="1400" dirty="0">
              <a:sym typeface="+mn-lt"/>
            </a:endParaRPr>
          </a:p>
        </p:txBody>
      </p:sp>
      <p:sp>
        <p:nvSpPr>
          <p:cNvPr id="120" name="Text Placeholder 2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8447088" y="4873625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86F910C-3804-4078-9936-2071C0414485}" type="datetime'0''.''''''''''''''''''''''''''5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0.5</a:t>
            </a:fld>
            <a:endParaRPr lang="en-US" sz="1400" dirty="0">
              <a:sym typeface="+mn-lt"/>
            </a:endParaRPr>
          </a:p>
        </p:txBody>
      </p:sp>
      <p:sp>
        <p:nvSpPr>
          <p:cNvPr id="122" name="Text Placeholder 2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8447088" y="4240213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38915DA-775C-4FB8-845B-BB39F0310313}" type="datetime'''1''''''''''''''''''''''''.''''''''''''''''5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US" sz="1400" dirty="0">
              <a:sym typeface="+mn-lt"/>
            </a:endParaRPr>
          </a:p>
        </p:txBody>
      </p:sp>
      <p:sp>
        <p:nvSpPr>
          <p:cNvPr id="123" name="Text Placeholder 2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8447088" y="3922713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ACFF15F-EAC0-4F84-A58E-3DB6CDD083F3}" type="datetime'''''''''''''''''''''''''''''''''''''''''''2.''''0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2.0</a:t>
            </a:fld>
            <a:endParaRPr lang="en-US" sz="1400" dirty="0">
              <a:sym typeface="+mn-lt"/>
            </a:endParaRPr>
          </a:p>
        </p:txBody>
      </p:sp>
      <p:sp>
        <p:nvSpPr>
          <p:cNvPr id="126" name="Text Placeholder 2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8447088" y="297180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26AAEE9-A430-453A-B211-985FA406BD72}" type="datetime'''''''3''''''.''''''''''5''''''''''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3.5</a:t>
            </a:fld>
            <a:endParaRPr lang="en-US" sz="1400" dirty="0">
              <a:sym typeface="+mn-lt"/>
            </a:endParaRPr>
          </a:p>
        </p:txBody>
      </p:sp>
      <p:sp>
        <p:nvSpPr>
          <p:cNvPr id="125" name="Text Placeholder 2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8447088" y="328930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0B66DE8-11BC-4104-9671-DD81A6A8DC76}" type="datetime'''''3''''.''''''''''''''''''''''''''''''''''''''''0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3.0</a:t>
            </a:fld>
            <a:endParaRPr lang="en-US" sz="1400" dirty="0">
              <a:sym typeface="+mn-lt"/>
            </a:endParaRPr>
          </a:p>
        </p:txBody>
      </p:sp>
      <p:sp>
        <p:nvSpPr>
          <p:cNvPr id="127" name="Text Placeholder 2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8447088" y="265430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85DC81C-BC86-4769-8BF1-D25F3E2C97ED}" type="datetime'''''''''''''''4''''.''''''0''''''''''''''''''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4.0</a:t>
            </a:fld>
            <a:endParaRPr lang="en-US" sz="1400" dirty="0">
              <a:sym typeface="+mn-lt"/>
            </a:endParaRPr>
          </a:p>
        </p:txBody>
      </p:sp>
      <p:sp>
        <p:nvSpPr>
          <p:cNvPr id="128" name="Text Placeholder 2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8447088" y="2338388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D9FBE31-FC19-4B00-B7C7-1196671C48D3}" type="datetime'''''4''.''''''''''''''''5''''''''''''''''''''''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4.5</a:t>
            </a:fld>
            <a:endParaRPr lang="en-US" sz="1400" dirty="0">
              <a:sym typeface="+mn-lt"/>
            </a:endParaRPr>
          </a:p>
        </p:txBody>
      </p:sp>
      <p:sp>
        <p:nvSpPr>
          <p:cNvPr id="78" name="Text Placeholder 2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8447088" y="2020888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AD2FDEE-FB08-4347-BA55-BEE720770B1C}" type="datetime'''''''''''''''''''5''''''''''''''''.''''0'''''''''">
              <a:rPr lang="en-US" altLang="en-US" sz="14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5.0</a:t>
            </a:fld>
            <a:endParaRPr lang="en-US" sz="1400" dirty="0">
              <a:sym typeface="+mn-lt"/>
            </a:endParaRPr>
          </a:p>
        </p:txBody>
      </p:sp>
      <p:cxnSp>
        <p:nvCxnSpPr>
          <p:cNvPr id="94" name="Straight Connector 93"/>
          <p:cNvCxnSpPr/>
          <p:nvPr>
            <p:custDataLst>
              <p:tags r:id="rId47"/>
            </p:custDataLst>
          </p:nvPr>
        </p:nvCxnSpPr>
        <p:spPr bwMode="auto">
          <a:xfrm flipV="1">
            <a:off x="5432425" y="2182813"/>
            <a:ext cx="0" cy="2127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48"/>
            </p:custDataLst>
          </p:nvPr>
        </p:nvCxnSpPr>
        <p:spPr bwMode="auto">
          <a:xfrm>
            <a:off x="5432426" y="2182813"/>
            <a:ext cx="2127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>
            <p:custDataLst>
              <p:tags r:id="rId49"/>
            </p:custDataLst>
          </p:nvPr>
        </p:nvCxnSpPr>
        <p:spPr bwMode="auto">
          <a:xfrm>
            <a:off x="5645150" y="2182813"/>
            <a:ext cx="0" cy="2936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50"/>
            </p:custDataLst>
          </p:nvPr>
        </p:nvCxnSpPr>
        <p:spPr bwMode="auto">
          <a:xfrm flipV="1">
            <a:off x="6243638" y="3584576"/>
            <a:ext cx="0" cy="2587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51"/>
            </p:custDataLst>
          </p:nvPr>
        </p:nvCxnSpPr>
        <p:spPr bwMode="auto">
          <a:xfrm>
            <a:off x="6243639" y="3584575"/>
            <a:ext cx="2127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52"/>
            </p:custDataLst>
          </p:nvPr>
        </p:nvCxnSpPr>
        <p:spPr bwMode="auto">
          <a:xfrm>
            <a:off x="6456363" y="3584575"/>
            <a:ext cx="0" cy="2889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53"/>
            </p:custDataLst>
          </p:nvPr>
        </p:nvCxnSpPr>
        <p:spPr bwMode="auto">
          <a:xfrm>
            <a:off x="7053264" y="4432300"/>
            <a:ext cx="2143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54"/>
            </p:custDataLst>
          </p:nvPr>
        </p:nvCxnSpPr>
        <p:spPr bwMode="auto">
          <a:xfrm>
            <a:off x="7267575" y="4432300"/>
            <a:ext cx="0" cy="2889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55"/>
            </p:custDataLst>
          </p:nvPr>
        </p:nvCxnSpPr>
        <p:spPr bwMode="auto">
          <a:xfrm flipV="1">
            <a:off x="7053263" y="4432300"/>
            <a:ext cx="0" cy="2540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>
            <p:custDataLst>
              <p:tags r:id="rId56"/>
            </p:custDataLst>
          </p:nvPr>
        </p:nvCxnSpPr>
        <p:spPr bwMode="auto">
          <a:xfrm>
            <a:off x="7864476" y="3255963"/>
            <a:ext cx="2127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>
            <p:custDataLst>
              <p:tags r:id="rId57"/>
            </p:custDataLst>
          </p:nvPr>
        </p:nvCxnSpPr>
        <p:spPr bwMode="auto">
          <a:xfrm flipV="1">
            <a:off x="7864475" y="3255962"/>
            <a:ext cx="0" cy="6477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>
            <p:custDataLst>
              <p:tags r:id="rId58"/>
            </p:custDataLst>
          </p:nvPr>
        </p:nvCxnSpPr>
        <p:spPr bwMode="auto">
          <a:xfrm>
            <a:off x="8077200" y="3255964"/>
            <a:ext cx="0" cy="2889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 Placeholder 2"/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5878513" y="5340350"/>
            <a:ext cx="7318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064616-1903-4C3E-A294-6F29A3F32D89}" type="datetime'''''N''''o''nci''''tr''u''''''s'' ''''''f''''r''u''''it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Noncitrus fruit</a:t>
            </a:fld>
            <a:endParaRPr lang="en-US" sz="1400" b="1" dirty="0">
              <a:sym typeface="+mn-lt"/>
            </a:endParaRPr>
          </a:p>
        </p:txBody>
      </p:sp>
      <p:sp>
        <p:nvSpPr>
          <p:cNvPr id="108" name="Text Placeholder 2"/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7685088" y="5340350"/>
            <a:ext cx="3587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B90039-C3D3-43E8-906E-808BA5EA555D}" type="datetime'''''''N''''''''''''''''''''u''''''''''t''''''''''''''''s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Nuts</a:t>
            </a:fld>
            <a:endParaRPr lang="en-US" sz="1400" b="1" dirty="0">
              <a:sym typeface="+mn-lt"/>
            </a:endParaRPr>
          </a:p>
        </p:txBody>
      </p:sp>
      <p:sp>
        <p:nvSpPr>
          <p:cNvPr id="109" name="Text Placeholder 2"/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8815388" y="3176588"/>
            <a:ext cx="19208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>
                <a:sym typeface="+mn-lt"/>
              </a:rPr>
              <a:t>Acres (million)</a:t>
            </a:r>
          </a:p>
        </p:txBody>
      </p:sp>
      <p:sp>
        <p:nvSpPr>
          <p:cNvPr id="107" name="Text Placeholder 2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6651625" y="5340350"/>
            <a:ext cx="8032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199289D-DA1B-4E85-8735-2A151DB00485}" type="datetime'C''''i''''''trus'''''''' f''''r''''u''''it''''''''''''''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Citrus fruit</a:t>
            </a:fld>
            <a:endParaRPr lang="en-US" sz="1400" b="1" dirty="0">
              <a:sym typeface="+mn-lt"/>
            </a:endParaRPr>
          </a:p>
        </p:txBody>
      </p:sp>
      <p:sp>
        <p:nvSpPr>
          <p:cNvPr id="105" name="Text Placeholder 2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5026025" y="5340350"/>
            <a:ext cx="8143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609CB4-0747-43D9-AE9C-74FF271AF891}" type="datetime'''''Veg''''''''''''''''''''''''e''t''''''''a''ble''''''''s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Vegetables</a:t>
            </a:fld>
            <a:endParaRPr lang="en-US" sz="1400" b="1" dirty="0">
              <a:sym typeface="+mn-lt"/>
            </a:endParaRPr>
          </a:p>
        </p:txBody>
      </p:sp>
      <p:sp>
        <p:nvSpPr>
          <p:cNvPr id="110" name="Text Placeholder 2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5345113" y="2046288"/>
            <a:ext cx="388938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17AE956-0CD4-477F-A60D-4467702AE8E4}" type="datetime'''''''-''''''''''''''3''''''''''''''''''%''''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-3%</a:t>
            </a:fld>
            <a:endParaRPr lang="en-US" sz="1400" b="1" dirty="0">
              <a:sym typeface="+mn-lt"/>
            </a:endParaRPr>
          </a:p>
        </p:txBody>
      </p:sp>
      <p:sp>
        <p:nvSpPr>
          <p:cNvPr id="111" name="Text Placeholder 2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6156325" y="3448050"/>
            <a:ext cx="388938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FF59F2-3BA1-48F6-A382-887B1DE24E3E}" type="datetime'''''''''''''''''''-''''''''''''''''''2''''''%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-2%</a:t>
            </a:fld>
            <a:endParaRPr lang="en-US" sz="1400" b="1" dirty="0">
              <a:sym typeface="+mn-lt"/>
            </a:endParaRPr>
          </a:p>
        </p:txBody>
      </p:sp>
      <p:sp>
        <p:nvSpPr>
          <p:cNvPr id="112" name="Text Placeholder 2"/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6965950" y="4295775"/>
            <a:ext cx="388938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A41A01-5EF5-4125-AC22-927BD642C8D2}" type="datetime'''''''''''''''''''''''''''''''''''''''-''6''%''''''''''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-6%</a:t>
            </a:fld>
            <a:endParaRPr lang="en-US" sz="1400" b="1" dirty="0">
              <a:sym typeface="+mn-lt"/>
            </a:endParaRPr>
          </a:p>
        </p:txBody>
      </p:sp>
      <p:sp>
        <p:nvSpPr>
          <p:cNvPr id="113" name="Text Placeholder 2"/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7688263" y="3119438"/>
            <a:ext cx="566738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E9A866-A545-4C56-BB38-F995C60AECEE}" type="datetime'+''''''''''''2''''7''''''%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+27%</a:t>
            </a:fld>
            <a:endParaRPr lang="en-US" sz="1400" b="1" dirty="0">
              <a:sym typeface="+mn-lt"/>
            </a:endParaRPr>
          </a:p>
        </p:txBody>
      </p:sp>
      <p:sp>
        <p:nvSpPr>
          <p:cNvPr id="9" name="Rectangle 8"/>
          <p:cNvSpPr/>
          <p:nvPr>
            <p:custDataLst>
              <p:tags r:id="rId68"/>
            </p:custDataLst>
          </p:nvPr>
        </p:nvSpPr>
        <p:spPr bwMode="auto">
          <a:xfrm>
            <a:off x="3636963" y="1096963"/>
            <a:ext cx="2336800" cy="334963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>
            <p:custDataLst>
              <p:tags r:id="rId69"/>
            </p:custDataLst>
          </p:nvPr>
        </p:nvSpPr>
        <p:spPr bwMode="auto">
          <a:xfrm>
            <a:off x="3708400" y="1173163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>
            <p:custDataLst>
              <p:tags r:id="rId70"/>
            </p:custDataLst>
          </p:nvPr>
        </p:nvSpPr>
        <p:spPr bwMode="auto">
          <a:xfrm>
            <a:off x="4473575" y="1173163"/>
            <a:ext cx="250825" cy="187325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71"/>
            </p:custDataLst>
          </p:nvPr>
        </p:nvSpPr>
        <p:spPr bwMode="auto">
          <a:xfrm>
            <a:off x="5238750" y="1173163"/>
            <a:ext cx="250825" cy="187325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Placeholder 2"/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5540375" y="1168400"/>
            <a:ext cx="361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009592-2E32-4F21-A739-369E643EF442}" type="datetime'''''''''''''''''20''17'''">
              <a:rPr lang="en-US" altLang="en-US" sz="14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2017</a:t>
            </a:fld>
            <a:endParaRPr lang="en-US" sz="1400" dirty="0">
              <a:sym typeface="+mn-lt"/>
            </a:endParaRPr>
          </a:p>
        </p:txBody>
      </p:sp>
      <p:sp>
        <p:nvSpPr>
          <p:cNvPr id="86" name="Text Placeholder 2"/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4010025" y="1168400"/>
            <a:ext cx="361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8683488-DFBB-4CA6-9865-400EB7AE58BF}" type="datetime'''2''''''''''''''0''''''''''''''''''''''''''0''7'''''''''">
              <a:rPr lang="en-US" altLang="en-US" sz="14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2007</a:t>
            </a:fld>
            <a:endParaRPr lang="en-US" sz="1400" dirty="0">
              <a:sym typeface="+mn-lt"/>
            </a:endParaRPr>
          </a:p>
        </p:txBody>
      </p:sp>
      <p:sp>
        <p:nvSpPr>
          <p:cNvPr id="87" name="Text Placeholder 2"/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4775200" y="1168400"/>
            <a:ext cx="361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B31CAB8-F4A0-4605-AA5E-AED82BE91B95}" type="datetime'''''''''''''''20''''''''''''''1''''''''2'''''''''''">
              <a:rPr lang="en-US" altLang="en-US" sz="14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2012</a:t>
            </a:fld>
            <a:endParaRPr lang="en-US" sz="1400" dirty="0">
              <a:sym typeface="+mn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06363" y="6442273"/>
            <a:ext cx="6467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USDA. 2017 Census of Agriculture.</a:t>
            </a:r>
          </a:p>
        </p:txBody>
      </p:sp>
    </p:spTree>
    <p:extLst>
      <p:ext uri="{BB962C8B-B14F-4D97-AF65-F5344CB8AC3E}">
        <p14:creationId xmlns:p14="http://schemas.microsoft.com/office/powerpoint/2010/main" val="194831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87"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General overview and forecast</a:t>
            </a:r>
          </a:p>
        </p:txBody>
      </p:sp>
    </p:spTree>
    <p:extLst>
      <p:ext uri="{BB962C8B-B14F-4D97-AF65-F5344CB8AC3E}">
        <p14:creationId xmlns:p14="http://schemas.microsoft.com/office/powerpoint/2010/main" val="411011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6738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7" name="think-cell Slide" r:id="rId36" imgW="351" imgH="351" progId="TCLayout.ActiveDocument.1">
                  <p:embed/>
                </p:oleObj>
              </mc:Choice>
              <mc:Fallback>
                <p:oleObj name="think-cell Slide" r:id="rId36" imgW="351" imgH="351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16" y="90839"/>
            <a:ext cx="8923867" cy="617013"/>
          </a:xfrm>
        </p:spPr>
        <p:txBody>
          <a:bodyPr/>
          <a:lstStyle/>
          <a:p>
            <a:r>
              <a:rPr lang="en-US" dirty="0"/>
              <a:t>Changes in acreage for selected commodities</a:t>
            </a:r>
          </a:p>
        </p:txBody>
      </p:sp>
      <p:graphicFrame>
        <p:nvGraphicFramePr>
          <p:cNvPr id="73" name="Chart 72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73581123"/>
              </p:ext>
            </p:extLst>
          </p:nvPr>
        </p:nvGraphicFramePr>
        <p:xfrm>
          <a:off x="955675" y="1270000"/>
          <a:ext cx="7978775" cy="455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>
        <p:nvSpPr>
          <p:cNvPr id="65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52463" y="4564063"/>
            <a:ext cx="2333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B689086-1C47-418B-BC6F-51EAAE80E1F1}" type="datetime'''''3''0''''''''''''''''''''''''''0'''''''''''''''''">
              <a:rPr lang="en-US" altLang="en-US" sz="1200" b="1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300</a:t>
            </a:fld>
            <a:endParaRPr lang="en-US" sz="1200" b="1" dirty="0">
              <a:sym typeface="+mn-lt"/>
            </a:endParaRPr>
          </a:p>
        </p:txBody>
      </p:sp>
      <p:sp>
        <p:nvSpPr>
          <p:cNvPr id="62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808038" y="5661025"/>
            <a:ext cx="777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436490D-7F6C-4C26-B219-CF1F1B8F8515}" type="datetime'''0'''''''''''''''">
              <a:rPr lang="en-US" altLang="en-US" sz="1200" b="1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 b="1" dirty="0">
              <a:sym typeface="+mn-lt"/>
            </a:endParaRPr>
          </a:p>
        </p:txBody>
      </p:sp>
      <p:sp>
        <p:nvSpPr>
          <p:cNvPr id="63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52463" y="5295900"/>
            <a:ext cx="2333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A241080-8A36-4316-8D64-715329B5872D}" type="datetime'''1''''''0''''''''''''''''''''''''''''''''''''''0'''">
              <a:rPr lang="en-US" altLang="en-US" sz="1200" b="1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US" sz="1200" b="1" dirty="0">
              <a:sym typeface="+mn-lt"/>
            </a:endParaRPr>
          </a:p>
        </p:txBody>
      </p:sp>
      <p:sp>
        <p:nvSpPr>
          <p:cNvPr id="67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52463" y="3833813"/>
            <a:ext cx="2333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A7E32B2-BE53-42DD-8E49-1BCF8D6FE37A}" type="datetime'''''''''''5''''''''''''''''''''''0''''''''''''''''0'''">
              <a:rPr lang="en-US" altLang="en-US" sz="1200" b="1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500</a:t>
            </a:fld>
            <a:endParaRPr lang="en-US" sz="1200" b="1" dirty="0">
              <a:sym typeface="+mn-lt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52463" y="4930775"/>
            <a:ext cx="2333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5C7D8AD-C33E-48CA-A76A-48B65C90773E}" type="datetime'''''''''''''''''''''''''''''''''''''''''''''2''''''''''00'''">
              <a:rPr lang="en-US" altLang="en-US" sz="1200" b="1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en-US" sz="1200" b="1" dirty="0">
              <a:sym typeface="+mn-lt"/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52463" y="4198938"/>
            <a:ext cx="2333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B6FEA18-1FDC-4E65-B7F7-6FFD01966234}" type="datetime'''''4''''''''0''''''''''''''''''''0'''">
              <a:rPr lang="en-US" altLang="en-US" sz="1200" b="1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400</a:t>
            </a:fld>
            <a:endParaRPr lang="en-US" sz="1200" b="1" dirty="0">
              <a:sym typeface="+mn-lt"/>
            </a:endParaRPr>
          </a:p>
        </p:txBody>
      </p:sp>
      <p:sp>
        <p:nvSpPr>
          <p:cNvPr id="130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52463" y="3468688"/>
            <a:ext cx="2333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AF39BB6-384A-465C-AD4E-EF535C3BDE48}" type="datetime'''''''6''''''''''''''''''0''0'''''''''''''''''''''">
              <a:rPr lang="en-US" altLang="en-US" sz="1200" b="1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600</a:t>
            </a:fld>
            <a:endParaRPr lang="en-US" sz="1200" b="1" dirty="0">
              <a:sym typeface="+mn-lt"/>
            </a:endParaRPr>
          </a:p>
        </p:txBody>
      </p:sp>
      <p:sp>
        <p:nvSpPr>
          <p:cNvPr id="131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52463" y="3101975"/>
            <a:ext cx="2333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A4082F9-1A5A-4154-B45D-7068FAA4C745}" type="datetime'''''''7''''''''0''''''''''''''''''''''''''''''''''''''''''0'">
              <a:rPr lang="en-US" altLang="en-US" sz="1200" b="1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700</a:t>
            </a:fld>
            <a:endParaRPr lang="en-US" sz="1200" b="1" dirty="0">
              <a:sym typeface="+mn-lt"/>
            </a:endParaRPr>
          </a:p>
        </p:txBody>
      </p:sp>
      <p:sp>
        <p:nvSpPr>
          <p:cNvPr id="132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52463" y="2736850"/>
            <a:ext cx="2333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F460E34-7F5E-4390-B1CD-722DBE67B501}" type="datetime'''''''''''''''''''8''''''0''''''''''''''''''''''''0'">
              <a:rPr lang="en-US" altLang="en-US" sz="1200" b="1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800</a:t>
            </a:fld>
            <a:endParaRPr lang="en-US" sz="1200" b="1" dirty="0">
              <a:sym typeface="+mn-lt"/>
            </a:endParaRPr>
          </a:p>
        </p:txBody>
      </p:sp>
      <p:sp>
        <p:nvSpPr>
          <p:cNvPr id="133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52463" y="2371725"/>
            <a:ext cx="2333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01E6944-505D-4CD6-B0FE-55E7723B0A01}" type="datetime'''''''''''''''''9''0''''''''''''0'''''''''''''''''''''''''''">
              <a:rPr lang="en-US" altLang="en-US" sz="1200" b="1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900</a:t>
            </a:fld>
            <a:endParaRPr lang="en-US" sz="1200" b="1" dirty="0">
              <a:sym typeface="+mn-lt"/>
            </a:endParaRPr>
          </a:p>
        </p:txBody>
      </p:sp>
      <p:sp>
        <p:nvSpPr>
          <p:cNvPr id="134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534988" y="2006600"/>
            <a:ext cx="35083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6AFAA39-2923-4D70-92A1-63D8B41EF85D}" type="datetime'''''''''''''1'''''''''',''''00''''''0'''''''''">
              <a:rPr lang="en-US" altLang="en-US" sz="1200" b="1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1,000</a:t>
            </a:fld>
            <a:endParaRPr lang="en-US" sz="1200" b="1" dirty="0">
              <a:sym typeface="+mn-lt"/>
            </a:endParaRPr>
          </a:p>
        </p:txBody>
      </p:sp>
      <p:sp>
        <p:nvSpPr>
          <p:cNvPr id="135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34988" y="1639888"/>
            <a:ext cx="35083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A3B210E-0744-4E69-AA6B-9A4A29467A02}" type="datetime'''''''''''''''''''''''''1,10''0'''">
              <a:rPr lang="en-US" altLang="en-US" sz="1200" b="1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1,100</a:t>
            </a:fld>
            <a:endParaRPr lang="en-US" sz="1200" b="1" dirty="0">
              <a:sym typeface="+mn-lt"/>
            </a:endParaRPr>
          </a:p>
        </p:txBody>
      </p:sp>
      <p:sp>
        <p:nvSpPr>
          <p:cNvPr id="74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34988" y="1274763"/>
            <a:ext cx="35083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1CF2D5C-CB23-40D7-B069-6F041A336EAA}" type="datetime'1'',''''''''''''''2''''''''''''''''''''00'''''''''''''">
              <a:rPr lang="en-US" altLang="en-US" sz="1200" b="1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1,200</a:t>
            </a:fld>
            <a:endParaRPr lang="en-US" sz="1200" b="1" dirty="0">
              <a:sym typeface="+mn-lt"/>
            </a:endParaRPr>
          </a:p>
        </p:txBody>
      </p:sp>
      <p:sp>
        <p:nvSpPr>
          <p:cNvPr id="49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108075" y="5789613"/>
            <a:ext cx="5683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2D823C-1301-4F8E-98EF-21D0B564CD86}" type="datetime'Po''''''t''''''''a''''''''''''''to''e''''''''''''''s'''''''">
              <a:rPr lang="en-US" altLang="en-US" sz="1200" b="1" smtClean="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Potatoes</a:t>
            </a:fld>
            <a:endParaRPr lang="en-US" sz="1200" b="1" dirty="0">
              <a:sym typeface="+mn-lt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111875" y="5789613"/>
            <a:ext cx="5080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14B1463-FEF8-4BF5-84C8-E97DB932A85E}" type="datetime'S''p''i''''''''''''''''''''''''''''n''''''''''''''''ach'">
              <a:rPr lang="en-US" altLang="en-US" sz="1200" b="1" smtClean="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Spinach</a:t>
            </a:fld>
            <a:endParaRPr lang="en-US" sz="1200" b="1" dirty="0">
              <a:sym typeface="+mn-lt"/>
            </a:endParaRPr>
          </a:p>
        </p:txBody>
      </p:sp>
      <p:sp>
        <p:nvSpPr>
          <p:cNvPr id="76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47650" y="3057525"/>
            <a:ext cx="1651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ym typeface="+mn-lt"/>
              </a:rPr>
              <a:t>Acres (millions)</a:t>
            </a:r>
            <a:endParaRPr lang="en-US" sz="1200" b="1" dirty="0">
              <a:sym typeface="+mn-lt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903413" y="5789613"/>
            <a:ext cx="4000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B4ACDC5-BDC3-4248-B6DD-9AC9519CDDBB}" type="datetime'''''''S''w''''eet'''''''''' ''''c''''''o''''r''''''''''''n'">
              <a:rPr lang="en-US" altLang="en-US" sz="1200" b="1" smtClean="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Sweet corn</a:t>
            </a:fld>
            <a:endParaRPr lang="en-US" sz="1200" b="1" dirty="0">
              <a:sym typeface="+mn-lt"/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2462213" y="5789613"/>
            <a:ext cx="7032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80BCF4-AF80-4DA4-B79E-4A18BD7FED10}" type="datetime'Le''''''t''''t''''''''''''''u''''''''c''e'','''''''' ''all'''">
              <a:rPr lang="en-US" altLang="en-US" sz="1200" b="1" smtClean="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Lettuce, all</a:t>
            </a:fld>
            <a:endParaRPr lang="en-US" sz="1200" b="1" dirty="0">
              <a:sym typeface="+mn-lt"/>
            </a:endParaRPr>
          </a:p>
        </p:txBody>
      </p:sp>
      <p:sp>
        <p:nvSpPr>
          <p:cNvPr id="28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3211513" y="5789613"/>
            <a:ext cx="6254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6C33283-8460-4771-9F47-FA45A9E4CA93}" type="datetime'T''o''m''a''toe''s (in t''''''''''he'' ''''''ope''''''''n)'">
              <a:rPr lang="en-US" altLang="en-US" sz="1200" b="1" smtClean="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Tomatoes (in the open)</a:t>
            </a:fld>
            <a:endParaRPr lang="en-US" sz="1200" b="1" dirty="0">
              <a:sym typeface="+mn-lt"/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948113" y="5789613"/>
            <a:ext cx="571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F2A18C-3E4D-4A89-B599-F8466D207F21}" type="datetime'Sw''e''''''''et ''''''''''po''''''''''''''''''t''a''''toe''s'">
              <a:rPr lang="en-US" altLang="en-US" sz="1200" b="1" smtClean="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Sweet potatoes</a:t>
            </a:fld>
            <a:endParaRPr lang="en-US" sz="1200" b="1" dirty="0">
              <a:sym typeface="+mn-lt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4686300" y="5789613"/>
            <a:ext cx="5175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3B054F-5027-4144-84D6-754E59EB44A8}" type="datetime'B''ro''c''''''''''''''''''c''ol''''''i'''">
              <a:rPr lang="en-US" altLang="en-US" sz="1200" b="1" smtClean="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Broccoli</a:t>
            </a:fld>
            <a:endParaRPr lang="en-US" sz="1200" b="1" dirty="0">
              <a:sym typeface="+mn-lt"/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5419725" y="5789613"/>
            <a:ext cx="4699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B1F4C8-4512-4EE3-9C1F-BB6F7DD624CA}" type="datetime'''''C''a''r''''r''''o''''''''t''''''''s'''''''''''''''">
              <a:rPr lang="en-US" altLang="en-US" sz="1200" b="1" smtClean="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Carrots</a:t>
            </a:fld>
            <a:endParaRPr lang="en-US" sz="1200" b="1" dirty="0">
              <a:sym typeface="+mn-lt"/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6934200" y="5789613"/>
            <a:ext cx="2841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C71C8A-4E95-4A6C-9173-5DBD3735C47F}" type="datetime'''''''''''''''K''''''''''''''''a''''le'''''''''''">
              <a:rPr lang="en-US" altLang="en-US" sz="1200" b="1" smtClean="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Kale</a:t>
            </a:fld>
            <a:endParaRPr lang="en-US" sz="1200" b="1" dirty="0">
              <a:sym typeface="+mn-lt"/>
            </a:endParaRPr>
          </a:p>
        </p:txBody>
      </p:sp>
      <p:sp>
        <p:nvSpPr>
          <p:cNvPr id="51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7521575" y="5789613"/>
            <a:ext cx="53181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083AEC6-6A28-4D09-8B15-80F701DB471F}" type="datetime'Ora''''''''''n''''''''''''''''''''''''''''''''''g''e''''s'">
              <a:rPr lang="en-US" altLang="en-US" sz="1200" b="1" smtClean="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Oranges</a:t>
            </a:fld>
            <a:endParaRPr lang="en-US" sz="1200" b="1" dirty="0">
              <a:sym typeface="+mn-lt"/>
            </a:endParaRPr>
          </a:p>
        </p:txBody>
      </p:sp>
      <p:sp>
        <p:nvSpPr>
          <p:cNvPr id="52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8150225" y="5789613"/>
            <a:ext cx="69373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97EF168-3AAE-462F-8879-5E794B4783E0}" type="datetime'''Ta''''''''nge''''''r''''''i''''''''''''n''e''''''''''''s'''">
              <a:rPr lang="en-US" altLang="en-US" sz="1200" b="1" smtClean="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Tangerines</a:t>
            </a:fld>
            <a:endParaRPr lang="en-US" sz="1200" b="1" dirty="0">
              <a:sym typeface="+mn-lt"/>
            </a:endParaRPr>
          </a:p>
        </p:txBody>
      </p:sp>
      <p:sp>
        <p:nvSpPr>
          <p:cNvPr id="61" name="Rectangle 60"/>
          <p:cNvSpPr/>
          <p:nvPr>
            <p:custDataLst>
              <p:tags r:id="rId30"/>
            </p:custDataLst>
          </p:nvPr>
        </p:nvSpPr>
        <p:spPr bwMode="auto">
          <a:xfrm>
            <a:off x="6305550" y="1589088"/>
            <a:ext cx="1571625" cy="334963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>
            <p:custDataLst>
              <p:tags r:id="rId31"/>
            </p:custDataLst>
          </p:nvPr>
        </p:nvSpPr>
        <p:spPr bwMode="auto">
          <a:xfrm>
            <a:off x="6376988" y="1665288"/>
            <a:ext cx="250825" cy="187325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>
            <p:custDataLst>
              <p:tags r:id="rId32"/>
            </p:custDataLst>
          </p:nvPr>
        </p:nvSpPr>
        <p:spPr bwMode="auto">
          <a:xfrm>
            <a:off x="7142163" y="1665288"/>
            <a:ext cx="250825" cy="187325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6678613" y="1660525"/>
            <a:ext cx="361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989899B-1E4E-44DC-A725-8926CD6BC1A2}" type="datetime'2''''''''''''''''''''''''''''''0''''''''''1''2'''">
              <a:rPr lang="en-US" altLang="en-US" sz="14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2012</a:t>
            </a:fld>
            <a:endParaRPr lang="en-US" sz="1400" dirty="0">
              <a:sym typeface="+mn-lt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443788" y="1660525"/>
            <a:ext cx="361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9CE24F3-85CD-487D-9873-46B8381DA1DF}" type="datetime'''''2''''''0''''''''''''1''''''''''''''''''''''''''''7'">
              <a:rPr lang="en-US" altLang="en-US" sz="14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2017</a:t>
            </a:fld>
            <a:endParaRPr lang="en-US" sz="1400" dirty="0">
              <a:sym typeface="+mn-lt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794000" y="3957638"/>
            <a:ext cx="390525" cy="4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+</a:t>
            </a:r>
            <a:endParaRPr lang="en-US" sz="16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112963" y="3498850"/>
            <a:ext cx="390525" cy="4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endParaRPr lang="en-US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892675" y="4645025"/>
            <a:ext cx="390525" cy="4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+</a:t>
            </a:r>
            <a:endParaRPr lang="en-US" sz="16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195445" y="4545013"/>
            <a:ext cx="390525" cy="4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+</a:t>
            </a:r>
            <a:endParaRPr lang="en-US" sz="16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304915" y="4878388"/>
            <a:ext cx="390525" cy="4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+</a:t>
            </a:r>
            <a:endParaRPr lang="en-US" sz="16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8460740" y="5076825"/>
            <a:ext cx="390525" cy="52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+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024688" y="5062538"/>
            <a:ext cx="390525" cy="4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+</a:t>
            </a:r>
            <a:endParaRPr lang="en-US" sz="16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409700" y="1127125"/>
            <a:ext cx="409257" cy="4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endParaRPr lang="en-US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517901" y="4011613"/>
            <a:ext cx="390525" cy="4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endParaRPr lang="en-US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638483" y="4818063"/>
            <a:ext cx="390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endParaRPr lang="en-US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7772083" y="5132388"/>
            <a:ext cx="390525" cy="4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endParaRPr lang="en-US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31446" y="6502499"/>
            <a:ext cx="6467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USDA. 2017 Census of Agriculture.</a:t>
            </a:r>
          </a:p>
        </p:txBody>
      </p:sp>
    </p:spTree>
    <p:extLst>
      <p:ext uri="{BB962C8B-B14F-4D97-AF65-F5344CB8AC3E}">
        <p14:creationId xmlns:p14="http://schemas.microsoft.com/office/powerpoint/2010/main" val="3738681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712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5" name="think-cell Slide" r:id="rId6" imgW="351" imgH="351" progId="TCLayout.ActiveDocument.1">
                  <p:embed/>
                </p:oleObj>
              </mc:Choice>
              <mc:Fallback>
                <p:oleObj name="think-cell Slide" r:id="rId6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0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Changes in vegetable production</a:t>
            </a:r>
            <a:br>
              <a:rPr lang="en-US" dirty="0"/>
            </a:br>
            <a:r>
              <a:rPr lang="en-US" sz="2200" dirty="0"/>
              <a:t>The Packer: 2019 State of the Vegetable Industry Survey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3" y="1629103"/>
            <a:ext cx="8727664" cy="346841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7903" y="6343728"/>
            <a:ext cx="8952965" cy="5142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/>
              <a:t>Source: 2019 State of the Vegetable Industry Survey – American Vegetable Grower Magazine. Available: </a:t>
            </a:r>
            <a:r>
              <a:rPr lang="en-US" sz="1300" dirty="0">
                <a:hlinkClick r:id="rId9"/>
              </a:rPr>
              <a:t>https://www.growingproduce.com/vegetables/production-levels-weakened-last-year-2019-state-of-the-vegetable-industry/</a:t>
            </a:r>
            <a:r>
              <a:rPr lang="en-US" sz="13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7792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8FB24-1B12-4788-BCEF-E376BBAC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protected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6BCCF-6E42-4536-876A-E991A87C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51" y="1261533"/>
            <a:ext cx="8718550" cy="1217898"/>
          </a:xfrm>
        </p:spPr>
        <p:txBody>
          <a:bodyPr/>
          <a:lstStyle/>
          <a:p>
            <a:r>
              <a:rPr lang="en-US" dirty="0"/>
              <a:t>The area under protected agriculture (e.g., greenhouse, high tunnels, etc.) has risen since 2012.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8FA543-C3EF-4F2C-8BFE-17AEA6948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882457"/>
              </p:ext>
            </p:extLst>
          </p:nvPr>
        </p:nvGraphicFramePr>
        <p:xfrm>
          <a:off x="685800" y="2502224"/>
          <a:ext cx="8229601" cy="3379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9980">
                  <a:extLst>
                    <a:ext uri="{9D8B030D-6E8A-4147-A177-3AD203B41FA5}">
                      <a16:colId xmlns:a16="http://schemas.microsoft.com/office/drawing/2014/main" val="120552199"/>
                    </a:ext>
                  </a:extLst>
                </a:gridCol>
                <a:gridCol w="1491449">
                  <a:extLst>
                    <a:ext uri="{9D8B030D-6E8A-4147-A177-3AD203B41FA5}">
                      <a16:colId xmlns:a16="http://schemas.microsoft.com/office/drawing/2014/main" val="551270756"/>
                    </a:ext>
                  </a:extLst>
                </a:gridCol>
                <a:gridCol w="1491449">
                  <a:extLst>
                    <a:ext uri="{9D8B030D-6E8A-4147-A177-3AD203B41FA5}">
                      <a16:colId xmlns:a16="http://schemas.microsoft.com/office/drawing/2014/main" val="2196701863"/>
                    </a:ext>
                  </a:extLst>
                </a:gridCol>
                <a:gridCol w="2066723">
                  <a:extLst>
                    <a:ext uri="{9D8B030D-6E8A-4147-A177-3AD203B41FA5}">
                      <a16:colId xmlns:a16="http://schemas.microsoft.com/office/drawing/2014/main" val="603265947"/>
                    </a:ext>
                  </a:extLst>
                </a:gridCol>
              </a:tblGrid>
              <a:tr h="58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Commodity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2012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(acres)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2017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(acres)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Change 2012-17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801999"/>
                  </a:ext>
                </a:extLst>
              </a:tr>
              <a:tr h="4436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Tomatoes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1,267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1,468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16%</a:t>
                      </a:r>
                      <a:endParaRPr lang="en-US" sz="2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95776"/>
                  </a:ext>
                </a:extLst>
              </a:tr>
              <a:tr h="6641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Other vegetables, herbs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983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1,116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14%</a:t>
                      </a:r>
                      <a:endParaRPr lang="en-US" sz="2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492862"/>
                  </a:ext>
                </a:extLst>
              </a:tr>
              <a:tr h="5172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Fruit and berries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183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269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47%</a:t>
                      </a:r>
                      <a:endParaRPr lang="en-US" sz="2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787471"/>
                  </a:ext>
                </a:extLst>
              </a:tr>
              <a:tr h="54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Nursery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5,934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7,091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19%</a:t>
                      </a:r>
                      <a:endParaRPr lang="en-US" sz="2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027572"/>
                  </a:ext>
                </a:extLst>
              </a:tr>
              <a:tr h="58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Floriculture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20,048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19,961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-0.4%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4439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7A739AA-CFE8-4251-A937-4F3EF9B1A8F7}"/>
              </a:ext>
            </a:extLst>
          </p:cNvPr>
          <p:cNvSpPr txBox="1"/>
          <p:nvPr/>
        </p:nvSpPr>
        <p:spPr>
          <a:xfrm>
            <a:off x="131446" y="6502499"/>
            <a:ext cx="6467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USDA. 2017 Census of Agriculture.</a:t>
            </a:r>
          </a:p>
        </p:txBody>
      </p:sp>
    </p:spTree>
    <p:extLst>
      <p:ext uri="{BB962C8B-B14F-4D97-AF65-F5344CB8AC3E}">
        <p14:creationId xmlns:p14="http://schemas.microsoft.com/office/powerpoint/2010/main" val="2218947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CAE861-6739-42AD-9D42-C1EE57243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553" y="2813811"/>
            <a:ext cx="7661413" cy="123037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Trade</a:t>
            </a:r>
          </a:p>
        </p:txBody>
      </p:sp>
    </p:spTree>
    <p:extLst>
      <p:ext uri="{BB962C8B-B14F-4D97-AF65-F5344CB8AC3E}">
        <p14:creationId xmlns:p14="http://schemas.microsoft.com/office/powerpoint/2010/main" val="4044936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6" name="think-cell Slide" r:id="rId46" imgW="351" imgH="351" progId="TCLayout.ActiveDocument.1">
                  <p:embed/>
                </p:oleObj>
              </mc:Choice>
              <mc:Fallback>
                <p:oleObj name="think-cell Slide" r:id="rId46" imgW="351" imgH="35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 dirty="0"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Exports and imports of vegetables (World total)</a:t>
            </a:r>
          </a:p>
        </p:txBody>
      </p:sp>
      <p:graphicFrame>
        <p:nvGraphicFramePr>
          <p:cNvPr id="548" name="Chart 547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0627157"/>
              </p:ext>
            </p:extLst>
          </p:nvPr>
        </p:nvGraphicFramePr>
        <p:xfrm>
          <a:off x="1104900" y="1260018"/>
          <a:ext cx="7054850" cy="440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sp>
        <p:nvSpPr>
          <p:cNvPr id="345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920750" y="3371393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9A3F0B7-2DA0-4D81-B1C3-8E9FF6119EAF}" type="datetime'''''''''''''''''''''''''''''''''''7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en-US" sz="1400" dirty="0">
              <a:sym typeface="+mn-lt"/>
            </a:endParaRPr>
          </a:p>
        </p:txBody>
      </p:sp>
      <p:sp>
        <p:nvSpPr>
          <p:cNvPr id="346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920750" y="3068181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3B1151A-A13B-4A90-B6A7-BF00D369335E}" type="datetime'''''''''''''''''''''''8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en-US" sz="1400" dirty="0">
              <a:sym typeface="+mn-lt"/>
            </a:endParaRPr>
          </a:p>
        </p:txBody>
      </p:sp>
      <p:sp>
        <p:nvSpPr>
          <p:cNvPr id="340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920750" y="4884281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9E314C4-C81F-4AD6-96A4-8390D5927179}" type="datetime'''''''''''''2''''''''''''''''''''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sz="1400" dirty="0">
              <a:sym typeface="+mn-lt"/>
            </a:endParaRPr>
          </a:p>
        </p:txBody>
      </p:sp>
      <p:sp>
        <p:nvSpPr>
          <p:cNvPr id="347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920750" y="2764968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4242C9A-2137-4DB8-AABB-681DA1341E5D}" type="datetime'''''''9''''''''''''''''''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en-US" sz="1400" dirty="0">
              <a:sym typeface="+mn-lt"/>
            </a:endParaRPr>
          </a:p>
        </p:txBody>
      </p:sp>
      <p:sp>
        <p:nvSpPr>
          <p:cNvPr id="351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30263" y="1555293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0D12E79-B400-43A4-A4EC-67C1ED634464}" type="datetime'''''''1''''''''''''''''''''''''''''3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endParaRPr lang="en-US" sz="1400" dirty="0">
              <a:sym typeface="+mn-lt"/>
            </a:endParaRPr>
          </a:p>
        </p:txBody>
      </p:sp>
      <p:sp>
        <p:nvSpPr>
          <p:cNvPr id="338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920750" y="5489118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1C0630C-10EF-400B-A5C3-3EB40093F9B6}" type="datetime'''''''''0''''''''''''''''''''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>
              <a:sym typeface="+mn-lt"/>
            </a:endParaRPr>
          </a:p>
        </p:txBody>
      </p:sp>
      <p:sp>
        <p:nvSpPr>
          <p:cNvPr id="339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920750" y="5185906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42D4A67-7038-4F47-845F-862E82C43B2F}" type="datetime'''''''''''''''''''''''''''''1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en-US" sz="1400" dirty="0">
              <a:sym typeface="+mn-lt"/>
            </a:endParaRPr>
          </a:p>
        </p:txBody>
      </p:sp>
      <p:sp>
        <p:nvSpPr>
          <p:cNvPr id="341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920750" y="4581068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0486736-8DA0-40AF-BC48-1400142AB5AA}" type="datetime'''''''''''3''''''''''''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en-US" sz="1400" dirty="0">
              <a:sym typeface="+mn-lt"/>
            </a:endParaRPr>
          </a:p>
        </p:txBody>
      </p:sp>
      <p:sp>
        <p:nvSpPr>
          <p:cNvPr id="342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920750" y="4277856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B2B14C4-C177-4E9B-97F3-192D8BE18BA5}" type="datetime'''''''''''''''''''''''''''''''''''''''''''4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US" sz="1400" dirty="0">
              <a:sym typeface="+mn-lt"/>
            </a:endParaRPr>
          </a:p>
        </p:txBody>
      </p:sp>
      <p:sp>
        <p:nvSpPr>
          <p:cNvPr id="348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830263" y="2463343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D43E8D8-6801-4308-9EC7-C7274D438CA0}" type="datetime'''''''''''''''''''''''''''1''''''''''0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400" dirty="0">
              <a:sym typeface="+mn-lt"/>
            </a:endParaRPr>
          </a:p>
        </p:txBody>
      </p:sp>
      <p:sp>
        <p:nvSpPr>
          <p:cNvPr id="343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920750" y="3976231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6A01099-5172-4020-A3F9-CD6E9FF38453}" type="datetime'''''''''''''''''''''''''''''''''''''''5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US" sz="1400" dirty="0">
              <a:sym typeface="+mn-lt"/>
            </a:endParaRPr>
          </a:p>
        </p:txBody>
      </p:sp>
      <p:sp>
        <p:nvSpPr>
          <p:cNvPr id="349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830263" y="2160131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939E9B1-BD40-4278-9F12-F7FAC2DBCBF9}" type="datetime'''''''''''''1''''''''''''1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en-US" sz="1400" dirty="0">
              <a:sym typeface="+mn-lt"/>
            </a:endParaRPr>
          </a:p>
        </p:txBody>
      </p:sp>
      <p:sp>
        <p:nvSpPr>
          <p:cNvPr id="344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920750" y="3673018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C021B9F-5CDC-4F22-8D45-22C623031738}" type="datetime'''''''''''''''''''''''''''''6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sz="1400" dirty="0">
              <a:sym typeface="+mn-lt"/>
            </a:endParaRPr>
          </a:p>
        </p:txBody>
      </p:sp>
      <p:sp>
        <p:nvSpPr>
          <p:cNvPr id="352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830263" y="1252081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1A0920A-42AE-4EA4-80F2-126F2C38B12B}" type="datetime'''''''''''''''''''''''1''''''''''''''''''''''''''4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US" sz="1400" dirty="0">
              <a:sym typeface="+mn-lt"/>
            </a:endParaRPr>
          </a:p>
        </p:txBody>
      </p:sp>
      <p:sp>
        <p:nvSpPr>
          <p:cNvPr id="350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830263" y="1856918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58B7282-5A6E-47CC-8305-BD2F45B1E403}" type="datetime'1''''''''''''''2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US" sz="1400" dirty="0">
              <a:sym typeface="+mn-lt"/>
            </a:endParaRPr>
          </a:p>
        </p:txBody>
      </p:sp>
      <p:sp>
        <p:nvSpPr>
          <p:cNvPr id="88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360613" y="5638343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20E2A83-0AAA-4DED-B1E6-413B9A7CDCF1}" type="datetime'20''''''''03''''''''''''''''''''''''''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2003</a:t>
            </a:fld>
            <a:endParaRPr lang="en-US" sz="1400" dirty="0">
              <a:sym typeface="+mn-lt"/>
            </a:endParaRPr>
          </a:p>
        </p:txBody>
      </p:sp>
      <p:sp>
        <p:nvSpPr>
          <p:cNvPr id="91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3448050" y="5638343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28C52F7-D2D1-4B4B-BF7D-FB0FED6A3335}" type="datetime'2''''0''''''''0''''''''''''''6''''''''''''''''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2006</a:t>
            </a:fld>
            <a:endParaRPr lang="en-US" sz="1400" dirty="0">
              <a:sym typeface="+mn-lt"/>
            </a:endParaRPr>
          </a:p>
        </p:txBody>
      </p:sp>
      <p:sp>
        <p:nvSpPr>
          <p:cNvPr id="96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5260975" y="5638343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7216E7D-FAFF-467D-A93E-D1F502FD6650}" type="datetime'''''''''2''''0''''''''1''1''''''''''''''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2011</a:t>
            </a:fld>
            <a:endParaRPr lang="en-US" sz="1400" dirty="0">
              <a:sym typeface="+mn-lt"/>
            </a:endParaRPr>
          </a:p>
        </p:txBody>
      </p:sp>
      <p:sp>
        <p:nvSpPr>
          <p:cNvPr id="89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722563" y="5638343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6538603-F218-4EE0-AA0E-EF81D973D627}" type="datetime'''''''''''''''''''''''2''''0''04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2004</a:t>
            </a:fld>
            <a:endParaRPr lang="en-US" sz="1400" dirty="0">
              <a:sym typeface="+mn-lt"/>
            </a:endParaRPr>
          </a:p>
        </p:txBody>
      </p:sp>
      <p:sp>
        <p:nvSpPr>
          <p:cNvPr id="97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5622925" y="5638343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83B1BA4-FA70-4553-93A2-B55341837862}" type="datetime'''''''''''''2''0''''''''''''''''1''''''''''''''''''''''''''2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2012</a:t>
            </a:fld>
            <a:endParaRPr lang="en-US" sz="1400" dirty="0">
              <a:sym typeface="+mn-lt"/>
            </a:endParaRPr>
          </a:p>
        </p:txBody>
      </p:sp>
      <p:sp>
        <p:nvSpPr>
          <p:cNvPr id="94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4535488" y="5638343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7FD9D3A-8A8C-43C9-9A1E-13BDB42AD2EB}" type="datetime'''2''0''''''0''''''''''''''''9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2009</a:t>
            </a:fld>
            <a:endParaRPr lang="en-US" sz="1400" dirty="0">
              <a:sym typeface="+mn-lt"/>
            </a:endParaRPr>
          </a:p>
        </p:txBody>
      </p:sp>
      <p:sp>
        <p:nvSpPr>
          <p:cNvPr id="332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495300" y="3074532"/>
            <a:ext cx="1920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ym typeface="+mn-lt"/>
              </a:rPr>
              <a:t>US$ billion</a:t>
            </a:r>
            <a:endParaRPr lang="en-US" sz="1400" dirty="0">
              <a:sym typeface="+mn-lt"/>
            </a:endParaRPr>
          </a:p>
        </p:txBody>
      </p:sp>
      <p:sp>
        <p:nvSpPr>
          <p:cNvPr id="103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7799388" y="5638343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A67F08C-7D3D-4C54-8CBD-B56DBE5DCAE7}" type="datetime'''''''''''''2''''0''''''''''''''''''1''''''''8''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en-US" sz="1400" dirty="0">
              <a:sym typeface="+mn-lt"/>
            </a:endParaRPr>
          </a:p>
        </p:txBody>
      </p:sp>
      <p:sp>
        <p:nvSpPr>
          <p:cNvPr id="81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271588" y="5638343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E6E8A5C-32C5-42C5-BBA8-CDA46CCE12FE}" type="datetime'20''''''''''''''0''''''''''0''''''''''''''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2000</a:t>
            </a:fld>
            <a:endParaRPr lang="en-US" sz="1400" dirty="0">
              <a:sym typeface="+mn-lt"/>
            </a:endParaRPr>
          </a:p>
        </p:txBody>
      </p:sp>
      <p:sp>
        <p:nvSpPr>
          <p:cNvPr id="92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3810000" y="5638343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AD7B19A-30F8-4C77-8F1F-152C41523B08}" type="datetime'''2''''''''''''''''''''''0''''''''''''''''''''''''07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2007</a:t>
            </a:fld>
            <a:endParaRPr lang="en-US" sz="1400" dirty="0">
              <a:sym typeface="+mn-lt"/>
            </a:endParaRPr>
          </a:p>
        </p:txBody>
      </p:sp>
      <p:sp>
        <p:nvSpPr>
          <p:cNvPr id="82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635125" y="5638343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09B2615-9AEA-47C9-B87B-49EFDEAF12D4}" type="datetime'''''''''''''''''''2''''''''''''''''''''''''0''''''0''''''1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2001</a:t>
            </a:fld>
            <a:endParaRPr lang="en-US" sz="1400" dirty="0">
              <a:sym typeface="+mn-lt"/>
            </a:endParaRPr>
          </a:p>
        </p:txBody>
      </p:sp>
      <p:sp>
        <p:nvSpPr>
          <p:cNvPr id="90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086100" y="5638343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98842CB-D0F9-421B-8CFA-79D090B5C517}" type="datetime'''''''''2''''''''''''''0''''''''''''0''''5''''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2005</a:t>
            </a:fld>
            <a:endParaRPr lang="en-US" sz="1400" dirty="0">
              <a:sym typeface="+mn-lt"/>
            </a:endParaRPr>
          </a:p>
        </p:txBody>
      </p:sp>
      <p:sp>
        <p:nvSpPr>
          <p:cNvPr id="93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4173538" y="5638343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51E08CC-BC04-43B0-A788-97616294E8DC}" type="datetime'''2''''0''''''''''''''''''''''''0''''''''''''''8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2008</a:t>
            </a:fld>
            <a:endParaRPr lang="en-US" sz="1400" dirty="0">
              <a:sym typeface="+mn-lt"/>
            </a:endParaRPr>
          </a:p>
        </p:txBody>
      </p:sp>
      <p:sp>
        <p:nvSpPr>
          <p:cNvPr id="95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4899025" y="5638343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86C0E3A-5D29-4659-9CB3-D3DC0C039EBA}" type="datetime'''''''''''''''''''''''''''''2''''''0''''''''''''''''1''0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2010</a:t>
            </a:fld>
            <a:endParaRPr lang="en-US" sz="1400" dirty="0">
              <a:sym typeface="+mn-lt"/>
            </a:endParaRPr>
          </a:p>
        </p:txBody>
      </p:sp>
      <p:sp>
        <p:nvSpPr>
          <p:cNvPr id="98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5986463" y="5638343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8F31630-3B68-45F4-8E01-D29837044536}" type="datetime'''''''''''''''''''''2''0''''''''''1''''''''''''3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2013</a:t>
            </a:fld>
            <a:endParaRPr lang="en-US" sz="1400" dirty="0">
              <a:sym typeface="+mn-lt"/>
            </a:endParaRPr>
          </a:p>
        </p:txBody>
      </p:sp>
      <p:sp>
        <p:nvSpPr>
          <p:cNvPr id="99" name="Text Placeholder 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6348413" y="5638343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F689777-A994-4BB8-A677-8C81FDE0DE36}" type="datetime'''''''''''''''''''''''''''''20''''''1''''''''''''''''4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2014</a:t>
            </a:fld>
            <a:endParaRPr lang="en-US" sz="1400" dirty="0">
              <a:sym typeface="+mn-lt"/>
            </a:endParaRPr>
          </a:p>
        </p:txBody>
      </p:sp>
      <p:sp>
        <p:nvSpPr>
          <p:cNvPr id="100" name="Text Placeholder 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6711950" y="5638343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9FFB137-4338-4686-920F-0743410F3F14}" type="datetime'''''''''''''''''''''''2''''''''''''''''''0''1''''''''''5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2015</a:t>
            </a:fld>
            <a:endParaRPr lang="en-US" sz="1400" dirty="0">
              <a:sym typeface="+mn-lt"/>
            </a:endParaRPr>
          </a:p>
        </p:txBody>
      </p:sp>
      <p:sp>
        <p:nvSpPr>
          <p:cNvPr id="101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7073900" y="5638343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726E543-937A-40A9-9754-117CB0166FA4}" type="datetime'''2''''''''''''0''''''''''''1''''6''''''''''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2016</a:t>
            </a:fld>
            <a:endParaRPr lang="en-US" sz="1400" dirty="0">
              <a:sym typeface="+mn-lt"/>
            </a:endParaRPr>
          </a:p>
        </p:txBody>
      </p:sp>
      <p:sp>
        <p:nvSpPr>
          <p:cNvPr id="102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7437438" y="5638343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1D5BD4A-EE24-4FF1-82DD-6525F66B548B}" type="datetime'''''20''''''''''''''''''''''1''''''''''''''''''''''7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2017</a:t>
            </a:fld>
            <a:endParaRPr lang="en-US" sz="1400" dirty="0">
              <a:sym typeface="+mn-lt"/>
            </a:endParaRPr>
          </a:p>
        </p:txBody>
      </p:sp>
      <p:sp>
        <p:nvSpPr>
          <p:cNvPr id="83" name="Text Placeholder 2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1997075" y="5638343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E1A2274-1D1B-4194-AEAC-6A6137D335F1}" type="datetime'''2''''''0''''''''''''''''''''''''''''''''''''''''0''2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2002</a:t>
            </a:fld>
            <a:endParaRPr lang="en-US" sz="1400" dirty="0">
              <a:sym typeface="+mn-lt"/>
            </a:endParaRPr>
          </a:p>
        </p:txBody>
      </p:sp>
      <p:sp>
        <p:nvSpPr>
          <p:cNvPr id="326" name="Rectangle 325"/>
          <p:cNvSpPr/>
          <p:nvPr>
            <p:custDataLst>
              <p:tags r:id="rId40"/>
            </p:custDataLst>
          </p:nvPr>
        </p:nvSpPr>
        <p:spPr bwMode="auto">
          <a:xfrm>
            <a:off x="1784350" y="1342568"/>
            <a:ext cx="1957388" cy="334963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>
            <p:custDataLst>
              <p:tags r:id="rId41"/>
            </p:custDataLst>
          </p:nvPr>
        </p:nvSpPr>
        <p:spPr bwMode="auto">
          <a:xfrm>
            <a:off x="2824163" y="1418768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>
            <p:custDataLst>
              <p:tags r:id="rId42"/>
            </p:custDataLst>
          </p:nvPr>
        </p:nvCxnSpPr>
        <p:spPr bwMode="gray">
          <a:xfrm>
            <a:off x="1881188" y="1512431"/>
            <a:ext cx="200025" cy="0"/>
          </a:xfrm>
          <a:prstGeom prst="line">
            <a:avLst/>
          </a:prstGeom>
          <a:ln w="28575" cap="rnd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Placeholder 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2157413" y="1414006"/>
            <a:ext cx="5651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20C1AE-91D7-417F-B7E3-E71A8EB13B28}" type="datetime'''''''''''I''''''''''m''''''''''''''''''''''''''''''p''o''rts'">
              <a:rPr lang="en-US" altLang="en-US" sz="14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Imports</a:t>
            </a:fld>
            <a:endParaRPr lang="en-US" sz="1400" dirty="0">
              <a:sym typeface="+mn-lt"/>
            </a:endParaRPr>
          </a:p>
        </p:txBody>
      </p:sp>
      <p:sp>
        <p:nvSpPr>
          <p:cNvPr id="121" name="Text Placeholder 2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3125788" y="1414006"/>
            <a:ext cx="54451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072D617-3906-457D-B224-55CE0E08FC80}" type="datetime'''E''''x''''''''''''''''''''''p''''''''''''o''''''r''''t''s'">
              <a:rPr lang="en-US" altLang="en-US" sz="14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Exports</a:t>
            </a:fld>
            <a:endParaRPr lang="en-US" sz="1400" dirty="0">
              <a:sym typeface="+mn-lt"/>
            </a:endParaRPr>
          </a:p>
        </p:txBody>
      </p:sp>
      <p:sp>
        <p:nvSpPr>
          <p:cNvPr id="549" name="TextBox 548"/>
          <p:cNvSpPr txBox="1"/>
          <p:nvPr/>
        </p:nvSpPr>
        <p:spPr>
          <a:xfrm>
            <a:off x="56517" y="6557963"/>
            <a:ext cx="892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USDA. Foreign Agricultural Service. Global Agricultural Trade System. </a:t>
            </a:r>
          </a:p>
        </p:txBody>
      </p:sp>
    </p:spTree>
    <p:extLst>
      <p:ext uri="{BB962C8B-B14F-4D97-AF65-F5344CB8AC3E}">
        <p14:creationId xmlns:p14="http://schemas.microsoft.com/office/powerpoint/2010/main" val="137998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0" name="think-cell Slide" r:id="rId73" imgW="351" imgH="351" progId="TCLayout.ActiveDocument.1">
                  <p:embed/>
                </p:oleObj>
              </mc:Choice>
              <mc:Fallback>
                <p:oleObj name="think-cell Slide" r:id="rId73" imgW="351" imgH="35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 dirty="0"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Vegetable Imports (World total) </a:t>
            </a:r>
          </a:p>
        </p:txBody>
      </p:sp>
      <p:cxnSp>
        <p:nvCxnSpPr>
          <p:cNvPr id="97" name="Straight Connector 96"/>
          <p:cNvCxnSpPr/>
          <p:nvPr>
            <p:custDataLst>
              <p:tags r:id="rId4"/>
            </p:custDataLst>
          </p:nvPr>
        </p:nvCxnSpPr>
        <p:spPr bwMode="auto">
          <a:xfrm>
            <a:off x="1000799" y="34321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>
            <p:custDataLst>
              <p:tags r:id="rId5"/>
            </p:custDataLst>
          </p:nvPr>
        </p:nvCxnSpPr>
        <p:spPr bwMode="auto">
          <a:xfrm>
            <a:off x="1000799" y="55975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>
            <p:custDataLst>
              <p:tags r:id="rId6"/>
            </p:custDataLst>
          </p:nvPr>
        </p:nvCxnSpPr>
        <p:spPr bwMode="auto">
          <a:xfrm>
            <a:off x="1000799" y="58721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7"/>
            </p:custDataLst>
          </p:nvPr>
        </p:nvCxnSpPr>
        <p:spPr bwMode="auto">
          <a:xfrm>
            <a:off x="1000799" y="31575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8"/>
            </p:custDataLst>
          </p:nvPr>
        </p:nvCxnSpPr>
        <p:spPr bwMode="auto">
          <a:xfrm>
            <a:off x="1000799" y="26098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>
            <p:custDataLst>
              <p:tags r:id="rId9"/>
            </p:custDataLst>
          </p:nvPr>
        </p:nvCxnSpPr>
        <p:spPr bwMode="auto">
          <a:xfrm>
            <a:off x="1000799" y="53244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>
            <p:custDataLst>
              <p:tags r:id="rId10"/>
            </p:custDataLst>
          </p:nvPr>
        </p:nvCxnSpPr>
        <p:spPr bwMode="auto">
          <a:xfrm>
            <a:off x="1000799" y="50498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>
            <p:custDataLst>
              <p:tags r:id="rId11"/>
            </p:custDataLst>
          </p:nvPr>
        </p:nvCxnSpPr>
        <p:spPr bwMode="auto">
          <a:xfrm>
            <a:off x="1000799" y="47767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12"/>
            </p:custDataLst>
          </p:nvPr>
        </p:nvCxnSpPr>
        <p:spPr bwMode="auto">
          <a:xfrm>
            <a:off x="1000799" y="23352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>
            <p:custDataLst>
              <p:tags r:id="rId13"/>
            </p:custDataLst>
          </p:nvPr>
        </p:nvCxnSpPr>
        <p:spPr bwMode="auto">
          <a:xfrm>
            <a:off x="1000799" y="4502150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14"/>
            </p:custDataLst>
          </p:nvPr>
        </p:nvCxnSpPr>
        <p:spPr bwMode="auto">
          <a:xfrm>
            <a:off x="1000799" y="422751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15"/>
            </p:custDataLst>
          </p:nvPr>
        </p:nvCxnSpPr>
        <p:spPr bwMode="auto">
          <a:xfrm>
            <a:off x="1000799" y="39544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16"/>
            </p:custDataLst>
          </p:nvPr>
        </p:nvCxnSpPr>
        <p:spPr bwMode="auto">
          <a:xfrm>
            <a:off x="1000799" y="288448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>
            <p:custDataLst>
              <p:tags r:id="rId17"/>
            </p:custDataLst>
          </p:nvPr>
        </p:nvCxnSpPr>
        <p:spPr bwMode="auto">
          <a:xfrm>
            <a:off x="1000799" y="2062163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>
            <p:custDataLst>
              <p:tags r:id="rId18"/>
            </p:custDataLst>
          </p:nvPr>
        </p:nvCxnSpPr>
        <p:spPr bwMode="auto">
          <a:xfrm>
            <a:off x="1000799" y="178752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>
            <p:custDataLst>
              <p:tags r:id="rId19"/>
            </p:custDataLst>
          </p:nvPr>
        </p:nvCxnSpPr>
        <p:spPr bwMode="auto">
          <a:xfrm>
            <a:off x="1000799" y="1514475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>
            <p:custDataLst>
              <p:tags r:id="rId20"/>
            </p:custDataLst>
          </p:nvPr>
        </p:nvCxnSpPr>
        <p:spPr bwMode="auto">
          <a:xfrm>
            <a:off x="1000799" y="1239838"/>
            <a:ext cx="58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4" name="Chart 133"/>
          <p:cNvGraphicFramePr/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01383881"/>
              </p:ext>
            </p:extLst>
          </p:nvPr>
        </p:nvGraphicFramePr>
        <p:xfrm>
          <a:off x="715049" y="1157288"/>
          <a:ext cx="5861050" cy="508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5"/>
          </a:graphicData>
        </a:graphic>
      </p:graphicFrame>
      <p:sp>
        <p:nvSpPr>
          <p:cNvPr id="80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57899" y="1697038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BDDF10F-B797-451D-A4AA-FFA764C06ADB}" type="datetime'''''''''''''''''''''''''''''''''''''''''''''''7''''''.''5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7.5</a:t>
            </a:fld>
            <a:endParaRPr lang="en-US" sz="1400" dirty="0">
              <a:sym typeface="+mn-lt"/>
            </a:endParaRPr>
          </a:p>
        </p:txBody>
      </p:sp>
      <p:sp>
        <p:nvSpPr>
          <p:cNvPr id="81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657899" y="1423988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28F96DF-F286-47B6-A770-5F432A7C1BA1}" type="datetime'''''''8''''''''''''''.''''''''''''''''''0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8.0</a:t>
            </a:fld>
            <a:endParaRPr lang="en-US" sz="1400" dirty="0">
              <a:sym typeface="+mn-lt"/>
            </a:endParaRPr>
          </a:p>
        </p:txBody>
      </p:sp>
      <p:sp>
        <p:nvSpPr>
          <p:cNvPr id="82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657899" y="114935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7A4D55E-170F-4C84-9432-EDCB0AAF2FB2}" type="datetime'8''''''''''''''''''''''''''''''''''''''''''''.5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8.5</a:t>
            </a:fld>
            <a:endParaRPr lang="en-US" sz="1400" dirty="0">
              <a:sym typeface="+mn-lt"/>
            </a:endParaRPr>
          </a:p>
        </p:txBody>
      </p:sp>
      <p:sp>
        <p:nvSpPr>
          <p:cNvPr id="67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657899" y="5507038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8C2559A-FCA4-420C-9E7E-AF6200AEB611}" type="datetime'''''''''''''''''''''''''''''0.''''''''''''''''''''''''''''5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0.5</a:t>
            </a:fld>
            <a:endParaRPr lang="en-US" sz="1400" dirty="0">
              <a:sym typeface="+mn-lt"/>
            </a:endParaRPr>
          </a:p>
        </p:txBody>
      </p:sp>
      <p:sp>
        <p:nvSpPr>
          <p:cNvPr id="70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657899" y="468630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9B9E704-99FB-4CB0-A987-A30BE535FD4C}" type="datetime'''''''''''''''''''''''''''''''''''2''''''.''''0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2.0</a:t>
            </a:fld>
            <a:endParaRPr lang="en-US" sz="1400" dirty="0">
              <a:sym typeface="+mn-lt"/>
            </a:endParaRPr>
          </a:p>
        </p:txBody>
      </p:sp>
      <p:sp>
        <p:nvSpPr>
          <p:cNvPr id="71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657899" y="4411663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F2E3E1A-9199-4725-9395-4B99ACFF9748}" type="datetime'''''''2''''''''''''''''''''.5''''''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2.5</a:t>
            </a:fld>
            <a:endParaRPr lang="en-US" sz="1400" dirty="0">
              <a:sym typeface="+mn-lt"/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657899" y="5781675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09465BF-7639-4E7A-B102-DA138F3E5619}" type="datetime'''''''''0''.''''0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0.0</a:t>
            </a:fld>
            <a:endParaRPr lang="en-US" sz="1400" dirty="0">
              <a:sym typeface="+mn-lt"/>
            </a:endParaRPr>
          </a:p>
        </p:txBody>
      </p:sp>
      <p:sp>
        <p:nvSpPr>
          <p:cNvPr id="73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657899" y="3863975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39067B9-E878-479D-9D12-E690CF5DACC9}" type="datetime'''''''''''''''3''''.''''''''''5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3.5</a:t>
            </a:fld>
            <a:endParaRPr lang="en-US" sz="1400" dirty="0">
              <a:sym typeface="+mn-lt"/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657899" y="5233988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71593F7-0544-4E0F-A9F0-44FF820BF477}" type="datetime'''''1.''''''''''''''''''''''''''''''''''0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1.0</a:t>
            </a:fld>
            <a:endParaRPr lang="en-US" sz="1400" dirty="0">
              <a:sym typeface="+mn-lt"/>
            </a:endParaRPr>
          </a:p>
        </p:txBody>
      </p:sp>
      <p:sp>
        <p:nvSpPr>
          <p:cNvPr id="69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657899" y="495935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5F9C500-373F-4446-997B-23548581E987}" type="datetime'''''''''''''''''''''''''''''1''''''.''''''''''5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US" sz="1400" dirty="0">
              <a:sym typeface="+mn-lt"/>
            </a:endParaRPr>
          </a:p>
        </p:txBody>
      </p:sp>
      <p:sp>
        <p:nvSpPr>
          <p:cNvPr id="74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657899" y="3341688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8B95A71-2F25-47D5-A269-5AFC1F5B59D9}" type="datetime'''4''''.''''5''''''''''''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4.5</a:t>
            </a:fld>
            <a:endParaRPr lang="en-US" sz="1400" dirty="0">
              <a:sym typeface="+mn-lt"/>
            </a:endParaRPr>
          </a:p>
        </p:txBody>
      </p:sp>
      <p:sp>
        <p:nvSpPr>
          <p:cNvPr id="72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657899" y="4137025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FB425DB-B0DC-4D64-B73C-7081C4AB3EA9}" type="datetime'''''''''''''''3''''''''''.''''''''''''0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3.0</a:t>
            </a:fld>
            <a:endParaRPr lang="en-US" sz="1400" dirty="0">
              <a:sym typeface="+mn-lt"/>
            </a:endParaRPr>
          </a:p>
        </p:txBody>
      </p:sp>
      <p:sp>
        <p:nvSpPr>
          <p:cNvPr id="79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657899" y="1971675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04A692A-5D1D-4B9C-AA64-C7E24051948C}" type="datetime'''''''''''''''''''''''7''''''''''''''''''''.0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7.0</a:t>
            </a:fld>
            <a:endParaRPr lang="en-US" sz="1400" dirty="0">
              <a:sym typeface="+mn-lt"/>
            </a:endParaRPr>
          </a:p>
        </p:txBody>
      </p:sp>
      <p:sp>
        <p:nvSpPr>
          <p:cNvPr id="77" name="Text Placeholder 2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657899" y="2519363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145F6B8-7B33-47D0-98E4-14B3E3148C72}" type="datetime'''6''''''''''''''''''''''.''''''''''''''''''''''''''0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6.0</a:t>
            </a:fld>
            <a:endParaRPr lang="en-US" sz="1400" dirty="0">
              <a:sym typeface="+mn-lt"/>
            </a:endParaRPr>
          </a:p>
        </p:txBody>
      </p:sp>
      <p:sp>
        <p:nvSpPr>
          <p:cNvPr id="75" name="Text Placeholder 2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657899" y="306705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A37FF2A-AF3D-48A9-AD4F-91BAF68C0104}" type="datetime'''5''''''''''''''''''''''''''.0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5.0</a:t>
            </a:fld>
            <a:endParaRPr lang="en-US" sz="1400" dirty="0">
              <a:sym typeface="+mn-lt"/>
            </a:endParaRPr>
          </a:p>
        </p:txBody>
      </p:sp>
      <p:sp>
        <p:nvSpPr>
          <p:cNvPr id="76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657899" y="279400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CA24EE9-C511-4FDD-AF07-A68FACFE30C7}" type="datetime'''''''''5''''.''''''''5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5.5</a:t>
            </a:fld>
            <a:endParaRPr lang="en-US" sz="1400" dirty="0">
              <a:sym typeface="+mn-lt"/>
            </a:endParaRPr>
          </a:p>
        </p:txBody>
      </p:sp>
      <p:sp>
        <p:nvSpPr>
          <p:cNvPr id="78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657899" y="2244725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CB18502-826E-4CD4-99D5-F5B62F071CB1}" type="datetime'6''''''''''''''''''''''.''5''''''''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6.5</a:t>
            </a:fld>
            <a:endParaRPr lang="en-US" sz="1400" dirty="0">
              <a:sym typeface="+mn-lt"/>
            </a:endParaRPr>
          </a:p>
        </p:txBody>
      </p:sp>
      <p:sp useBgFill="1">
        <p:nvSpPr>
          <p:cNvPr id="88" name="Freeform 87"/>
          <p:cNvSpPr/>
          <p:nvPr>
            <p:custDataLst>
              <p:tags r:id="rId39"/>
            </p:custDataLst>
          </p:nvPr>
        </p:nvSpPr>
        <p:spPr bwMode="auto">
          <a:xfrm>
            <a:off x="2761336" y="3665538"/>
            <a:ext cx="330201" cy="79375"/>
          </a:xfrm>
          <a:custGeom>
            <a:avLst/>
            <a:gdLst/>
            <a:ahLst/>
            <a:cxnLst/>
            <a:rect l="0" t="0" r="0" b="0"/>
            <a:pathLst>
              <a:path w="33020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Freeform 84"/>
          <p:cNvSpPr/>
          <p:nvPr>
            <p:custDataLst>
              <p:tags r:id="rId40"/>
            </p:custDataLst>
          </p:nvPr>
        </p:nvSpPr>
        <p:spPr bwMode="auto">
          <a:xfrm>
            <a:off x="986511" y="3657600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>
            <p:custDataLst>
              <p:tags r:id="rId41"/>
            </p:custDataLst>
          </p:nvPr>
        </p:nvSpPr>
        <p:spPr bwMode="auto">
          <a:xfrm>
            <a:off x="2761336" y="3665538"/>
            <a:ext cx="330201" cy="22225"/>
          </a:xfrm>
          <a:custGeom>
            <a:avLst/>
            <a:gdLst/>
            <a:ahLst/>
            <a:cxnLst/>
            <a:rect l="0" t="0" r="0" b="0"/>
            <a:pathLst>
              <a:path w="3302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>
            <p:custDataLst>
              <p:tags r:id="rId42"/>
            </p:custDataLst>
          </p:nvPr>
        </p:nvSpPr>
        <p:spPr bwMode="auto">
          <a:xfrm>
            <a:off x="2761336" y="3722688"/>
            <a:ext cx="330201" cy="22225"/>
          </a:xfrm>
          <a:custGeom>
            <a:avLst/>
            <a:gdLst/>
            <a:ahLst/>
            <a:cxnLst/>
            <a:rect l="0" t="0" r="0" b="0"/>
            <a:pathLst>
              <a:path w="3302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>
            <p:custDataLst>
              <p:tags r:id="rId43"/>
            </p:custDataLst>
          </p:nvPr>
        </p:nvSpPr>
        <p:spPr bwMode="auto">
          <a:xfrm>
            <a:off x="986511" y="3657600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>
            <p:custDataLst>
              <p:tags r:id="rId44"/>
            </p:custDataLst>
          </p:nvPr>
        </p:nvSpPr>
        <p:spPr bwMode="auto">
          <a:xfrm>
            <a:off x="986511" y="3714750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 Placeholder 2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322936" y="3168650"/>
            <a:ext cx="1920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ym typeface="+mn-lt"/>
              </a:rPr>
              <a:t>US$ Billion</a:t>
            </a:r>
            <a:endParaRPr lang="en-US" sz="1400" dirty="0">
              <a:sym typeface="+mn-lt"/>
            </a:endParaRPr>
          </a:p>
        </p:txBody>
      </p:sp>
      <p:cxnSp>
        <p:nvCxnSpPr>
          <p:cNvPr id="60" name="Straight Connector 59"/>
          <p:cNvCxnSpPr/>
          <p:nvPr>
            <p:custDataLst>
              <p:tags r:id="rId46"/>
            </p:custDataLst>
          </p:nvPr>
        </p:nvCxnSpPr>
        <p:spPr bwMode="gray">
          <a:xfrm>
            <a:off x="6926263" y="2827338"/>
            <a:ext cx="323850" cy="0"/>
          </a:xfrm>
          <a:prstGeom prst="line">
            <a:avLst/>
          </a:prstGeom>
          <a:ln w="19050" cap="rnd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47"/>
            </p:custDataLst>
          </p:nvPr>
        </p:nvCxnSpPr>
        <p:spPr bwMode="gray">
          <a:xfrm>
            <a:off x="6926263" y="1612900"/>
            <a:ext cx="32385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48"/>
            </p:custDataLst>
          </p:nvPr>
        </p:nvCxnSpPr>
        <p:spPr bwMode="gray">
          <a:xfrm>
            <a:off x="6926263" y="1855788"/>
            <a:ext cx="32385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49"/>
            </p:custDataLst>
          </p:nvPr>
        </p:nvCxnSpPr>
        <p:spPr bwMode="gray">
          <a:xfrm>
            <a:off x="6926263" y="2098675"/>
            <a:ext cx="32385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50"/>
            </p:custDataLst>
          </p:nvPr>
        </p:nvCxnSpPr>
        <p:spPr bwMode="gray">
          <a:xfrm>
            <a:off x="6926263" y="2341563"/>
            <a:ext cx="323850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51"/>
            </p:custDataLst>
          </p:nvPr>
        </p:nvCxnSpPr>
        <p:spPr bwMode="gray">
          <a:xfrm>
            <a:off x="6926263" y="2584450"/>
            <a:ext cx="323850" cy="0"/>
          </a:xfrm>
          <a:prstGeom prst="line">
            <a:avLst/>
          </a:prstGeom>
          <a:ln w="19050" cap="rnd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>
            <p:custDataLst>
              <p:tags r:id="rId52"/>
            </p:custDataLst>
          </p:nvPr>
        </p:nvCxnSpPr>
        <p:spPr bwMode="gray">
          <a:xfrm>
            <a:off x="6931025" y="3070225"/>
            <a:ext cx="314325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53"/>
            </p:custDataLst>
          </p:nvPr>
        </p:nvCxnSpPr>
        <p:spPr bwMode="gray">
          <a:xfrm>
            <a:off x="6931025" y="3313113"/>
            <a:ext cx="314325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>
            <p:custDataLst>
              <p:tags r:id="rId54"/>
            </p:custDataLst>
          </p:nvPr>
        </p:nvCxnSpPr>
        <p:spPr bwMode="gray">
          <a:xfrm>
            <a:off x="6931025" y="3556000"/>
            <a:ext cx="314325" cy="0"/>
          </a:xfrm>
          <a:prstGeom prst="line">
            <a:avLst/>
          </a:prstGeom>
          <a:ln w="28575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>
            <p:custDataLst>
              <p:tags r:id="rId55"/>
            </p:custDataLst>
          </p:nvPr>
        </p:nvCxnSpPr>
        <p:spPr bwMode="gray">
          <a:xfrm>
            <a:off x="6931025" y="3798888"/>
            <a:ext cx="314325" cy="0"/>
          </a:xfrm>
          <a:prstGeom prst="line">
            <a:avLst/>
          </a:prstGeom>
          <a:ln w="28575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>
            <p:custDataLst>
              <p:tags r:id="rId56"/>
            </p:custDataLst>
          </p:nvPr>
        </p:nvCxnSpPr>
        <p:spPr bwMode="gray">
          <a:xfrm>
            <a:off x="6931025" y="4041775"/>
            <a:ext cx="314325" cy="0"/>
          </a:xfrm>
          <a:prstGeom prst="line">
            <a:avLst/>
          </a:prstGeom>
          <a:ln w="28575" cap="rnd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Isosceles Triangle 109"/>
          <p:cNvSpPr/>
          <p:nvPr>
            <p:custDataLst>
              <p:tags r:id="rId57"/>
            </p:custDataLst>
          </p:nvPr>
        </p:nvSpPr>
        <p:spPr bwMode="auto">
          <a:xfrm>
            <a:off x="7043738" y="1811338"/>
            <a:ext cx="88900" cy="88900"/>
          </a:xfrm>
          <a:prstGeom prst="triangle">
            <a:avLst/>
          </a:prstGeom>
          <a:solidFill>
            <a:srgbClr val="FFFFFF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8" name="Oval 107"/>
          <p:cNvSpPr/>
          <p:nvPr>
            <p:custDataLst>
              <p:tags r:id="rId58"/>
            </p:custDataLst>
          </p:nvPr>
        </p:nvSpPr>
        <p:spPr bwMode="auto">
          <a:xfrm>
            <a:off x="7043738" y="1568450"/>
            <a:ext cx="88900" cy="889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2" name="Diamond 111"/>
          <p:cNvSpPr/>
          <p:nvPr>
            <p:custDataLst>
              <p:tags r:id="rId59"/>
            </p:custDataLst>
          </p:nvPr>
        </p:nvSpPr>
        <p:spPr bwMode="auto">
          <a:xfrm>
            <a:off x="7043738" y="2054225"/>
            <a:ext cx="88900" cy="88900"/>
          </a:xfrm>
          <a:prstGeom prst="diamond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4" name="Isosceles Triangle 113"/>
          <p:cNvSpPr/>
          <p:nvPr>
            <p:custDataLst>
              <p:tags r:id="rId60"/>
            </p:custDataLst>
          </p:nvPr>
        </p:nvSpPr>
        <p:spPr bwMode="auto">
          <a:xfrm>
            <a:off x="7043738" y="2297113"/>
            <a:ext cx="88900" cy="88900"/>
          </a:xfrm>
          <a:prstGeom prst="triangle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8" name="Text Placeholder 2"/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7313613" y="3214688"/>
            <a:ext cx="11858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C65523E-9F77-45E5-B5C0-ABDB0AA9B738}" type="datetime'''''''''Ve''g''e''t''''''''''''''able ''''''J''u''ices''''''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Vegetable Juices</a:t>
            </a:fld>
            <a:endParaRPr lang="en-US" sz="1600" dirty="0">
              <a:sym typeface="+mn-lt"/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7313613" y="2243138"/>
            <a:ext cx="15589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F7334D2-669F-4F43-979F-F0873F81FA4C}" type="datetime'''''''''V''e''''g''tbls'''',Dr''i''''''e''d''''/D''''ehydr''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Vegtbls,Dried/Dehydr</a:t>
            </a:fld>
            <a:endParaRPr lang="en-US" sz="1600" dirty="0">
              <a:sym typeface="+mn-lt"/>
            </a:endParaRPr>
          </a:p>
        </p:txBody>
      </p:sp>
      <p:sp>
        <p:nvSpPr>
          <p:cNvPr id="43" name="Text Placeholder 2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7313613" y="2000250"/>
            <a:ext cx="14525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0529C1D-EAE4-4E6C-B55D-8F02B3C0CC93}" type="datetime'''Veg''tbl''''s,Pr''''e''''p'' ''''o''r'' ''''Pr''e''''''s''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Vegtbls,Prep or Pres</a:t>
            </a:fld>
            <a:endParaRPr lang="en-US" sz="1600" dirty="0">
              <a:sym typeface="+mn-lt"/>
            </a:endParaRPr>
          </a:p>
        </p:txBody>
      </p:sp>
      <p:sp>
        <p:nvSpPr>
          <p:cNvPr id="41" name="Text Placeholder 2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7313613" y="1514475"/>
            <a:ext cx="14906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97C7756-D7F8-468D-96D3-CDE137EEE026}" type="datetime'F''res''h V''''''e''g'''' Ex''''''''c'''''' Pot''a''t''''o''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Fresh Veg Exc Potato</a:t>
            </a:fld>
            <a:endParaRPr lang="en-US" sz="1600" dirty="0">
              <a:sym typeface="+mn-lt"/>
            </a:endParaRPr>
          </a:p>
        </p:txBody>
      </p:sp>
      <p:sp>
        <p:nvSpPr>
          <p:cNvPr id="42" name="Text Placeholder 2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7313613" y="1757363"/>
            <a:ext cx="13541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1B9E3FD-13FA-4068-8CF1-4DBAAB0E0C01}" type="datetime'''Ve''''get''''''able''''s, Fro''''ze''''''''n''''''''''''''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Vegetables, Frozen</a:t>
            </a:fld>
            <a:endParaRPr lang="en-US" sz="1600" dirty="0">
              <a:sym typeface="+mn-lt"/>
            </a:endParaRPr>
          </a:p>
        </p:txBody>
      </p:sp>
      <p:sp>
        <p:nvSpPr>
          <p:cNvPr id="47" name="Text Placeholder 2"/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7313613" y="2971800"/>
            <a:ext cx="869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E18679F-A66D-4666-B011-81DDD574D062}" type="datetime'''D''''''''''''''''''''''r''''''ie''''d B''e''''ans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Dried Beans</a:t>
            </a:fld>
            <a:endParaRPr lang="en-US" sz="1600" dirty="0">
              <a:sym typeface="+mn-lt"/>
            </a:endParaRPr>
          </a:p>
        </p:txBody>
      </p:sp>
      <p:sp>
        <p:nvSpPr>
          <p:cNvPr id="45" name="Text Placeholder 2"/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7313613" y="2486025"/>
            <a:ext cx="13620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AFA1020-3415-42F4-A465-DAE6C0882C82}" type="datetime'Ol''''''i''''ve''s,P''r''''''e''''p'''''' or'''' ''P''r''''es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Olives,Prep or Pres</a:t>
            </a:fld>
            <a:endParaRPr lang="en-US" sz="1600" dirty="0">
              <a:sym typeface="+mn-lt"/>
            </a:endParaRPr>
          </a:p>
        </p:txBody>
      </p:sp>
      <p:sp>
        <p:nvSpPr>
          <p:cNvPr id="46" name="Text Placeholder 2"/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7313613" y="2728913"/>
            <a:ext cx="16652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5D5C450-6F80-47F9-AED2-74CB9FAEE777}" type="datetime'''Po''t''at''''oes'''','''' ''Fr''''''esh ''&amp; ''See''d''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Potatoes, Fresh &amp; Seed</a:t>
            </a:fld>
            <a:endParaRPr lang="en-US" sz="1600" dirty="0">
              <a:sym typeface="+mn-lt"/>
            </a:endParaRPr>
          </a:p>
        </p:txBody>
      </p:sp>
      <p:sp>
        <p:nvSpPr>
          <p:cNvPr id="51" name="Text Placeholder 2"/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7313613" y="3700463"/>
            <a:ext cx="7683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0237498-F938-4C26-9C1C-EBF5140411F0}" type="datetime'''D''r''i''''''''e''''''d'''''''' ''''P''''e''a''''s''''''''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Dried Peas</a:t>
            </a:fld>
            <a:endParaRPr lang="en-US" sz="1600" dirty="0">
              <a:sym typeface="+mn-lt"/>
            </a:endParaRPr>
          </a:p>
        </p:txBody>
      </p:sp>
      <p:sp>
        <p:nvSpPr>
          <p:cNvPr id="49" name="Text Placeholder 2"/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7313613" y="3457575"/>
            <a:ext cx="11588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0F74D1D-2DE4-47DD-B8F9-09BACB2551C1}" type="datetime'''''D''r''''i''''e''''d ''''''''''C''hic''''''k''pe''''a''''s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Dried Chickpeas</a:t>
            </a:fld>
            <a:endParaRPr lang="en-US" sz="1600" dirty="0">
              <a:sym typeface="+mn-lt"/>
            </a:endParaRPr>
          </a:p>
        </p:txBody>
      </p:sp>
      <p:sp>
        <p:nvSpPr>
          <p:cNvPr id="53" name="Text Placeholder 2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7313613" y="3943350"/>
            <a:ext cx="9032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4BC8F22-DD07-4AD5-84E8-CF4F68EFEE52}" type="datetime'''''Dri''ed'''''' Le''n''t''il''''''''''''''''''''''s''''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Dried Lentils</a:t>
            </a:fld>
            <a:endParaRPr lang="en-US" sz="1600" dirty="0">
              <a:sym typeface="+mn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6517" y="6557963"/>
            <a:ext cx="892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USDA. Foreign Agricultural Service. Global Agricultural Trade System. </a:t>
            </a:r>
          </a:p>
        </p:txBody>
      </p:sp>
    </p:spTree>
    <p:extLst>
      <p:ext uri="{BB962C8B-B14F-4D97-AF65-F5344CB8AC3E}">
        <p14:creationId xmlns:p14="http://schemas.microsoft.com/office/powerpoint/2010/main" val="1775607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4" name="think-cell Slide" r:id="rId46" imgW="351" imgH="351" progId="TCLayout.ActiveDocument.1">
                  <p:embed/>
                </p:oleObj>
              </mc:Choice>
              <mc:Fallback>
                <p:oleObj name="think-cell Slide" r:id="rId46" imgW="351" imgH="35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 dirty="0"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Vegetable Exports (World total) </a:t>
            </a:r>
          </a:p>
        </p:txBody>
      </p:sp>
      <p:graphicFrame>
        <p:nvGraphicFramePr>
          <p:cNvPr id="70" name="Chart 69"/>
          <p:cNvGraphicFramePr/>
          <p:nvPr>
            <p:custDataLst>
              <p:tags r:id="rId4"/>
            </p:custDataLst>
          </p:nvPr>
        </p:nvGraphicFramePr>
        <p:xfrm>
          <a:off x="686899" y="1289050"/>
          <a:ext cx="5861050" cy="500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sp>
        <p:nvSpPr>
          <p:cNvPr id="59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29749" y="3557588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20999EF-B1C4-45B5-AF04-26505DBF7394}" type="datetime'''''''1''.''''''2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1.2</a:t>
            </a:fld>
            <a:endParaRPr lang="en-US" sz="1400" dirty="0">
              <a:sym typeface="+mn-lt"/>
            </a:endParaRPr>
          </a:p>
        </p:txBody>
      </p:sp>
      <p:sp>
        <p:nvSpPr>
          <p:cNvPr id="47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29749" y="5832475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14582F2-AB21-4DE7-A229-4A84C45A31A3}" type="datetime'''''''''''''''''''''''0''''''.''''''''''''0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0.0</a:t>
            </a:fld>
            <a:endParaRPr lang="en-US" sz="1400" dirty="0">
              <a:sym typeface="+mn-lt"/>
            </a:endParaRPr>
          </a:p>
        </p:txBody>
      </p:sp>
      <p:sp>
        <p:nvSpPr>
          <p:cNvPr id="55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29749" y="3935413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E356677-5DCD-4E06-9471-7EFF3C35460F}" type="datetime'''''''''''''''''''''''''''''''1''''''''.''0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1.0</a:t>
            </a:fld>
            <a:endParaRPr lang="en-US" sz="1400" dirty="0">
              <a:sym typeface="+mn-lt"/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29749" y="2798763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99151E6-B092-48BD-AE9B-6D2AC9CBAD95}" type="datetime'''''''''''''''1''.''''''''''''''''''''''''6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1.6</a:t>
            </a:fld>
            <a:endParaRPr lang="en-US" sz="1400" dirty="0">
              <a:sym typeface="+mn-lt"/>
            </a:endParaRPr>
          </a:p>
        </p:txBody>
      </p:sp>
      <p:sp>
        <p:nvSpPr>
          <p:cNvPr id="53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29749" y="4314825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7FA4127-25C8-4262-A988-C4846A04EC52}" type="datetime'''''''''''''''''''''''''0''''''.''8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0.8</a:t>
            </a:fld>
            <a:endParaRPr lang="en-US" sz="1400" dirty="0">
              <a:sym typeface="+mn-lt"/>
            </a:endParaRPr>
          </a:p>
        </p:txBody>
      </p:sp>
      <p:sp>
        <p:nvSpPr>
          <p:cNvPr id="48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29749" y="5453063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614744B-B456-4794-BCDA-C9454178E506}" type="datetime'''''''''''''''''0''.''''''''2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0.2</a:t>
            </a:fld>
            <a:endParaRPr lang="en-US" sz="1400" dirty="0">
              <a:sym typeface="+mn-lt"/>
            </a:endParaRPr>
          </a:p>
        </p:txBody>
      </p:sp>
      <p:sp>
        <p:nvSpPr>
          <p:cNvPr id="49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29749" y="507365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404D688-CA20-4415-ABA9-199D0192CF97}" type="datetime'''''''''0''.''''4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0.4</a:t>
            </a:fld>
            <a:endParaRPr lang="en-US" sz="1400" dirty="0">
              <a:sym typeface="+mn-lt"/>
            </a:endParaRPr>
          </a:p>
        </p:txBody>
      </p:sp>
      <p:sp>
        <p:nvSpPr>
          <p:cNvPr id="51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29749" y="4694238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3001AB7-059B-4991-881F-97FEC8FEAD4A}" type="datetime'''''0.''''''''''''''''''''''6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0.6</a:t>
            </a:fld>
            <a:endParaRPr lang="en-US" sz="1400" dirty="0">
              <a:sym typeface="+mn-lt"/>
            </a:endParaRPr>
          </a:p>
        </p:txBody>
      </p:sp>
      <p:sp>
        <p:nvSpPr>
          <p:cNvPr id="60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29749" y="3178175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B4C8880-D5C8-4420-B077-77B1AC718074}" type="datetime'''''''''''''''1''''''''''''''.''''4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1.4</a:t>
            </a:fld>
            <a:endParaRPr lang="en-US" sz="1400" dirty="0">
              <a:sym typeface="+mn-lt"/>
            </a:endParaRPr>
          </a:p>
        </p:txBody>
      </p:sp>
      <p:sp>
        <p:nvSpPr>
          <p:cNvPr id="62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29749" y="241935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24EBBCB-B074-4A59-9FF4-90821EA0D34F}" type="datetime'''''''''''''''''''''''''''''''''''1''''''.8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1.8</a:t>
            </a:fld>
            <a:endParaRPr lang="en-US" sz="1400" dirty="0">
              <a:sym typeface="+mn-lt"/>
            </a:endParaRPr>
          </a:p>
        </p:txBody>
      </p:sp>
      <p:sp>
        <p:nvSpPr>
          <p:cNvPr id="63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29749" y="2039938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9D3436C-1681-44BF-BDFF-F625719B8B3B}" type="datetime'''''''''''''''''''''''''''''2''''''.''''''''0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2.0</a:t>
            </a:fld>
            <a:endParaRPr lang="en-US" sz="1400" dirty="0">
              <a:sym typeface="+mn-lt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29749" y="1660525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EEC24CC-418F-49F1-B82F-2F1304CFD3A3}" type="datetime'''2''''''''''''''''''''''''''''.''''2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2.2</a:t>
            </a:fld>
            <a:endParaRPr lang="en-US" sz="1400" dirty="0">
              <a:sym typeface="+mn-lt"/>
            </a:endParaRPr>
          </a:p>
        </p:txBody>
      </p:sp>
      <p:sp>
        <p:nvSpPr>
          <p:cNvPr id="65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29749" y="1281113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0BE0A6B-3CB6-4FEB-BE9C-EA5394584997}" type="datetime'''''''''''''2.''''''''''''''''4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2.4</a:t>
            </a:fld>
            <a:endParaRPr lang="en-US" sz="1400" dirty="0">
              <a:sym typeface="+mn-lt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94786" y="3259138"/>
            <a:ext cx="1920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ym typeface="+mn-lt"/>
              </a:rPr>
              <a:t>US$ Billion</a:t>
            </a:r>
            <a:endParaRPr lang="en-US" sz="1400" dirty="0">
              <a:sym typeface="+mn-lt"/>
            </a:endParaRPr>
          </a:p>
        </p:txBody>
      </p:sp>
      <p:cxnSp>
        <p:nvCxnSpPr>
          <p:cNvPr id="30" name="Straight Connector 29"/>
          <p:cNvCxnSpPr/>
          <p:nvPr>
            <p:custDataLst>
              <p:tags r:id="rId19"/>
            </p:custDataLst>
          </p:nvPr>
        </p:nvCxnSpPr>
        <p:spPr bwMode="gray">
          <a:xfrm>
            <a:off x="6763235" y="1409700"/>
            <a:ext cx="32385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20"/>
            </p:custDataLst>
          </p:nvPr>
        </p:nvCxnSpPr>
        <p:spPr bwMode="gray">
          <a:xfrm>
            <a:off x="6767998" y="3595688"/>
            <a:ext cx="314325" cy="0"/>
          </a:xfrm>
          <a:prstGeom prst="line">
            <a:avLst/>
          </a:prstGeom>
          <a:ln w="28575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21"/>
            </p:custDataLst>
          </p:nvPr>
        </p:nvCxnSpPr>
        <p:spPr bwMode="gray">
          <a:xfrm>
            <a:off x="6763235" y="1652588"/>
            <a:ext cx="32385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22"/>
            </p:custDataLst>
          </p:nvPr>
        </p:nvCxnSpPr>
        <p:spPr bwMode="gray">
          <a:xfrm>
            <a:off x="6763235" y="1895475"/>
            <a:ext cx="32385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23"/>
            </p:custDataLst>
          </p:nvPr>
        </p:nvCxnSpPr>
        <p:spPr bwMode="gray">
          <a:xfrm>
            <a:off x="6763235" y="2138363"/>
            <a:ext cx="323850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>
            <p:custDataLst>
              <p:tags r:id="rId24"/>
            </p:custDataLst>
          </p:nvPr>
        </p:nvCxnSpPr>
        <p:spPr bwMode="gray">
          <a:xfrm>
            <a:off x="6763235" y="2381250"/>
            <a:ext cx="323850" cy="0"/>
          </a:xfrm>
          <a:prstGeom prst="line">
            <a:avLst/>
          </a:prstGeom>
          <a:ln w="19050" cap="rnd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25"/>
            </p:custDataLst>
          </p:nvPr>
        </p:nvCxnSpPr>
        <p:spPr bwMode="gray">
          <a:xfrm>
            <a:off x="6763235" y="2624138"/>
            <a:ext cx="323850" cy="0"/>
          </a:xfrm>
          <a:prstGeom prst="line">
            <a:avLst/>
          </a:prstGeom>
          <a:ln w="19050" cap="rnd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26"/>
            </p:custDataLst>
          </p:nvPr>
        </p:nvCxnSpPr>
        <p:spPr bwMode="gray">
          <a:xfrm>
            <a:off x="6767998" y="2867025"/>
            <a:ext cx="314325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27"/>
            </p:custDataLst>
          </p:nvPr>
        </p:nvCxnSpPr>
        <p:spPr bwMode="gray">
          <a:xfrm>
            <a:off x="6767998" y="3109913"/>
            <a:ext cx="314325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>
            <p:custDataLst>
              <p:tags r:id="rId28"/>
            </p:custDataLst>
          </p:nvPr>
        </p:nvCxnSpPr>
        <p:spPr bwMode="gray">
          <a:xfrm>
            <a:off x="6767998" y="3352800"/>
            <a:ext cx="314325" cy="0"/>
          </a:xfrm>
          <a:prstGeom prst="line">
            <a:avLst/>
          </a:prstGeom>
          <a:ln w="28575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>
            <p:custDataLst>
              <p:tags r:id="rId29"/>
            </p:custDataLst>
          </p:nvPr>
        </p:nvSpPr>
        <p:spPr bwMode="auto">
          <a:xfrm>
            <a:off x="6880710" y="1851025"/>
            <a:ext cx="88900" cy="889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0" name="Diamond 49"/>
          <p:cNvSpPr/>
          <p:nvPr>
            <p:custDataLst>
              <p:tags r:id="rId30"/>
            </p:custDataLst>
          </p:nvPr>
        </p:nvSpPr>
        <p:spPr bwMode="auto">
          <a:xfrm>
            <a:off x="6880710" y="1365250"/>
            <a:ext cx="88900" cy="88900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2" name="Rectangle 51"/>
          <p:cNvSpPr/>
          <p:nvPr>
            <p:custDataLst>
              <p:tags r:id="rId31"/>
            </p:custDataLst>
          </p:nvPr>
        </p:nvSpPr>
        <p:spPr bwMode="auto">
          <a:xfrm>
            <a:off x="6880710" y="1608138"/>
            <a:ext cx="88900" cy="889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6" name="Isosceles Triangle 55"/>
          <p:cNvSpPr/>
          <p:nvPr>
            <p:custDataLst>
              <p:tags r:id="rId32"/>
            </p:custDataLst>
          </p:nvPr>
        </p:nvSpPr>
        <p:spPr bwMode="auto">
          <a:xfrm>
            <a:off x="6880710" y="2093913"/>
            <a:ext cx="88900" cy="88900"/>
          </a:xfrm>
          <a:prstGeom prst="triangle">
            <a:avLst/>
          </a:prstGeom>
          <a:solidFill>
            <a:srgbClr val="FFFFFF"/>
          </a:solidFill>
          <a:ln w="9525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8" name="Diamond 57"/>
          <p:cNvSpPr/>
          <p:nvPr>
            <p:custDataLst>
              <p:tags r:id="rId33"/>
            </p:custDataLst>
          </p:nvPr>
        </p:nvSpPr>
        <p:spPr bwMode="auto">
          <a:xfrm>
            <a:off x="6880710" y="2336800"/>
            <a:ext cx="88900" cy="88900"/>
          </a:xfrm>
          <a:prstGeom prst="diamond">
            <a:avLst/>
          </a:prstGeom>
          <a:solidFill>
            <a:srgbClr val="FFFFFF"/>
          </a:solidFill>
          <a:ln w="952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150585" y="1311275"/>
            <a:ext cx="14906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BE434A6-4E80-4575-B5B5-A517FBF7A328}" type="datetime'F''r''''e''''''''''s''h Veg'''''' Exc ''''P''o''t''a''''to'''">
              <a:rPr lang="en-US" altLang="en-US" sz="16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Fresh Veg Exc Potato</a:t>
            </a:fld>
            <a:endParaRPr lang="en-US" sz="1600" dirty="0">
              <a:sym typeface="+mn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150585" y="1554163"/>
            <a:ext cx="14525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3E58A16-A5D5-4635-BC1C-BAC72EB44142}" type="datetime'''Vegtbls'''''',''''P''''''re''''p'' o''''''r'' P''''''res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Vegtbls,Prep or Pres</a:t>
            </a:fld>
            <a:endParaRPr lang="en-US" sz="1600" dirty="0">
              <a:sym typeface="+mn-lt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7150585" y="1797050"/>
            <a:ext cx="13541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6C1DBF8-5CF2-4AC6-838B-F8E270FCD1B3}" type="datetime'''Veget''a''''b''''le''s, ''''''''''F''''''''''ro''''ze''''n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Vegetables, Frozen</a:t>
            </a:fld>
            <a:endParaRPr lang="en-US" sz="1600" dirty="0">
              <a:sym typeface="+mn-lt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7150585" y="2039938"/>
            <a:ext cx="15589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3060BC0-2F3E-463B-A100-7270F7B29B2F}" type="datetime'''''V''''''''egt''b''''l''s,''Dri''ed/''D''''ehy''''''d''r''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Vegtbls,Dried/Dehydr</a:t>
            </a:fld>
            <a:endParaRPr lang="en-US" sz="1600" dirty="0">
              <a:sym typeface="+mn-lt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7150585" y="3254375"/>
            <a:ext cx="11588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2FEEBFF-43CF-4474-A830-8D8C9FCFF117}" type="datetime'D''rie''d'''''' C''h''''''i''c''k''''''p''e''a''s''''''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Dried Chickpeas</a:t>
            </a:fld>
            <a:endParaRPr lang="en-US" sz="1600" dirty="0">
              <a:sym typeface="+mn-lt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7150585" y="2282825"/>
            <a:ext cx="869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49A4372-9786-439A-9D7E-4F2FA11C159C}" type="datetime'''''''''''''''''D''r''''i''ed'' B''''ea''n''''''''''s''''''''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Dried Beans</a:t>
            </a:fld>
            <a:endParaRPr lang="en-US" sz="1600" dirty="0">
              <a:sym typeface="+mn-lt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7150585" y="2525713"/>
            <a:ext cx="16652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3177081-4F01-4F01-80DB-E3814C3A41BD}" type="datetime'''Potat''''''o''''e''''''''s, F''''''''re''sh &amp; Se''ed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Potatoes, Fresh &amp; Seed</a:t>
            </a:fld>
            <a:endParaRPr lang="en-US" sz="1600" dirty="0">
              <a:sym typeface="+mn-lt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7150585" y="2768600"/>
            <a:ext cx="7683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481F3F-AFB5-4FE0-A096-62848FFB570B}" type="datetime'''Dr''i''''''e''''''''''d'''''' ''P''''''''''''e''a''s''''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Dried Peas</a:t>
            </a:fld>
            <a:endParaRPr lang="en-US" sz="1600" dirty="0">
              <a:sym typeface="+mn-lt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7150585" y="3011488"/>
            <a:ext cx="9032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3962B5D-E761-40CE-9CCB-3C5766A7FE4C}" type="datetime'''D''r''ie''d'''''' ''''Le''''n''t''i''''''''''''''l''''''s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Dried Lentils</a:t>
            </a:fld>
            <a:endParaRPr lang="en-US" sz="1600" dirty="0">
              <a:sym typeface="+mn-lt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7150585" y="3497263"/>
            <a:ext cx="11858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2B8F9B5-302D-44F5-938A-F1231BBC49DD}" type="datetime'''V''''''e''''ge''t''''''''able'''''''' ''''Ju''ic''''es''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Vegetable Juices</a:t>
            </a:fld>
            <a:endParaRPr lang="en-US" sz="1600" dirty="0"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517" y="6557963"/>
            <a:ext cx="892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USDA. Foreign Agricultural Service. Global Agricultural Trade System. </a:t>
            </a:r>
          </a:p>
        </p:txBody>
      </p:sp>
    </p:spTree>
    <p:extLst>
      <p:ext uri="{BB962C8B-B14F-4D97-AF65-F5344CB8AC3E}">
        <p14:creationId xmlns:p14="http://schemas.microsoft.com/office/powerpoint/2010/main" val="1597145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8" name="think-cell Slide" r:id="rId60" imgW="351" imgH="351" progId="TCLayout.ActiveDocument.1">
                  <p:embed/>
                </p:oleObj>
              </mc:Choice>
              <mc:Fallback>
                <p:oleObj name="think-cell Slide" r:id="rId60" imgW="351" imgH="35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1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1" y="95781"/>
            <a:ext cx="9016999" cy="844021"/>
          </a:xfrm>
        </p:spPr>
        <p:txBody>
          <a:bodyPr>
            <a:normAutofit/>
          </a:bodyPr>
          <a:lstStyle/>
          <a:p>
            <a:r>
              <a:rPr lang="en-US" sz="3100" dirty="0"/>
              <a:t>Exports and imports of fruit and tree nuts (World total)</a:t>
            </a:r>
          </a:p>
        </p:txBody>
      </p:sp>
      <p:graphicFrame>
        <p:nvGraphicFramePr>
          <p:cNvPr id="215" name="Chart 214"/>
          <p:cNvGraphicFramePr/>
          <p:nvPr>
            <p:custDataLst>
              <p:tags r:id="rId4"/>
            </p:custDataLst>
          </p:nvPr>
        </p:nvGraphicFramePr>
        <p:xfrm>
          <a:off x="850900" y="1390650"/>
          <a:ext cx="3649663" cy="440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2"/>
          </a:graphicData>
        </a:graphic>
      </p:graphicFrame>
      <p:sp>
        <p:nvSpPr>
          <p:cNvPr id="129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576263" y="2654300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22F4FB6-2C0E-451E-9B62-6C2BBDBACC12}" type="datetime'''''1''''''''''''''''''4''''''''''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US" sz="1400" dirty="0">
              <a:sym typeface="+mn-lt"/>
            </a:endParaRPr>
          </a:p>
        </p:txBody>
      </p:sp>
      <p:sp>
        <p:nvSpPr>
          <p:cNvPr id="124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66750" y="5195888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572846D-9C87-4858-857A-FAB1AA358139}" type="datetime'''''''''''''''''''''2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sz="1400" dirty="0">
              <a:sym typeface="+mn-lt"/>
            </a:endParaRPr>
          </a:p>
        </p:txBody>
      </p:sp>
      <p:sp>
        <p:nvSpPr>
          <p:cNvPr id="338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66750" y="5619750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1C0630C-10EF-400B-A5C3-3EB40093F9B6}" type="datetime'''''''''0''''''''''''''''''''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>
              <a:sym typeface="+mn-lt"/>
            </a:endParaRPr>
          </a:p>
        </p:txBody>
      </p:sp>
      <p:sp>
        <p:nvSpPr>
          <p:cNvPr id="125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66750" y="4772025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4A43ABD-7CE7-4676-B909-3CFDA28D2FFE}" type="datetime'''''''''''''''''''''''4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US" sz="1400" dirty="0">
              <a:sym typeface="+mn-lt"/>
            </a:endParaRPr>
          </a:p>
        </p:txBody>
      </p:sp>
      <p:sp>
        <p:nvSpPr>
          <p:cNvPr id="126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66750" y="4348163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3F35925-D80D-4974-A5D2-BA6E3E3C7924}" type="datetime'''''''''''6''''''''''''''''''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sz="1400" dirty="0">
              <a:sym typeface="+mn-lt"/>
            </a:endParaRPr>
          </a:p>
        </p:txBody>
      </p:sp>
      <p:sp>
        <p:nvSpPr>
          <p:cNvPr id="127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66750" y="3924300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10DB065-FE80-490A-9AB9-516A64C00AC2}" type="datetime'''''''''''''''''''''''''8''''''''''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en-US" sz="1400" dirty="0">
              <a:sym typeface="+mn-lt"/>
            </a:endParaRPr>
          </a:p>
        </p:txBody>
      </p:sp>
      <p:sp>
        <p:nvSpPr>
          <p:cNvPr id="348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576263" y="3502025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D43E8D8-6801-4308-9EC7-C7274D438CA0}" type="datetime'''''''''''''''''''''''''''1''''''''''0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400" dirty="0">
              <a:sym typeface="+mn-lt"/>
            </a:endParaRPr>
          </a:p>
        </p:txBody>
      </p:sp>
      <p:sp>
        <p:nvSpPr>
          <p:cNvPr id="128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76263" y="3078163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AF74F53-E699-46B7-86BC-371F784F3FDE}" type="datetime'''''''''''''''''''1''''''''''''''''2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US" sz="1400" dirty="0">
              <a:sym typeface="+mn-lt"/>
            </a:endParaRPr>
          </a:p>
        </p:txBody>
      </p:sp>
      <p:sp>
        <p:nvSpPr>
          <p:cNvPr id="130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76263" y="2230438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42AEC31-71D7-4A60-9C80-D84BB57018A1}" type="datetime'''''''''16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en-US" sz="1400" dirty="0">
              <a:sym typeface="+mn-lt"/>
            </a:endParaRPr>
          </a:p>
        </p:txBody>
      </p:sp>
      <p:sp>
        <p:nvSpPr>
          <p:cNvPr id="131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76263" y="1806575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B1D486D-C065-442C-BFDC-E119DA36A11A}" type="datetime'''''''18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en-US" sz="1400" dirty="0">
              <a:sym typeface="+mn-lt"/>
            </a:endParaRPr>
          </a:p>
        </p:txBody>
      </p:sp>
      <p:sp>
        <p:nvSpPr>
          <p:cNvPr id="52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576263" y="1382713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FD89ADA-56DE-4268-B373-EBA5C1DC7267}" type="datetime'''''''''''''''2''''''''''''''''''''''0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US" sz="1400" dirty="0">
              <a:sym typeface="+mn-lt"/>
            </a:endParaRPr>
          </a:p>
        </p:txBody>
      </p:sp>
      <p:sp>
        <p:nvSpPr>
          <p:cNvPr id="91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028825" y="576897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28C52F7-D2D1-4B4B-BF7D-FB0FED6A3335}" type="datetime'2''''0''''''''0''''''''''''''6''''''''''''''''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2006</a:t>
            </a:fld>
            <a:endParaRPr lang="en-US" sz="1400" dirty="0">
              <a:sym typeface="+mn-lt"/>
            </a:endParaRPr>
          </a:p>
        </p:txBody>
      </p:sp>
      <p:sp>
        <p:nvSpPr>
          <p:cNvPr id="83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295400" y="576897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E1A2274-1D1B-4194-AEAC-6A6137D335F1}" type="datetime'''2''''''0''''''''''''''''''''''''''''''''''''''''0''2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2002</a:t>
            </a:fld>
            <a:endParaRPr lang="en-US" sz="1400" dirty="0">
              <a:sym typeface="+mn-lt"/>
            </a:endParaRPr>
          </a:p>
        </p:txBody>
      </p:sp>
      <p:sp>
        <p:nvSpPr>
          <p:cNvPr id="332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41300" y="3205164"/>
            <a:ext cx="1920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ym typeface="+mn-lt"/>
              </a:rPr>
              <a:t>US$ billion</a:t>
            </a:r>
            <a:endParaRPr lang="en-US" sz="1400" dirty="0">
              <a:sym typeface="+mn-lt"/>
            </a:endParaRPr>
          </a:p>
        </p:txBody>
      </p:sp>
      <p:sp>
        <p:nvSpPr>
          <p:cNvPr id="81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928688" y="576897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E6E8A5C-32C5-42C5-BBA8-CDA46CCE12FE}" type="datetime'20''''''''''''''0''''''''''0''''''''''''''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2000</a:t>
            </a:fld>
            <a:endParaRPr lang="en-US" sz="1400" dirty="0">
              <a:sym typeface="+mn-lt"/>
            </a:endParaRPr>
          </a:p>
        </p:txBody>
      </p:sp>
      <p:sp>
        <p:nvSpPr>
          <p:cNvPr id="89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662113" y="576897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6538603-F218-4EE0-AA0E-EF81D973D627}" type="datetime'''''''''''''''''''''''2''''0''04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2004</a:t>
            </a:fld>
            <a:endParaRPr lang="en-US" sz="1400" dirty="0">
              <a:sym typeface="+mn-lt"/>
            </a:endParaRPr>
          </a:p>
        </p:txBody>
      </p:sp>
      <p:sp>
        <p:nvSpPr>
          <p:cNvPr id="93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395538" y="576897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51E08CC-BC04-43B0-A788-97616294E8DC}" type="datetime'''2''''0''''''''''''''''''''''''0''''''''''''''8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2008</a:t>
            </a:fld>
            <a:endParaRPr lang="en-US" sz="1400" dirty="0">
              <a:sym typeface="+mn-lt"/>
            </a:endParaRPr>
          </a:p>
        </p:txBody>
      </p:sp>
      <p:sp>
        <p:nvSpPr>
          <p:cNvPr id="95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2762250" y="576897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86C0E3A-5D29-4659-9CB3-D3DC0C039EBA}" type="datetime'''''''''''''''''''''''''''''2''''''0''''''''''''''''1''0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2010</a:t>
            </a:fld>
            <a:endParaRPr lang="en-US" sz="1400" dirty="0">
              <a:sym typeface="+mn-lt"/>
            </a:endParaRPr>
          </a:p>
        </p:txBody>
      </p:sp>
      <p:sp>
        <p:nvSpPr>
          <p:cNvPr id="97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3128963" y="576897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83B1BA4-FA70-4553-93A2-B55341837862}" type="datetime'''''''''''''2''0''''''''''''''''1''''''''''''''''''''''''''2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2012</a:t>
            </a:fld>
            <a:endParaRPr lang="en-US" sz="1400" dirty="0">
              <a:sym typeface="+mn-lt"/>
            </a:endParaRPr>
          </a:p>
        </p:txBody>
      </p:sp>
      <p:sp>
        <p:nvSpPr>
          <p:cNvPr id="99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495675" y="576897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F689777-A994-4BB8-A677-8C81FDE0DE36}" type="datetime'''''''''''''''''''''''''''''20''''''1''''''''''''''''4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2014</a:t>
            </a:fld>
            <a:endParaRPr lang="en-US" sz="1400" dirty="0">
              <a:sym typeface="+mn-lt"/>
            </a:endParaRPr>
          </a:p>
        </p:txBody>
      </p:sp>
      <p:sp>
        <p:nvSpPr>
          <p:cNvPr id="101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3862388" y="576897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726E543-937A-40A9-9754-117CB0166FA4}" type="datetime'''2''''''''''''0''''''''''''1''''6''''''''''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2016</a:t>
            </a:fld>
            <a:endParaRPr lang="en-US" sz="1400" dirty="0">
              <a:sym typeface="+mn-lt"/>
            </a:endParaRPr>
          </a:p>
        </p:txBody>
      </p:sp>
      <p:sp>
        <p:nvSpPr>
          <p:cNvPr id="103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4229100" y="576897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A67F08C-7D3D-4C54-8CBD-B56DBE5DCAE7}" type="datetime'''''''''''''2''''0''''''''''''''''''1''''''''8''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en-US" sz="1400" dirty="0">
              <a:sym typeface="+mn-lt"/>
            </a:endParaRPr>
          </a:p>
        </p:txBody>
      </p:sp>
      <p:sp>
        <p:nvSpPr>
          <p:cNvPr id="326" name="Rectangle 325"/>
          <p:cNvSpPr/>
          <p:nvPr>
            <p:custDataLst>
              <p:tags r:id="rId27"/>
            </p:custDataLst>
          </p:nvPr>
        </p:nvSpPr>
        <p:spPr bwMode="auto">
          <a:xfrm>
            <a:off x="1160463" y="1565275"/>
            <a:ext cx="1485900" cy="57785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>
            <p:custDataLst>
              <p:tags r:id="rId28"/>
            </p:custDataLst>
          </p:nvPr>
        </p:nvCxnSpPr>
        <p:spPr bwMode="gray">
          <a:xfrm>
            <a:off x="1249363" y="1735138"/>
            <a:ext cx="314325" cy="0"/>
          </a:xfrm>
          <a:prstGeom prst="line">
            <a:avLst/>
          </a:prstGeom>
          <a:ln w="28575" cap="rnd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>
            <p:custDataLst>
              <p:tags r:id="rId29"/>
            </p:custDataLst>
          </p:nvPr>
        </p:nvSpPr>
        <p:spPr bwMode="auto">
          <a:xfrm>
            <a:off x="1330325" y="1884363"/>
            <a:ext cx="250825" cy="187325"/>
          </a:xfrm>
          <a:prstGeom prst="rect">
            <a:avLst/>
          </a:prstGeom>
          <a:solidFill>
            <a:srgbClr val="93260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>
            <p:custDataLst>
              <p:tags r:id="rId30"/>
            </p:custDataLst>
          </p:nvPr>
        </p:nvSpPr>
        <p:spPr bwMode="auto">
          <a:xfrm>
            <a:off x="1362075" y="1690688"/>
            <a:ext cx="88900" cy="889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631950" y="1636713"/>
            <a:ext cx="942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D123DD1-F05E-4B8F-A8BB-BADB7E2982A2}" type="datetime'Fr''''u''''''i''''''''t I''mp''''''''''o''r''''t''''s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Fruit Imports</a:t>
            </a:fld>
            <a:endParaRPr lang="en-US" sz="1400" dirty="0">
              <a:sym typeface="+mn-lt"/>
            </a:endParaRPr>
          </a:p>
        </p:txBody>
      </p:sp>
      <p:sp>
        <p:nvSpPr>
          <p:cNvPr id="55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631950" y="1879600"/>
            <a:ext cx="9223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32F0DFC-008C-4084-9206-0C4EE0A0EFB9}" type="datetime'''''Fr''''ui''''t'''' ''''E''''x''''p''o''''''''''r''''''t''s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Fruit Exports</a:t>
            </a:fld>
            <a:endParaRPr lang="en-US" sz="1400" dirty="0">
              <a:sym typeface="+mn-lt"/>
            </a:endParaRPr>
          </a:p>
        </p:txBody>
      </p:sp>
      <p:graphicFrame>
        <p:nvGraphicFramePr>
          <p:cNvPr id="226" name="Chart 225"/>
          <p:cNvGraphicFramePr/>
          <p:nvPr>
            <p:custDataLst>
              <p:tags r:id="rId33"/>
            </p:custDataLst>
          </p:nvPr>
        </p:nvGraphicFramePr>
        <p:xfrm>
          <a:off x="5241925" y="1390650"/>
          <a:ext cx="3649663" cy="440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  <p:sp>
        <p:nvSpPr>
          <p:cNvPr id="149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4967288" y="1382713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EB30687-555B-456F-8A86-5F559809265C}" type="datetime'''''''''''''''1''''''''''''''4''''''''''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US" sz="1400" dirty="0">
              <a:sym typeface="+mn-lt"/>
            </a:endParaRPr>
          </a:p>
        </p:txBody>
      </p:sp>
      <p:sp>
        <p:nvSpPr>
          <p:cNvPr id="144" name="Text Placeholder 2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5057775" y="5014913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8B62908-0B26-49DF-A28A-14A404E6A8D5}" type="datetime'2''''''''''''''''''''''''''''''''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sz="1400" dirty="0">
              <a:sym typeface="+mn-lt"/>
            </a:endParaRPr>
          </a:p>
        </p:txBody>
      </p:sp>
      <p:sp>
        <p:nvSpPr>
          <p:cNvPr id="140" name="Text Placeholder 2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5057775" y="5619750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227352D-85E6-4DB4-9B8D-0611E15B63DF}" type="datetime'''''''''''''''''''''''''''''''''''''''''''''''''''''''''''''0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>
              <a:sym typeface="+mn-lt"/>
            </a:endParaRPr>
          </a:p>
        </p:txBody>
      </p:sp>
      <p:sp>
        <p:nvSpPr>
          <p:cNvPr id="148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4967288" y="1987550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A4DB27E-D463-41B2-8C33-3FE4A017A0F1}" type="datetime'''1''''''''''''''''''''''2''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US" sz="1400" dirty="0">
              <a:sym typeface="+mn-lt"/>
            </a:endParaRPr>
          </a:p>
        </p:txBody>
      </p:sp>
      <p:sp>
        <p:nvSpPr>
          <p:cNvPr id="145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5057775" y="4408488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3EA705F-CD3A-463B-A820-6CE74C2C2607}" type="datetime'''''''''''''''''''''4''''''''''''''''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US" sz="1400" dirty="0">
              <a:sym typeface="+mn-lt"/>
            </a:endParaRPr>
          </a:p>
        </p:txBody>
      </p:sp>
      <p:sp>
        <p:nvSpPr>
          <p:cNvPr id="146" name="Text Placeholder 2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5057775" y="3803650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72113CA-22D4-4E37-B82E-E2BDD5DB5F3F}" type="datetime'''6''''''''''''''''''''''''''''''''''''''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sz="1400" dirty="0">
              <a:sym typeface="+mn-lt"/>
            </a:endParaRPr>
          </a:p>
        </p:txBody>
      </p:sp>
      <p:sp>
        <p:nvSpPr>
          <p:cNvPr id="147" name="Text Placeholder 2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5057775" y="3198813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2D0CECD-A35F-4724-9D48-E5F0FC0FCE49}" type="datetime'''''''''''''''''''''''''''''''''''''8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en-US" sz="1400" dirty="0">
              <a:sym typeface="+mn-lt"/>
            </a:endParaRPr>
          </a:p>
        </p:txBody>
      </p:sp>
      <p:sp>
        <p:nvSpPr>
          <p:cNvPr id="141" name="Text Placeholder 2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4967288" y="2593975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DBBCCDF-46DB-424A-BA47-DB2AF8818EBB}" type="datetime'''''''''''''''''''''1''''''''''''''''0''''''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400" dirty="0">
              <a:sym typeface="+mn-lt"/>
            </a:endParaRPr>
          </a:p>
        </p:txBody>
      </p:sp>
      <p:sp>
        <p:nvSpPr>
          <p:cNvPr id="155" name="Text Placeholder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7886700" y="576897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4AAC183-9054-4FA1-AA91-A01A099AC1A6}" type="datetime'''''''2''''''''''''''''''''''''''''0''''''''''1''''''''''4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2014</a:t>
            </a:fld>
            <a:endParaRPr lang="en-US" sz="1400" dirty="0">
              <a:sym typeface="+mn-lt"/>
            </a:endParaRPr>
          </a:p>
        </p:txBody>
      </p:sp>
      <p:sp>
        <p:nvSpPr>
          <p:cNvPr id="158" name="Text Placeholder 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5319713" y="576897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19A239C-AD83-415C-99A1-2E3F56CA2A0C}" type="datetime'''20''''''''''''''0''''''''''''''''''''''''''''0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2000</a:t>
            </a:fld>
            <a:endParaRPr lang="en-US" sz="1400" dirty="0">
              <a:sym typeface="+mn-lt"/>
            </a:endParaRPr>
          </a:p>
        </p:txBody>
      </p:sp>
      <p:sp>
        <p:nvSpPr>
          <p:cNvPr id="161" name="Text Placeholder 2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5686425" y="576897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0FAC846-889B-461F-95FE-AC65A1C6FE80}" type="datetime'''2''''0''''''''''0''2''''''''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2002</a:t>
            </a:fld>
            <a:endParaRPr lang="en-US" sz="1400" dirty="0">
              <a:sym typeface="+mn-lt"/>
            </a:endParaRPr>
          </a:p>
        </p:txBody>
      </p:sp>
      <p:sp>
        <p:nvSpPr>
          <p:cNvPr id="163" name="Text Placeholder 2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6053138" y="576897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BBE1EEB-3B81-426C-AD09-90E305A717E5}" type="datetime'''''''''''''2''''0''''''''0''''''''''''''''''''''''''4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2004</a:t>
            </a:fld>
            <a:endParaRPr lang="en-US" sz="1400" dirty="0">
              <a:sym typeface="+mn-lt"/>
            </a:endParaRPr>
          </a:p>
        </p:txBody>
      </p:sp>
      <p:sp>
        <p:nvSpPr>
          <p:cNvPr id="154" name="Text Placeholder 2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8620125" y="576897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9225C30-0CCB-4F6B-ADD4-663F791CEA24}" type="datetime'''''''2''''''''0''''''1''''''''''''''''8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en-US" sz="1400" dirty="0">
              <a:sym typeface="+mn-lt"/>
            </a:endParaRPr>
          </a:p>
        </p:txBody>
      </p:sp>
      <p:sp>
        <p:nvSpPr>
          <p:cNvPr id="164" name="Text Placeholder 2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6419850" y="576897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0DC600D-0E11-4F70-A910-66A78228EC85}" type="datetime'''''''''''2''''''0''''''''0''''''''6''''''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2006</a:t>
            </a:fld>
            <a:endParaRPr lang="en-US" sz="1400" dirty="0">
              <a:sym typeface="+mn-lt"/>
            </a:endParaRPr>
          </a:p>
        </p:txBody>
      </p:sp>
      <p:sp>
        <p:nvSpPr>
          <p:cNvPr id="167" name="Text Placeholder 2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7153275" y="576897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EA60F3C-9251-4C2D-B6C6-0BF362BCA503}" type="datetime'''''''''''''''2''''''0''''1''''''''''''''''''''0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2010</a:t>
            </a:fld>
            <a:endParaRPr lang="en-US" sz="1400" dirty="0">
              <a:sym typeface="+mn-lt"/>
            </a:endParaRPr>
          </a:p>
        </p:txBody>
      </p:sp>
      <p:sp>
        <p:nvSpPr>
          <p:cNvPr id="166" name="Text Placeholder 2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6786563" y="576897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4E36528-F405-4AD3-82BB-A2C6F80B88B5}" type="datetime'''''''''''''''''''''''''''200''''''''''''''''''''''''''8''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2008</a:t>
            </a:fld>
            <a:endParaRPr lang="en-US" sz="1400" dirty="0">
              <a:sym typeface="+mn-lt"/>
            </a:endParaRPr>
          </a:p>
        </p:txBody>
      </p:sp>
      <p:sp>
        <p:nvSpPr>
          <p:cNvPr id="160" name="Text Placeholder 2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7519988" y="576897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BFBF85C-61F5-450B-B894-5B40229D7E2A}" type="datetime'''''''''''''''''''201''''''''''''''''''''''''''''''''''''2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2012</a:t>
            </a:fld>
            <a:endParaRPr lang="en-US" sz="1400" dirty="0">
              <a:sym typeface="+mn-lt"/>
            </a:endParaRPr>
          </a:p>
        </p:txBody>
      </p:sp>
      <p:sp>
        <p:nvSpPr>
          <p:cNvPr id="171" name="Text Placeholder 2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8253413" y="5768975"/>
            <a:ext cx="192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8B0EFAE-37F9-4BD9-B702-8A3A9D54E366}" type="datetime'''''''''''''''2''''''''0''''''''''''''''''1''''''''''6'''">
              <a:rPr lang="en-US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2016</a:t>
            </a:fld>
            <a:endParaRPr lang="en-US" sz="1400" dirty="0">
              <a:sym typeface="+mn-lt"/>
            </a:endParaRPr>
          </a:p>
        </p:txBody>
      </p:sp>
      <p:sp>
        <p:nvSpPr>
          <p:cNvPr id="173" name="Rectangle 172"/>
          <p:cNvSpPr/>
          <p:nvPr>
            <p:custDataLst>
              <p:tags r:id="rId52"/>
            </p:custDataLst>
          </p:nvPr>
        </p:nvSpPr>
        <p:spPr bwMode="auto">
          <a:xfrm>
            <a:off x="5740400" y="1473200"/>
            <a:ext cx="1839913" cy="57785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Connector 176"/>
          <p:cNvCxnSpPr/>
          <p:nvPr>
            <p:custDataLst>
              <p:tags r:id="rId53"/>
            </p:custDataLst>
          </p:nvPr>
        </p:nvCxnSpPr>
        <p:spPr bwMode="gray">
          <a:xfrm>
            <a:off x="5829300" y="1643063"/>
            <a:ext cx="314325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>
            <p:custDataLst>
              <p:tags r:id="rId54"/>
            </p:custDataLst>
          </p:nvPr>
        </p:nvSpPr>
        <p:spPr bwMode="auto">
          <a:xfrm>
            <a:off x="5910263" y="1792288"/>
            <a:ext cx="250825" cy="187325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>
            <p:custDataLst>
              <p:tags r:id="rId55"/>
            </p:custDataLst>
          </p:nvPr>
        </p:nvSpPr>
        <p:spPr bwMode="auto">
          <a:xfrm>
            <a:off x="5942013" y="1598613"/>
            <a:ext cx="88900" cy="889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Text Placeholder 2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6211888" y="1544638"/>
            <a:ext cx="12969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23D6F79-CE9C-4730-9FA7-A92FC909D554}" type="datetime'Tr''e''''''''e ''''N''''ut''s'' ''''''''I''''mpo''''r''t''''s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Tree Nuts Imports</a:t>
            </a:fld>
            <a:endParaRPr lang="en-US" sz="1400" dirty="0">
              <a:sym typeface="+mn-lt"/>
            </a:endParaRPr>
          </a:p>
        </p:txBody>
      </p:sp>
      <p:sp>
        <p:nvSpPr>
          <p:cNvPr id="183" name="Text Placeholder 2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6211888" y="1787525"/>
            <a:ext cx="12763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AB5107E-AACE-4129-93FE-14581FD45CCE}" type="datetime'T''''''re''e'' Nu''''t''''''s'''' ''E''''xp''''ort''s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Tree Nuts Exports</a:t>
            </a:fld>
            <a:endParaRPr lang="en-US" sz="1400" dirty="0">
              <a:sym typeface="+mn-lt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56517" y="6557963"/>
            <a:ext cx="892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USDA. Foreign Agricultural Service. Global Agricultural Trade System. </a:t>
            </a:r>
          </a:p>
        </p:txBody>
      </p:sp>
    </p:spTree>
    <p:extLst>
      <p:ext uri="{BB962C8B-B14F-4D97-AF65-F5344CB8AC3E}">
        <p14:creationId xmlns:p14="http://schemas.microsoft.com/office/powerpoint/2010/main" val="3032509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2" name="think-cell Slide" r:id="rId38" imgW="351" imgH="351" progId="TCLayout.ActiveDocument.1">
                  <p:embed/>
                </p:oleObj>
              </mc:Choice>
              <mc:Fallback>
                <p:oleObj name="think-cell Slide" r:id="rId38" imgW="351" imgH="35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 dirty="0"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Fruit Exports (World total) </a:t>
            </a:r>
          </a:p>
        </p:txBody>
      </p:sp>
      <p:graphicFrame>
        <p:nvGraphicFramePr>
          <p:cNvPr id="72" name="Chart 71"/>
          <p:cNvGraphicFramePr/>
          <p:nvPr>
            <p:custDataLst>
              <p:tags r:id="rId4"/>
            </p:custDataLst>
          </p:nvPr>
        </p:nvGraphicFramePr>
        <p:xfrm>
          <a:off x="985838" y="1289050"/>
          <a:ext cx="5861050" cy="500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47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928688" y="5832475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14582F2-AB21-4DE7-A229-4A84C45A31A3}" type="datetime'''''''''''''''''''''''0''''''.''''''''''''0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0.0</a:t>
            </a:fld>
            <a:endParaRPr lang="en-US" sz="1400" dirty="0">
              <a:sym typeface="+mn-lt"/>
            </a:endParaRPr>
          </a:p>
        </p:txBody>
      </p:sp>
      <p:sp>
        <p:nvSpPr>
          <p:cNvPr id="55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928688" y="4314825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E356677-5DCD-4E06-9471-7EFF3C35460F}" type="datetime'''''''''''''''''''''''''''''''1''''''''.''0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1.0</a:t>
            </a:fld>
            <a:endParaRPr lang="en-US" sz="1400" dirty="0">
              <a:sym typeface="+mn-lt"/>
            </a:endParaRPr>
          </a:p>
        </p:txBody>
      </p:sp>
      <p:sp>
        <p:nvSpPr>
          <p:cNvPr id="63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928688" y="2798763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9D3436C-1681-44BF-BDFF-F625719B8B3B}" type="datetime'''''''''''''''''''''''''''''2''''''.''''''''0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2.0</a:t>
            </a:fld>
            <a:endParaRPr lang="en-US" sz="1400" dirty="0">
              <a:sym typeface="+mn-lt"/>
            </a:endParaRPr>
          </a:p>
        </p:txBody>
      </p:sp>
      <p:sp>
        <p:nvSpPr>
          <p:cNvPr id="46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928689" y="5073650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644D409-0BD9-45AD-9851-70208E103CD8}" type="datetime'0''''''''''''''''''''''''''.''5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0.5</a:t>
            </a:fld>
            <a:endParaRPr lang="en-US" sz="1400" dirty="0">
              <a:sym typeface="+mn-lt"/>
            </a:endParaRPr>
          </a:p>
        </p:txBody>
      </p:sp>
      <p:sp>
        <p:nvSpPr>
          <p:cNvPr id="57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928689" y="3557588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B9409C5-6A19-4C26-904E-B4EE0EFFEFC7}" type="datetime'''1''''''''''''''.''''''''''''''''''''''5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1.5</a:t>
            </a:fld>
            <a:endParaRPr lang="en-US" sz="1400" dirty="0">
              <a:sym typeface="+mn-lt"/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928689" y="2039938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36D18A2-EA07-4DF9-A791-1959986DB06A}" type="datetime'''2''''''''''''''''''''''''''''''.''''''''5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2.5</a:t>
            </a:fld>
            <a:endParaRPr lang="en-US" sz="1400" dirty="0">
              <a:sym typeface="+mn-lt"/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928689" y="1281113"/>
            <a:ext cx="2254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2BA2B51-6556-4CCD-88B3-A2F03AA14CAC}" type="datetime'3''''''''''''''''''.''''''''''''''0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3.0</a:t>
            </a:fld>
            <a:endParaRPr lang="en-US" sz="1400" dirty="0">
              <a:sym typeface="+mn-lt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93725" y="3259138"/>
            <a:ext cx="1920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ym typeface="+mn-lt"/>
              </a:rPr>
              <a:t>US$ Billion</a:t>
            </a:r>
            <a:endParaRPr lang="en-US" sz="1400" dirty="0">
              <a:sym typeface="+mn-lt"/>
            </a:endParaRPr>
          </a:p>
        </p:txBody>
      </p:sp>
      <p:cxnSp>
        <p:nvCxnSpPr>
          <p:cNvPr id="31" name="Straight Connector 30"/>
          <p:cNvCxnSpPr/>
          <p:nvPr>
            <p:custDataLst>
              <p:tags r:id="rId13"/>
            </p:custDataLst>
          </p:nvPr>
        </p:nvCxnSpPr>
        <p:spPr bwMode="gray">
          <a:xfrm>
            <a:off x="6921500" y="1652588"/>
            <a:ext cx="323850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14"/>
            </p:custDataLst>
          </p:nvPr>
        </p:nvCxnSpPr>
        <p:spPr bwMode="gray">
          <a:xfrm>
            <a:off x="6921500" y="1409700"/>
            <a:ext cx="32385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5"/>
            </p:custDataLst>
          </p:nvPr>
        </p:nvCxnSpPr>
        <p:spPr bwMode="gray">
          <a:xfrm>
            <a:off x="6921500" y="1895475"/>
            <a:ext cx="323850" cy="0"/>
          </a:xfrm>
          <a:prstGeom prst="line">
            <a:avLst/>
          </a:prstGeom>
          <a:ln w="1905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16"/>
            </p:custDataLst>
          </p:nvPr>
        </p:nvCxnSpPr>
        <p:spPr bwMode="gray">
          <a:xfrm>
            <a:off x="6926263" y="3109913"/>
            <a:ext cx="314325" cy="0"/>
          </a:xfrm>
          <a:prstGeom prst="line">
            <a:avLst/>
          </a:prstGeom>
          <a:ln w="28575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>
            <p:custDataLst>
              <p:tags r:id="rId17"/>
            </p:custDataLst>
          </p:nvPr>
        </p:nvCxnSpPr>
        <p:spPr bwMode="gray">
          <a:xfrm>
            <a:off x="6921500" y="2381250"/>
            <a:ext cx="323850" cy="0"/>
          </a:xfrm>
          <a:prstGeom prst="line">
            <a:avLst/>
          </a:prstGeom>
          <a:ln w="19050" cap="rnd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8"/>
            </p:custDataLst>
          </p:nvPr>
        </p:nvCxnSpPr>
        <p:spPr bwMode="gray">
          <a:xfrm>
            <a:off x="6921500" y="2138363"/>
            <a:ext cx="323850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19"/>
            </p:custDataLst>
          </p:nvPr>
        </p:nvCxnSpPr>
        <p:spPr bwMode="gray">
          <a:xfrm>
            <a:off x="6921500" y="2624138"/>
            <a:ext cx="323850" cy="0"/>
          </a:xfrm>
          <a:prstGeom prst="line">
            <a:avLst/>
          </a:prstGeom>
          <a:ln w="19050" cap="rnd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20"/>
            </p:custDataLst>
          </p:nvPr>
        </p:nvCxnSpPr>
        <p:spPr bwMode="gray">
          <a:xfrm>
            <a:off x="6926263" y="2867025"/>
            <a:ext cx="314325" cy="0"/>
          </a:xfrm>
          <a:prstGeom prst="line">
            <a:avLst/>
          </a:prstGeom>
          <a:ln w="28575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>
            <p:custDataLst>
              <p:tags r:id="rId21"/>
            </p:custDataLst>
          </p:nvPr>
        </p:nvCxnSpPr>
        <p:spPr bwMode="gray">
          <a:xfrm>
            <a:off x="6926263" y="3352800"/>
            <a:ext cx="314325" cy="0"/>
          </a:xfrm>
          <a:prstGeom prst="line">
            <a:avLst/>
          </a:prstGeom>
          <a:ln w="28575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Diamond 49"/>
          <p:cNvSpPr/>
          <p:nvPr>
            <p:custDataLst>
              <p:tags r:id="rId22"/>
            </p:custDataLst>
          </p:nvPr>
        </p:nvSpPr>
        <p:spPr bwMode="auto">
          <a:xfrm>
            <a:off x="7038975" y="1365250"/>
            <a:ext cx="88900" cy="88900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>
            <p:custDataLst>
              <p:tags r:id="rId23"/>
            </p:custDataLst>
          </p:nvPr>
        </p:nvSpPr>
        <p:spPr bwMode="auto">
          <a:xfrm>
            <a:off x="7038975" y="1608138"/>
            <a:ext cx="88900" cy="889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>
            <p:custDataLst>
              <p:tags r:id="rId24"/>
            </p:custDataLst>
          </p:nvPr>
        </p:nvSpPr>
        <p:spPr bwMode="auto">
          <a:xfrm>
            <a:off x="7038975" y="1851025"/>
            <a:ext cx="88900" cy="889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>
            <p:custDataLst>
              <p:tags r:id="rId25"/>
            </p:custDataLst>
          </p:nvPr>
        </p:nvSpPr>
        <p:spPr bwMode="auto">
          <a:xfrm>
            <a:off x="7038975" y="2093913"/>
            <a:ext cx="88900" cy="88900"/>
          </a:xfrm>
          <a:prstGeom prst="triangle">
            <a:avLst/>
          </a:prstGeom>
          <a:solidFill>
            <a:srgbClr val="FFFFFF"/>
          </a:solidFill>
          <a:ln w="9525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iamond 57"/>
          <p:cNvSpPr/>
          <p:nvPr>
            <p:custDataLst>
              <p:tags r:id="rId26"/>
            </p:custDataLst>
          </p:nvPr>
        </p:nvSpPr>
        <p:spPr bwMode="auto">
          <a:xfrm>
            <a:off x="7038975" y="2336800"/>
            <a:ext cx="88900" cy="88900"/>
          </a:xfrm>
          <a:prstGeom prst="diamond">
            <a:avLst/>
          </a:prstGeom>
          <a:solidFill>
            <a:srgbClr val="FFFFFF"/>
          </a:solidFill>
          <a:ln w="9525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>
            <p:custDataLst>
              <p:tags r:id="rId27"/>
            </p:custDataLst>
          </p:nvPr>
        </p:nvSpPr>
        <p:spPr bwMode="auto">
          <a:xfrm>
            <a:off x="7038975" y="3065463"/>
            <a:ext cx="88900" cy="889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7308850" y="1311275"/>
            <a:ext cx="13747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DA06660-920D-43BE-84FF-0C993AC4C0D5}" type="datetime'Fresh F''''''''r''u''i''''''t''''''''''''''s'', ''Dec''idi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Fresh Fruits, Decidi</a:t>
            </a:fld>
            <a:endParaRPr lang="en-US" sz="1400" dirty="0">
              <a:sym typeface="+mn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7308850" y="1554163"/>
            <a:ext cx="13477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EB3BB2B-78EC-4258-936E-0837CFD63305}" type="datetime'Fre''''''s''''''h'''' ''''''F''''ru''its'', C''itr''''''us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Fresh Fruits, Citrus</a:t>
            </a:fld>
            <a:endParaRPr lang="en-US" sz="1400" dirty="0">
              <a:sym typeface="+mn-lt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7308850" y="1797050"/>
            <a:ext cx="12779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604E0B3-AEF8-4DA5-AD4D-42FF82F69FBE}" type="datetime'''''F''''''re''s''''''''h'' F''r''uit,'''''''''''' ''Other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Fresh Fruit, Other</a:t>
            </a:fld>
            <a:endParaRPr lang="en-US" sz="1400" dirty="0">
              <a:sym typeface="+mn-lt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7308850" y="3011488"/>
            <a:ext cx="9017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DE10B44-23D2-40E1-B8DB-A43372AE7291}" type="datetime'''''''F''''''ru''''''it'''''','' F''r''''o''''''''zen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Fruit, Frozen</a:t>
            </a:fld>
            <a:endParaRPr lang="en-US" sz="1400" dirty="0">
              <a:sym typeface="+mn-lt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7308850" y="2039938"/>
            <a:ext cx="8032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E5C7C22-70F8-4920-A83C-CD5CE82CCE0C}" type="datetime'''F''''''''''ruit'''' ''''''''''''Ju''''''ic''''''''''''e''s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Fruit Juices</a:t>
            </a:fld>
            <a:endParaRPr lang="en-US" sz="1400" dirty="0">
              <a:sym typeface="+mn-lt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7308851" y="2282825"/>
            <a:ext cx="8175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F372B15-6310-4E26-943C-A33EE0C3BA29}" type="datetime'''F''''''r''u''i''t'''', D''''''''r''''''''i''''''e''d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Fruit, Dried</a:t>
            </a:fld>
            <a:endParaRPr lang="en-US" sz="1400" dirty="0">
              <a:sym typeface="+mn-lt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308851" y="2525713"/>
            <a:ext cx="11525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C430F7C-54AE-41AD-9FCA-13309A6709EC}" type="datetime'F''r''u''''it'','''' ''''P''''''roc''''''''''''esse''''''d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Fruit, Processed</a:t>
            </a:fld>
            <a:endParaRPr lang="en-US" sz="1400" dirty="0">
              <a:sym typeface="+mn-lt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308850" y="2768600"/>
            <a:ext cx="117951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A8C12C3-4986-4724-AD20-AD8800B89701}" type="datetime'''Fr''''u''''i''t, Pr''''''''e''''p,'' ''Mi''s''''c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Fruit, Prep, Misc</a:t>
            </a:fld>
            <a:endParaRPr lang="en-US" sz="1400" dirty="0">
              <a:sym typeface="+mn-lt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7308850" y="3254375"/>
            <a:ext cx="9731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D205925-DF2A-4F4A-9F10-225AB01120E5}" type="datetime'F''''r''''''''e''sh'''' M''''''el''o''n''''''''''s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Fresh Melons</a:t>
            </a:fld>
            <a:endParaRPr lang="en-US" sz="1400" dirty="0"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517" y="6557963"/>
            <a:ext cx="892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USDA. Foreign Agricultural Service. Global Agricultural Trade System. </a:t>
            </a:r>
          </a:p>
        </p:txBody>
      </p:sp>
    </p:spTree>
    <p:extLst>
      <p:ext uri="{BB962C8B-B14F-4D97-AF65-F5344CB8AC3E}">
        <p14:creationId xmlns:p14="http://schemas.microsoft.com/office/powerpoint/2010/main" val="8661982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6" name="think-cell Slide" r:id="rId45" imgW="351" imgH="351" progId="TCLayout.ActiveDocument.1">
                  <p:embed/>
                </p:oleObj>
              </mc:Choice>
              <mc:Fallback>
                <p:oleObj name="think-cell Slide" r:id="rId45" imgW="351" imgH="35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48" name="Chart 47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19238643"/>
              </p:ext>
            </p:extLst>
          </p:nvPr>
        </p:nvGraphicFramePr>
        <p:xfrm>
          <a:off x="1427163" y="1217986"/>
          <a:ext cx="4346575" cy="377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sp>
        <p:nvSpPr>
          <p:cNvPr id="134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2028824" y="5012111"/>
            <a:ext cx="165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0E674B1-CDF0-4C1A-995A-C957FDF9C62E}" type="datetime'''''''''''''1''''''''9''''''''''''''9''''''''''''''4''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1994</a:t>
            </a:fld>
            <a:endParaRPr lang="en-US" sz="1600" dirty="0">
              <a:sym typeface="+mn-lt"/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163638" y="2126035"/>
            <a:ext cx="1936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520154F-C06D-4E52-B298-AC456116F665}" type="datetime'''''''''''1.''''''''''''''''''''''''''''''''''''''8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1.8</a:t>
            </a:fld>
            <a:endParaRPr lang="en-US" sz="1600" dirty="0">
              <a:sym typeface="+mn-lt"/>
            </a:endParaRPr>
          </a:p>
        </p:txBody>
      </p:sp>
      <p:sp>
        <p:nvSpPr>
          <p:cNvPr id="132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431924" y="5012111"/>
            <a:ext cx="165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F49597C-9D30-4CC0-AFEB-B4B34A646716}" type="datetime'''''''''''''''''''1''''''''''''''''99''''0''''''''''''''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1990</a:t>
            </a:fld>
            <a:endParaRPr lang="en-US" sz="1600" dirty="0">
              <a:sym typeface="+mn-lt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163638" y="1824410"/>
            <a:ext cx="1936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D1849BD-2EE3-4974-B083-755626C45D17}" type="datetime'''''''''''''''''''2''''''''''''.''''''''''''0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2.0</a:t>
            </a:fld>
            <a:endParaRPr lang="en-US" sz="1600" dirty="0">
              <a:sym typeface="+mn-lt"/>
            </a:endParaRPr>
          </a:p>
        </p:txBody>
      </p:sp>
      <p:sp>
        <p:nvSpPr>
          <p:cNvPr id="133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730374" y="5012111"/>
            <a:ext cx="165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2F4B581-6E29-4ACF-9779-0D59F8D77430}" type="datetime'''''''1''''''''''''''''''''''''''''''''''''''9''''''92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1992</a:t>
            </a:fld>
            <a:endParaRPr lang="en-US" sz="1600" dirty="0">
              <a:sym typeface="+mn-lt"/>
            </a:endParaRPr>
          </a:p>
        </p:txBody>
      </p:sp>
      <p:sp>
        <p:nvSpPr>
          <p:cNvPr id="135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2327274" y="5012111"/>
            <a:ext cx="165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2A0B76B-109C-4F20-9CF8-411C1BD3FE1B}" type="datetime'1''''''''''''''''9''''''''9''''''''''''''''''''''''''''6''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1996</a:t>
            </a:fld>
            <a:endParaRPr lang="en-US" sz="1600" dirty="0">
              <a:sym typeface="+mn-lt"/>
            </a:endParaRPr>
          </a:p>
        </p:txBody>
      </p:sp>
      <p:sp>
        <p:nvSpPr>
          <p:cNvPr id="37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163638" y="1524373"/>
            <a:ext cx="1936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FADDC6C-9C00-42CC-8203-D5CC7AA648F7}" type="datetime'''''''''''''2''''''''''.''''''''''''''''''''''''''2''''''''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2.2</a:t>
            </a:fld>
            <a:endParaRPr lang="en-US" sz="1600" dirty="0">
              <a:sym typeface="+mn-lt"/>
            </a:endParaRPr>
          </a:p>
        </p:txBody>
      </p:sp>
      <p:sp>
        <p:nvSpPr>
          <p:cNvPr id="144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016499" y="5012111"/>
            <a:ext cx="165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A5BB778-F051-4C94-B112-A023A82F1641}" type="datetime'''''''''''''''2''''''''''''''''''01''''''''''''''''''''4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2014</a:t>
            </a:fld>
            <a:endParaRPr lang="en-US" sz="1600" dirty="0">
              <a:sym typeface="+mn-lt"/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522662" y="5012111"/>
            <a:ext cx="165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689DD74-A914-4D27-A19A-9D247CDBB2F3}" type="datetime'''20''''''''''''''''''''''0''''''4''''''''''''''''''''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2004</a:t>
            </a:fld>
            <a:endParaRPr lang="en-US" sz="1600" dirty="0">
              <a:sym typeface="+mn-lt"/>
            </a:endParaRPr>
          </a:p>
        </p:txBody>
      </p:sp>
      <p:sp>
        <p:nvSpPr>
          <p:cNvPr id="136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627312" y="5012111"/>
            <a:ext cx="165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BD5AEFB-B531-4FCE-826F-00DA1E7A4C2A}" type="datetime'''1''''''''''''''''''''''''9''''9''''''''''''''''''''''''8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1998</a:t>
            </a:fld>
            <a:endParaRPr lang="en-US" sz="1600" dirty="0">
              <a:sym typeface="+mn-lt"/>
            </a:endParaRPr>
          </a:p>
        </p:txBody>
      </p:sp>
      <p:sp>
        <p:nvSpPr>
          <p:cNvPr id="137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2925762" y="5012111"/>
            <a:ext cx="165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A04B3B2-9CFE-48F2-BEE0-30D00B964641}" type="datetime'''''''''''''''''''''''2''''''''''''''0''0''''0''''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2000</a:t>
            </a:fld>
            <a:endParaRPr lang="en-US" sz="1600" dirty="0">
              <a:sym typeface="+mn-lt"/>
            </a:endParaRPr>
          </a:p>
        </p:txBody>
      </p:sp>
      <p:sp>
        <p:nvSpPr>
          <p:cNvPr id="138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224212" y="5012111"/>
            <a:ext cx="165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C69578E-1F37-4F96-8547-4615D64A5E03}" type="datetime'''''''''''''2''''''''0''0''2''''''''''''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2002</a:t>
            </a:fld>
            <a:endParaRPr lang="en-US" sz="1600" dirty="0">
              <a:sym typeface="+mn-lt"/>
            </a:endParaRPr>
          </a:p>
        </p:txBody>
      </p:sp>
      <p:sp>
        <p:nvSpPr>
          <p:cNvPr id="140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3821112" y="5012111"/>
            <a:ext cx="165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CAC4957-26E4-4FE5-B919-A2DE28616DF5}" type="datetime'''''''''''''2''0''''''''''''''''''''0''''6''''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2006</a:t>
            </a:fld>
            <a:endParaRPr lang="en-US" sz="1600" dirty="0">
              <a:sym typeface="+mn-lt"/>
            </a:endParaRPr>
          </a:p>
        </p:txBody>
      </p:sp>
      <p:sp>
        <p:nvSpPr>
          <p:cNvPr id="146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613399" y="5012111"/>
            <a:ext cx="165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FF2C0A0-A97E-4A67-A36C-49C9D282778D}" type="datetime'''''2''0''''''''''''1''''''''''''''''''''8''''''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en-US" sz="1600" dirty="0">
              <a:sym typeface="+mn-lt"/>
            </a:endParaRPr>
          </a:p>
        </p:txBody>
      </p:sp>
      <p:sp>
        <p:nvSpPr>
          <p:cNvPr id="141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119562" y="5012111"/>
            <a:ext cx="165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AE4E164-4CF2-4659-96C2-45CC782783E5}" type="datetime'''2''''''''''0''''''''''''''''''''''0''''''''''''''''8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2008</a:t>
            </a:fld>
            <a:endParaRPr lang="en-US" sz="1600" dirty="0">
              <a:sym typeface="+mn-lt"/>
            </a:endParaRPr>
          </a:p>
        </p:txBody>
      </p:sp>
      <p:sp>
        <p:nvSpPr>
          <p:cNvPr id="38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1163638" y="1222748"/>
            <a:ext cx="1936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C7DA468-951C-42EC-AC2B-E52C1F22FDEB}" type="datetime'2.4''''''''''''''''''''''''''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2.4</a:t>
            </a:fld>
            <a:endParaRPr lang="en-US" sz="1600" dirty="0">
              <a:sym typeface="+mn-lt"/>
            </a:endParaRPr>
          </a:p>
        </p:txBody>
      </p:sp>
      <p:sp>
        <p:nvSpPr>
          <p:cNvPr id="142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4418012" y="5012111"/>
            <a:ext cx="165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DB70E27-3FD9-487A-B29B-4AD91775D5B8}" type="datetime'''''''''''''''''2''''''''''''0''''''''''''''''''''''10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2010</a:t>
            </a:fld>
            <a:endParaRPr lang="en-US" sz="1600" dirty="0">
              <a:sym typeface="+mn-lt"/>
            </a:endParaRPr>
          </a:p>
        </p:txBody>
      </p:sp>
      <p:sp>
        <p:nvSpPr>
          <p:cNvPr id="143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4718049" y="5012111"/>
            <a:ext cx="165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72C9375-A9A4-4596-B504-8B811E663E59}" type="datetime'''''''''''''20''''1''''''''''''''''''''''2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2012</a:t>
            </a:fld>
            <a:endParaRPr lang="en-US" sz="1600" dirty="0">
              <a:sym typeface="+mn-lt"/>
            </a:endParaRPr>
          </a:p>
        </p:txBody>
      </p:sp>
      <p:sp>
        <p:nvSpPr>
          <p:cNvPr id="145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5314949" y="5012111"/>
            <a:ext cx="165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13D9890-92E3-4FC0-9D05-7C2B3B03F972}" type="datetime'''''''''''''''''''''2''''0''''''''''''''''''1''''''''''''''6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2016</a:t>
            </a:fld>
            <a:endParaRPr lang="en-US" sz="1600" dirty="0">
              <a:sym typeface="+mn-lt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163638" y="4832723"/>
            <a:ext cx="1936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895BDD1-4D0B-4361-90C9-0F479EAA9D1E}" type="datetime'''''''''''''''''0''''''''''''.0''''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0.0</a:t>
            </a:fld>
            <a:endParaRPr lang="en-US" sz="1600" dirty="0">
              <a:sym typeface="+mn-lt"/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163638" y="4532685"/>
            <a:ext cx="1936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BD319FD-8464-488E-854A-9F20BF2717AA}" type="datetime'''''0''''''''''''''''''''''''''''''''.''''''''''''''''''''2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0.2</a:t>
            </a:fld>
            <a:endParaRPr lang="en-US" sz="1600" dirty="0">
              <a:sym typeface="+mn-lt"/>
            </a:endParaRPr>
          </a:p>
        </p:txBody>
      </p:sp>
      <p:sp>
        <p:nvSpPr>
          <p:cNvPr id="28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1163638" y="4231060"/>
            <a:ext cx="1936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3D78845-077E-46DB-AEC0-69D7095C4D55}" type="datetime'''''''''''''''''''''''''''''0''''.''4''''''''''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0.4</a:t>
            </a:fld>
            <a:endParaRPr lang="en-US" sz="1600" dirty="0">
              <a:sym typeface="+mn-lt"/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163638" y="3931023"/>
            <a:ext cx="1936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405E14D-400E-41A5-9712-570FA91695BD}" type="datetime'''''''''''''''0''.''''''''''''''''''''''''''''''6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0.6</a:t>
            </a:fld>
            <a:endParaRPr lang="en-US" sz="1600" dirty="0">
              <a:sym typeface="+mn-lt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1163638" y="3629398"/>
            <a:ext cx="1936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C79AA66-FFDB-46C1-9A04-68795F456F00}" type="datetime'''''''''''''''''''0''.''''''8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0.8</a:t>
            </a:fld>
            <a:endParaRPr lang="en-US" sz="1600" dirty="0">
              <a:sym typeface="+mn-lt"/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1163638" y="3329360"/>
            <a:ext cx="1936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F058C1D-02E1-46D6-9B7E-2AA382104673}" type="datetime'''''1''''''''''''''''''''''''''''''''''''.''''''''''''''''0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1.0</a:t>
            </a:fld>
            <a:endParaRPr lang="en-US" sz="1600" dirty="0">
              <a:sym typeface="+mn-lt"/>
            </a:endParaRPr>
          </a:p>
        </p:txBody>
      </p:sp>
      <p:sp>
        <p:nvSpPr>
          <p:cNvPr id="249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1163638" y="3027735"/>
            <a:ext cx="1936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75FC44A-BFB6-4231-B91E-D8097E6CFCD6}" type="datetime'''1''.''''''''''2''''''''''''''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1.2</a:t>
            </a:fld>
            <a:endParaRPr lang="en-US" sz="1600" dirty="0">
              <a:sym typeface="+mn-lt"/>
            </a:endParaRPr>
          </a:p>
        </p:txBody>
      </p:sp>
      <p:sp>
        <p:nvSpPr>
          <p:cNvPr id="172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163638" y="2727698"/>
            <a:ext cx="1936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A30BBE5-B6AA-424D-B1A7-FD6408E81811}" type="datetime'''1''''''''''.''''4''''''''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1.4</a:t>
            </a:fld>
            <a:endParaRPr lang="en-US" sz="1600" dirty="0">
              <a:sym typeface="+mn-lt"/>
            </a:endParaRPr>
          </a:p>
        </p:txBody>
      </p:sp>
      <p:sp>
        <p:nvSpPr>
          <p:cNvPr id="34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1163638" y="2426073"/>
            <a:ext cx="1936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A741252-8F62-4292-8D94-A26CFB634B24}" type="datetime'''''''''''''''''''''''''1''''''''''''.''''6'''''''''''">
              <a:rPr lang="en-US" altLang="en-US" sz="16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1.6</a:t>
            </a:fld>
            <a:endParaRPr lang="en-US" sz="1600" dirty="0">
              <a:sym typeface="+mn-lt"/>
            </a:endParaRPr>
          </a:p>
        </p:txBody>
      </p:sp>
      <p:cxnSp>
        <p:nvCxnSpPr>
          <p:cNvPr id="51" name="Straight Connector 50"/>
          <p:cNvCxnSpPr/>
          <p:nvPr>
            <p:custDataLst>
              <p:tags r:id="rId33"/>
            </p:custDataLst>
          </p:nvPr>
        </p:nvCxnSpPr>
        <p:spPr bwMode="auto">
          <a:xfrm flipH="1" flipV="1">
            <a:off x="5727700" y="1810125"/>
            <a:ext cx="49213" cy="1873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34"/>
            </p:custDataLst>
          </p:nvPr>
        </p:nvCxnSpPr>
        <p:spPr bwMode="auto">
          <a:xfrm flipH="1">
            <a:off x="5727700" y="1594224"/>
            <a:ext cx="49213" cy="1857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35"/>
            </p:custDataLst>
          </p:nvPr>
        </p:nvCxnSpPr>
        <p:spPr bwMode="auto">
          <a:xfrm flipH="1">
            <a:off x="5776913" y="1997449"/>
            <a:ext cx="365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36"/>
            </p:custDataLst>
          </p:nvPr>
        </p:nvCxnSpPr>
        <p:spPr bwMode="auto">
          <a:xfrm flipH="1">
            <a:off x="5776913" y="1594224"/>
            <a:ext cx="365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5838825" y="1922837"/>
            <a:ext cx="1155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928B2F0-F396-4599-8901-D1CA0C78CB51}" type="datetime'''''T''''''''''''''''''o''''''''ma''to''e''''s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Tomatoes</a:t>
            </a:fld>
            <a:r>
              <a:rPr lang="en-US" altLang="en-US" sz="1400">
                <a:sym typeface="+mn-lt"/>
              </a:rPr>
              <a:t>	</a:t>
            </a:r>
            <a:fld id="{A1B2FD74-DA61-44F5-A4BE-3D7C69C3D8F6}" type="datetime'+''6''''''''%''''''''''''''''''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+6%</a:t>
            </a:fld>
            <a:endParaRPr lang="en-US" sz="1400" dirty="0">
              <a:sym typeface="+mn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5838825" y="4056437"/>
            <a:ext cx="1155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8A755C9-F0F6-4601-A21A-5011A3195915}" type="datetime'C''''u''c''''''''''''''''''''''u''''''''''''''m''be''r''s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Cucumbers</a:t>
            </a:fld>
            <a:r>
              <a:rPr lang="en-US" altLang="en-US" sz="1400">
                <a:sym typeface="+mn-lt"/>
              </a:rPr>
              <a:t>	</a:t>
            </a:r>
            <a:fld id="{866678AA-FF19-47B0-B206-2920382FF039}" type="datetime'+8''''''''''''''''''%''''''''''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+8%</a:t>
            </a:fld>
            <a:endParaRPr lang="en-US" sz="1400" dirty="0">
              <a:sym typeface="+mn-lt"/>
            </a:endParaRPr>
          </a:p>
        </p:txBody>
      </p:sp>
      <p:sp>
        <p:nvSpPr>
          <p:cNvPr id="196" name="Text Placeholder 2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5838825" y="1519612"/>
            <a:ext cx="12271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40A65BC-EE84-40EB-9B63-AAA70E7178FF}" type="datetime'''B''''e''''''''''''r''''''''''ri''''''''es'''''''">
              <a:rPr lang="en-US" altLang="en-US" sz="14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Berries</a:t>
            </a:fld>
            <a:r>
              <a:rPr lang="en-US" altLang="en-US" sz="1400" dirty="0">
                <a:sym typeface="+mn-lt"/>
              </a:rPr>
              <a:t>	</a:t>
            </a:r>
            <a:fld id="{F4E8CA28-9D5A-4E37-ACCF-74C70E29C0EC}" type="datetime'''''+''''''''1''''''8''''''''''''%'''''''''''">
              <a:rPr lang="en-US" altLang="en-US" sz="14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+18%</a:t>
            </a:fld>
            <a:endParaRPr lang="en-US" sz="1400" dirty="0">
              <a:sym typeface="+mn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887412" y="2727698"/>
            <a:ext cx="1651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ym typeface="+mn-lt"/>
              </a:rPr>
              <a:t>US$ (Billion)</a:t>
            </a:r>
            <a:endParaRPr lang="en-US" sz="1600" dirty="0">
              <a:sym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838825" y="1721225"/>
            <a:ext cx="12271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A0239F5-4C50-451E-B632-74B71869D7BD}" type="datetime'Av''o''''''''''ca''''''''d''''''''''''''o''s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Avocados</a:t>
            </a:fld>
            <a:r>
              <a:rPr lang="en-US" altLang="en-US" sz="1400"/>
              <a:t>	</a:t>
            </a:r>
            <a:fld id="{CCD0634F-44B6-4560-A9E8-E2F0F63C7F1E}" type="datetime'''''+''''4''''''7''''''%''''''''''''''''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+47%</a:t>
            </a:fld>
            <a:endParaRPr lang="en-US" sz="1400" dirty="0">
              <a:sym typeface="+mn-l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5838825" y="4258050"/>
            <a:ext cx="122713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7F476A1-337C-4C02-84CB-EE5939425B6D}" type="datetime'''''''A''''s''pa''''''r''''''''''''a''''''''''''g''us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Asparagus</a:t>
            </a:fld>
            <a:r>
              <a:rPr lang="en-US" altLang="en-US" sz="1400">
                <a:sym typeface="+mn-lt"/>
              </a:rPr>
              <a:t>	</a:t>
            </a:r>
            <a:fld id="{F4BF51BF-7BF7-4D60-8968-5A38E69613D4}" type="datetime'''''+''''''''''''''''''1''''''''''''''''''''''''''''''''1%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+11%</a:t>
            </a:fld>
            <a:endParaRPr lang="en-US" sz="1400" dirty="0">
              <a:sym typeface="+mn-lt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5766612" y="1253488"/>
            <a:ext cx="1352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/>
              <a:t>CAGR (1990-2018)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8"/>
          <a:srcRect l="44601" t="69193" r="35523" b="23247"/>
          <a:stretch/>
        </p:blipFill>
        <p:spPr>
          <a:xfrm>
            <a:off x="1317624" y="5554400"/>
            <a:ext cx="4640268" cy="95938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AF99079-28BB-4EAB-A2AE-61D9A4214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781"/>
            <a:ext cx="9143999" cy="844021"/>
          </a:xfrm>
        </p:spPr>
        <p:txBody>
          <a:bodyPr>
            <a:noAutofit/>
          </a:bodyPr>
          <a:lstStyle/>
          <a:p>
            <a:r>
              <a:rPr lang="en-US" sz="3000" dirty="0"/>
              <a:t>Imports of selected commodities from Mexico 1990-2018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AE7655-8B46-4B08-9D04-DD9EB0AA8C56}"/>
              </a:ext>
            </a:extLst>
          </p:cNvPr>
          <p:cNvSpPr/>
          <p:nvPr/>
        </p:nvSpPr>
        <p:spPr>
          <a:xfrm>
            <a:off x="0" y="653640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Data Source: USDA-FAS. Global Agricultural Trade System. </a:t>
            </a:r>
          </a:p>
        </p:txBody>
      </p:sp>
    </p:spTree>
    <p:extLst>
      <p:ext uri="{BB962C8B-B14F-4D97-AF65-F5344CB8AC3E}">
        <p14:creationId xmlns:p14="http://schemas.microsoft.com/office/powerpoint/2010/main" val="64836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Industry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44" y="1217096"/>
            <a:ext cx="8218111" cy="48984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Vegetables, fruits and nuts, nursery, greenhouse, floriculture - according to the 2017 U.S. Census of Agriculture:</a:t>
            </a:r>
          </a:p>
          <a:p>
            <a:pPr marL="854075" lvl="1">
              <a:lnSpc>
                <a:spcPct val="120000"/>
              </a:lnSpc>
              <a:spcBef>
                <a:spcPts val="0"/>
              </a:spcBef>
              <a:tabLst>
                <a:tab pos="854075" algn="l"/>
              </a:tabLst>
            </a:pPr>
            <a:r>
              <a:rPr lang="en-US" dirty="0"/>
              <a:t>~232,000 farms </a:t>
            </a:r>
          </a:p>
          <a:p>
            <a:pPr marL="854075" lvl="1">
              <a:lnSpc>
                <a:spcPct val="120000"/>
              </a:lnSpc>
              <a:spcBef>
                <a:spcPts val="0"/>
              </a:spcBef>
              <a:tabLst>
                <a:tab pos="854075" algn="l"/>
              </a:tabLst>
            </a:pPr>
            <a:endParaRPr lang="en-US" sz="2000" dirty="0"/>
          </a:p>
          <a:p>
            <a:pPr marL="854075" lvl="1">
              <a:lnSpc>
                <a:spcPct val="120000"/>
              </a:lnSpc>
              <a:spcBef>
                <a:spcPts val="0"/>
              </a:spcBef>
              <a:tabLst>
                <a:tab pos="854075" algn="l"/>
              </a:tabLst>
            </a:pPr>
            <a:r>
              <a:rPr lang="en-US" dirty="0"/>
              <a:t>~10 million acres (3.3% harvested cropland)</a:t>
            </a:r>
          </a:p>
          <a:p>
            <a:pPr marL="854075" lvl="1">
              <a:lnSpc>
                <a:spcPct val="120000"/>
              </a:lnSpc>
              <a:spcBef>
                <a:spcPts val="0"/>
              </a:spcBef>
              <a:buNone/>
              <a:tabLst>
                <a:tab pos="854075" algn="l"/>
              </a:tabLst>
            </a:pPr>
            <a:endParaRPr lang="en-US" sz="2000" dirty="0"/>
          </a:p>
          <a:p>
            <a:pPr marL="854075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854075" algn="l"/>
              </a:tabLst>
            </a:pPr>
            <a:r>
              <a:rPr lang="en-US" dirty="0"/>
              <a:t>~ $64 billion value of production</a:t>
            </a:r>
          </a:p>
          <a:p>
            <a:pPr marL="854075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854075" algn="l"/>
              </a:tabLst>
            </a:pPr>
            <a:endParaRPr lang="en-US" sz="2000" dirty="0"/>
          </a:p>
          <a:p>
            <a:pPr marL="854075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854075" algn="l"/>
              </a:tabLst>
            </a:pPr>
            <a:r>
              <a:rPr lang="en-US" dirty="0"/>
              <a:t>~ 17% of total agriculture value of production</a:t>
            </a:r>
          </a:p>
          <a:p>
            <a:pPr lvl="1">
              <a:spcBef>
                <a:spcPts val="1350"/>
              </a:spcBef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6851" y="6392887"/>
            <a:ext cx="529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USA. Census of Agriculture, 2017.</a:t>
            </a:r>
          </a:p>
        </p:txBody>
      </p:sp>
    </p:spTree>
    <p:extLst>
      <p:ext uri="{BB962C8B-B14F-4D97-AF65-F5344CB8AC3E}">
        <p14:creationId xmlns:p14="http://schemas.microsoft.com/office/powerpoint/2010/main" val="1241862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D4C2-C65D-4961-B159-A0E64F5A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tomato suspension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632C2-08ED-4912-B6BE-0B91F5295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51" y="1261532"/>
            <a:ext cx="8718550" cy="530255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Suspension agreements set minimum prices for fresh tomatoes imported from Mexico</a:t>
            </a:r>
          </a:p>
          <a:p>
            <a:pPr lvl="1"/>
            <a:r>
              <a:rPr lang="en-US" dirty="0"/>
              <a:t>No dumping investigations or duties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 may U.S. Department of Commerce withdrew from the 2013 agreement due to complaints from fresh tomato domestic growers</a:t>
            </a:r>
          </a:p>
          <a:p>
            <a:endParaRPr lang="en-US" dirty="0"/>
          </a:p>
          <a:p>
            <a:r>
              <a:rPr lang="en-US" dirty="0"/>
              <a:t>New suspension agreement (Sept. 19)</a:t>
            </a:r>
          </a:p>
          <a:p>
            <a:pPr lvl="2"/>
            <a:r>
              <a:rPr lang="en-US" dirty="0"/>
              <a:t>End 17.56% antidumping duty paid by importers of Mexican tomatoes </a:t>
            </a:r>
          </a:p>
          <a:p>
            <a:pPr lvl="2"/>
            <a:r>
              <a:rPr lang="en-US" dirty="0"/>
              <a:t>Minimum reference prices for U.S. imports of Mexican tomatoes</a:t>
            </a:r>
          </a:p>
          <a:p>
            <a:pPr lvl="2"/>
            <a:r>
              <a:rPr lang="en-US" dirty="0"/>
              <a:t>Suspend dumping investigation of Mexican tomatoes into the U.S</a:t>
            </a:r>
          </a:p>
          <a:p>
            <a:pPr lvl="2"/>
            <a:r>
              <a:rPr lang="en-US" dirty="0"/>
              <a:t>Allows for border inspection of ~66%  of tomatoes imported (rounds, </a:t>
            </a:r>
            <a:r>
              <a:rPr lang="en-US" dirty="0" err="1"/>
              <a:t>romas</a:t>
            </a:r>
            <a:r>
              <a:rPr lang="en-US" dirty="0"/>
              <a:t>, bulk grapes)</a:t>
            </a:r>
          </a:p>
        </p:txBody>
      </p:sp>
    </p:spTree>
    <p:extLst>
      <p:ext uri="{BB962C8B-B14F-4D97-AF65-F5344CB8AC3E}">
        <p14:creationId xmlns:p14="http://schemas.microsoft.com/office/powerpoint/2010/main" val="2454741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88657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3"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682" y="2813811"/>
            <a:ext cx="7661413" cy="1230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Issues facing the industry</a:t>
            </a:r>
          </a:p>
        </p:txBody>
      </p:sp>
    </p:spTree>
    <p:extLst>
      <p:ext uri="{BB962C8B-B14F-4D97-AF65-F5344CB8AC3E}">
        <p14:creationId xmlns:p14="http://schemas.microsoft.com/office/powerpoint/2010/main" val="2869044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r="9885"/>
          <a:stretch/>
        </p:blipFill>
        <p:spPr>
          <a:xfrm>
            <a:off x="1177900" y="436049"/>
            <a:ext cx="6767177" cy="464541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96302" y="5534994"/>
            <a:ext cx="7240704" cy="3303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2019 State of the Vegetable Industry Survey – American Vegetable Grower Magazine. Available online: </a:t>
            </a:r>
            <a:r>
              <a:rPr lang="en-US" sz="1400" dirty="0">
                <a:hlinkClick r:id="rId3"/>
              </a:rPr>
              <a:t>https://www.growingproduce.com/vegetables/which-issues-have-your-attention-2019-state-of-the-vegetable-industry/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4042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85655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5"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5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432" y="139661"/>
            <a:ext cx="8923867" cy="617013"/>
          </a:xfrm>
        </p:spPr>
        <p:txBody>
          <a:bodyPr/>
          <a:lstStyle/>
          <a:p>
            <a:r>
              <a:rPr lang="en-US" dirty="0"/>
              <a:t>Challenge with Labor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9998" y="1187670"/>
            <a:ext cx="7270816" cy="47936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2019 State of the Vegetable Industry Survey (The Packer):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44.1%: Cost of Labor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37.8%: The physically difficult nature of farm work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36.2% We can’t offer year-round work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32.9%: Not enough people applying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26.6% Lack of expertise among applicants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23%:  Long hours</a:t>
            </a:r>
          </a:p>
          <a:p>
            <a:pPr lvl="1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7432" y="6316577"/>
            <a:ext cx="8952965" cy="3303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2019 State of the Vegetable Industry Survey – American Vegetable Grower Magazine. Available: </a:t>
            </a:r>
            <a:r>
              <a:rPr lang="en-US" sz="1400" dirty="0">
                <a:hlinkClick r:id="rId7"/>
              </a:rPr>
              <a:t>https://www.growingproduce.com/vegetables/which-issues-have-your-attention-2019-state-of-the-vegetable-industry/</a:t>
            </a:r>
            <a:r>
              <a:rPr lang="en-US" sz="1400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86" y="1259739"/>
            <a:ext cx="2017986" cy="1345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11" y="3467055"/>
            <a:ext cx="2017986" cy="134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498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23267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34" name="think-cell Slide" r:id="rId6" imgW="351" imgH="351" progId="TCLayout.ActiveDocument.1">
                  <p:embed/>
                </p:oleObj>
              </mc:Choice>
              <mc:Fallback>
                <p:oleObj name="think-cell Slide" r:id="rId6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57" y="207904"/>
            <a:ext cx="8657493" cy="742534"/>
          </a:xfrm>
        </p:spPr>
        <p:txBody>
          <a:bodyPr>
            <a:noAutofit/>
          </a:bodyPr>
          <a:lstStyle/>
          <a:p>
            <a:r>
              <a:rPr lang="en-US" sz="3200" dirty="0"/>
              <a:t>The avg. adverse effect wage rate for 2019 is $12.96/</a:t>
            </a:r>
            <a:r>
              <a:rPr lang="en-US" sz="3200" dirty="0" err="1"/>
              <a:t>hr</a:t>
            </a:r>
            <a:r>
              <a:rPr lang="en-US" sz="3200" dirty="0"/>
              <a:t>, up 6.2</a:t>
            </a:r>
            <a:r>
              <a:rPr lang="en-US" sz="3600" dirty="0"/>
              <a:t>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25375" t="34749" r="42171" b="23189"/>
          <a:stretch/>
        </p:blipFill>
        <p:spPr>
          <a:xfrm>
            <a:off x="1199821" y="1277929"/>
            <a:ext cx="6951164" cy="50464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9180" y="6569872"/>
            <a:ext cx="8243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Available at: </a:t>
            </a:r>
            <a:r>
              <a:rPr lang="en-US" sz="1200" dirty="0">
                <a:hlinkClick r:id="rId9"/>
              </a:rPr>
              <a:t>https://www.thepacker.com/article/court-action-filed-stop-new-h-2a-wage-rates</a:t>
            </a:r>
            <a:r>
              <a:rPr lang="en-US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2086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89" y="1277862"/>
            <a:ext cx="8449581" cy="527179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Pressure to respond to foodborne illness outbreaks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Voluntary label for romaine lettuce: harvest location, date, or labeled as being hydroponically or greenhouse-grown 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Blockchain-enabled traceability (e.g., Walmart and leafy greens suppliers)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Fruit and nut exporters will continue struggle to maintain global sales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Retaliatory tariffs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Efforts to expand online grocery commerce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949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9088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13"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6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34" y="-9979"/>
            <a:ext cx="2187527" cy="1458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159760"/>
            <a:ext cx="9144000" cy="1641993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Thank you!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3" r="20438"/>
          <a:stretch/>
        </p:blipFill>
        <p:spPr>
          <a:xfrm>
            <a:off x="0" y="-21999"/>
            <a:ext cx="1860331" cy="2350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0" t="12967" r="11159" b="22772"/>
          <a:stretch/>
        </p:blipFill>
        <p:spPr>
          <a:xfrm>
            <a:off x="4741496" y="-62369"/>
            <a:ext cx="1558197" cy="1073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96" y="-29417"/>
            <a:ext cx="1598606" cy="1065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0"/>
            <a:ext cx="1554480" cy="1036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/>
          <a:stretch/>
        </p:blipFill>
        <p:spPr>
          <a:xfrm>
            <a:off x="2939855" y="1187669"/>
            <a:ext cx="1801642" cy="11366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76" y="1010664"/>
            <a:ext cx="2005137" cy="13289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5"/>
          <a:stretch/>
        </p:blipFill>
        <p:spPr>
          <a:xfrm>
            <a:off x="1004818" y="1115288"/>
            <a:ext cx="1951950" cy="12090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1" b="8773"/>
          <a:stretch/>
        </p:blipFill>
        <p:spPr>
          <a:xfrm>
            <a:off x="6711963" y="1036320"/>
            <a:ext cx="2432039" cy="13032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12" y="-32901"/>
            <a:ext cx="1951949" cy="12222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019452-2CE7-40CB-9F70-5DCC8CAAB6F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94" y="5808232"/>
            <a:ext cx="1574732" cy="841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011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7" name="think-cell Slide" r:id="rId42" imgW="351" imgH="351" progId="TCLayout.ActiveDocument.1">
                  <p:embed/>
                </p:oleObj>
              </mc:Choice>
              <mc:Fallback>
                <p:oleObj name="think-cell Slide" r:id="rId42" imgW="351" imgH="351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5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6" y="105305"/>
            <a:ext cx="8923867" cy="844021"/>
          </a:xfrm>
          <a:noFill/>
          <a:ln>
            <a:noFill/>
          </a:ln>
        </p:spPr>
        <p:txBody>
          <a:bodyPr/>
          <a:lstStyle/>
          <a:p>
            <a:r>
              <a:rPr lang="en-US" dirty="0"/>
              <a:t>Acres in production</a:t>
            </a:r>
          </a:p>
        </p:txBody>
      </p:sp>
      <p:cxnSp>
        <p:nvCxnSpPr>
          <p:cNvPr id="37" name="Straight Connector 36"/>
          <p:cNvCxnSpPr/>
          <p:nvPr>
            <p:custDataLst>
              <p:tags r:id="rId4"/>
            </p:custDataLst>
          </p:nvPr>
        </p:nvCxnSpPr>
        <p:spPr bwMode="auto">
          <a:xfrm>
            <a:off x="3725863" y="2873375"/>
            <a:ext cx="6635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>
            <p:custDataLst>
              <p:tags r:id="rId5"/>
            </p:custDataLst>
          </p:nvPr>
        </p:nvCxnSpPr>
        <p:spPr bwMode="auto">
          <a:xfrm>
            <a:off x="5221288" y="2005013"/>
            <a:ext cx="6635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>
            <p:custDataLst>
              <p:tags r:id="rId6"/>
            </p:custDataLst>
          </p:nvPr>
        </p:nvCxnSpPr>
        <p:spPr bwMode="auto">
          <a:xfrm>
            <a:off x="6716713" y="1662113"/>
            <a:ext cx="6635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7"/>
            </p:custDataLst>
          </p:nvPr>
        </p:nvCxnSpPr>
        <p:spPr bwMode="auto">
          <a:xfrm>
            <a:off x="2230438" y="4070350"/>
            <a:ext cx="6635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Chart 46"/>
          <p:cNvGraphicFramePr/>
          <p:nvPr>
            <p:custDataLst>
              <p:tags r:id="rId8"/>
            </p:custDataLst>
          </p:nvPr>
        </p:nvGraphicFramePr>
        <p:xfrm>
          <a:off x="984250" y="1339850"/>
          <a:ext cx="7642225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sp>
        <p:nvSpPr>
          <p:cNvPr id="243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709613" y="1331913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B063D27-0733-4100-A227-2EF5D1477F33}" type="datetime'1''1''''''''''''''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en-US" sz="1400" dirty="0">
              <a:sym typeface="+mn-lt"/>
            </a:endParaRPr>
          </a:p>
        </p:txBody>
      </p:sp>
      <p:sp>
        <p:nvSpPr>
          <p:cNvPr id="104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800100" y="5721350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7EAA91B-F563-4DD2-9B1B-913541161E2F}" type="datetime'''''''''''''''0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>
              <a:sym typeface="+mn-lt"/>
            </a:endParaRPr>
          </a:p>
        </p:txBody>
      </p:sp>
      <p:sp>
        <p:nvSpPr>
          <p:cNvPr id="105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800100" y="5322888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F257521-772A-4E3C-AFE1-DAC88339495B}" type="datetime'''''''''''''''''''''''''''''''''1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en-US" sz="1400" dirty="0">
              <a:sym typeface="+mn-lt"/>
            </a:endParaRPr>
          </a:p>
        </p:txBody>
      </p:sp>
      <p:sp>
        <p:nvSpPr>
          <p:cNvPr id="114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709613" y="1730375"/>
            <a:ext cx="1809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933E6CD-B824-4248-8FCA-5423DA4C20E6}" type="datetime'''1''''''''''''''''''''''''''''''''''0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1400" dirty="0">
              <a:sym typeface="+mn-lt"/>
            </a:endParaRPr>
          </a:p>
        </p:txBody>
      </p:sp>
      <p:sp>
        <p:nvSpPr>
          <p:cNvPr id="109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800100" y="3725863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4E1974C-42AE-4DCC-9836-12C574889583}" type="datetime'''''''''''''''''''''''''''5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US" sz="1400" dirty="0">
              <a:sym typeface="+mn-lt"/>
            </a:endParaRPr>
          </a:p>
        </p:txBody>
      </p:sp>
      <p:sp>
        <p:nvSpPr>
          <p:cNvPr id="106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800100" y="4922838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F925B4A-997D-4DE5-A65F-EEEC9EA858E2}" type="datetime'''''''''''''''2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sz="1400" dirty="0">
              <a:sym typeface="+mn-lt"/>
            </a:endParaRPr>
          </a:p>
        </p:txBody>
      </p:sp>
      <p:sp>
        <p:nvSpPr>
          <p:cNvPr id="107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800100" y="4524375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43220CF-9089-4530-B515-B024BC8C115D}" type="datetime'''''''''''''''''''''''3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en-US" sz="1400" dirty="0">
              <a:sym typeface="+mn-lt"/>
            </a:endParaRPr>
          </a:p>
        </p:txBody>
      </p:sp>
      <p:sp>
        <p:nvSpPr>
          <p:cNvPr id="111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800100" y="2927350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F1B15B1-083F-4266-A931-E606A32B4A9C}" type="datetime'''''''''''''''''''''''''''''7''''''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en-US" sz="1400" dirty="0">
              <a:sym typeface="+mn-lt"/>
            </a:endParaRPr>
          </a:p>
        </p:txBody>
      </p:sp>
      <p:sp>
        <p:nvSpPr>
          <p:cNvPr id="108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800100" y="4125913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DFE87DC-24F2-47CC-AC70-E63AAA33A851}" type="datetime'''''''''''''''''''''''''''''''''4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US" sz="1400" dirty="0">
              <a:sym typeface="+mn-lt"/>
            </a:endParaRPr>
          </a:p>
        </p:txBody>
      </p:sp>
      <p:sp>
        <p:nvSpPr>
          <p:cNvPr id="110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800100" y="3327400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521C7D9-1401-49ED-8568-87980971EDC0}" type="datetime'''''''''''''''''''''''''''6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sz="1400" dirty="0">
              <a:sym typeface="+mn-lt"/>
            </a:endParaRPr>
          </a:p>
        </p:txBody>
      </p:sp>
      <p:sp>
        <p:nvSpPr>
          <p:cNvPr id="112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800100" y="2528888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AD86DFB-1F04-4D37-B81D-7A05A4801F2D}" type="datetime'''8''''''''''''''''''''''''''''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en-US" sz="1400" dirty="0">
              <a:sym typeface="+mn-lt"/>
            </a:endParaRPr>
          </a:p>
        </p:txBody>
      </p:sp>
      <p:sp>
        <p:nvSpPr>
          <p:cNvPr id="113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800100" y="2130425"/>
            <a:ext cx="904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EB6A702-4DE7-43C2-B92C-DA9761474A02}" type="datetime'''''''''''''''''''''''''''''''''''9'''">
              <a:rPr lang="en-US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en-US" sz="1400" dirty="0">
              <a:sym typeface="+mn-lt"/>
            </a:endParaRPr>
          </a:p>
        </p:txBody>
      </p:sp>
      <p:cxnSp>
        <p:nvCxnSpPr>
          <p:cNvPr id="182" name="Straight Connector 181"/>
          <p:cNvCxnSpPr/>
          <p:nvPr>
            <p:custDataLst>
              <p:tags r:id="rId21"/>
            </p:custDataLst>
          </p:nvPr>
        </p:nvCxnSpPr>
        <p:spPr bwMode="auto">
          <a:xfrm flipH="1">
            <a:off x="2154238" y="5462588"/>
            <a:ext cx="984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>
            <p:custDataLst>
              <p:tags r:id="rId22"/>
            </p:custDataLst>
          </p:nvPr>
        </p:nvCxnSpPr>
        <p:spPr bwMode="auto">
          <a:xfrm flipH="1">
            <a:off x="3649663" y="3683000"/>
            <a:ext cx="984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>
            <p:custDataLst>
              <p:tags r:id="rId23"/>
            </p:custDataLst>
          </p:nvPr>
        </p:nvCxnSpPr>
        <p:spPr bwMode="auto">
          <a:xfrm flipH="1" flipV="1">
            <a:off x="3649663" y="2933701"/>
            <a:ext cx="98425" cy="603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>
            <p:custDataLst>
              <p:tags r:id="rId24"/>
            </p:custDataLst>
          </p:nvPr>
        </p:nvCxnSpPr>
        <p:spPr bwMode="auto">
          <a:xfrm flipH="1" flipV="1">
            <a:off x="3649663" y="3144839"/>
            <a:ext cx="98425" cy="412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>
            <p:custDataLst>
              <p:tags r:id="rId25"/>
            </p:custDataLst>
          </p:nvPr>
        </p:nvCxnSpPr>
        <p:spPr bwMode="auto">
          <a:xfrm flipH="1">
            <a:off x="5145088" y="2438400"/>
            <a:ext cx="984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>
            <p:custDataLst>
              <p:tags r:id="rId26"/>
            </p:custDataLst>
          </p:nvPr>
        </p:nvCxnSpPr>
        <p:spPr bwMode="auto">
          <a:xfrm flipH="1">
            <a:off x="2154238" y="4592638"/>
            <a:ext cx="984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3130550" y="5870575"/>
            <a:ext cx="3587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C1ED451-26E0-4F8D-B63E-4F8587A386FC}" type="datetime'''''''''''''''''F''''''''''''ru''''''''''''''''''''i''t''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Fruit</a:t>
            </a:fld>
            <a:endParaRPr lang="en-US" sz="1400" b="1" dirty="0">
              <a:sym typeface="+mn-lt"/>
            </a:endParaRPr>
          </a:p>
        </p:txBody>
      </p:sp>
      <p:sp>
        <p:nvSpPr>
          <p:cNvPr id="147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2252663" y="4497388"/>
            <a:ext cx="2762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2666C42-6E61-441B-8C70-053FEB3781B2}" type="datetime'''''''''''2.''''''''''''6''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2.6</a:t>
            </a:fld>
            <a:endParaRPr lang="en-US" sz="1400" dirty="0">
              <a:sym typeface="+mn-lt"/>
            </a:endParaRPr>
          </a:p>
        </p:txBody>
      </p:sp>
      <p:sp>
        <p:nvSpPr>
          <p:cNvPr id="146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2252663" y="5367338"/>
            <a:ext cx="2762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C397C09-103C-4175-9CEF-082469FE1724}" type="datetime'''''''''1''''''''''''''''''''''.''''''7''''''''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1.7</a:t>
            </a:fld>
            <a:endParaRPr lang="en-US" sz="1400" dirty="0">
              <a:sym typeface="+mn-lt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408113" y="5870575"/>
            <a:ext cx="8143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E3926A-9244-4214-8A43-5A63A163959D}" type="datetime'''Ve''''g''''et''a''''bl''''''''''''''''''''e''''''s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Vegetables</a:t>
            </a:fld>
            <a:endParaRPr lang="en-US" sz="1400" b="1" dirty="0">
              <a:sym typeface="+mn-lt"/>
            </a:endParaRPr>
          </a:p>
        </p:txBody>
      </p:sp>
      <p:sp>
        <p:nvSpPr>
          <p:cNvPr id="149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3748088" y="3090863"/>
            <a:ext cx="2762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9E238ED-611B-42B5-BF97-98D9BFBA8BB0}" type="datetime'''''0''''''''''''''''''''.''''''8''''''''''''''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0.8</a:t>
            </a:fld>
            <a:endParaRPr lang="en-US" sz="1400" dirty="0">
              <a:sym typeface="+mn-lt"/>
            </a:endParaRPr>
          </a:p>
        </p:txBody>
      </p:sp>
      <p:sp>
        <p:nvSpPr>
          <p:cNvPr id="148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3748088" y="3587750"/>
            <a:ext cx="2762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81BE454-CAB3-4B52-8D08-131F8B132F9D}" type="datetime'''''''1''''''''.''''''''''''''''9''''''''''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1.9</a:t>
            </a:fld>
            <a:endParaRPr lang="en-US" sz="1400" dirty="0">
              <a:sym typeface="+mn-lt"/>
            </a:endParaRPr>
          </a:p>
        </p:txBody>
      </p:sp>
      <p:sp>
        <p:nvSpPr>
          <p:cNvPr id="151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5243513" y="2343150"/>
            <a:ext cx="2762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FEEE750-89F4-4437-A7BB-0DB0087A0EDD}" type="datetime'''''''''''''''''''''''''''''''''2.''''''2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2.2</a:t>
            </a:fld>
            <a:endParaRPr lang="en-US" sz="1400" dirty="0">
              <a:sym typeface="+mn-lt"/>
            </a:endParaRPr>
          </a:p>
        </p:txBody>
      </p:sp>
      <p:sp>
        <p:nvSpPr>
          <p:cNvPr id="39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4625975" y="5870575"/>
            <a:ext cx="3587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3326FF-3EE4-4105-ADCC-B4FB8796D288}" type="datetime'''''''''''''Nu''t''''''''s''''''''''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Nuts</a:t>
            </a:fld>
            <a:endParaRPr lang="en-US" sz="1400" b="1" dirty="0">
              <a:sym typeface="+mn-lt"/>
            </a:endParaRPr>
          </a:p>
        </p:txBody>
      </p:sp>
      <p:sp>
        <p:nvSpPr>
          <p:cNvPr id="152" name="Text Placeholder 2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6162675" y="1738313"/>
            <a:ext cx="2762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0C3E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DA23D6E-E71B-4E27-8FB0-21833990171F}" type="datetime'''''''''''''''''''''''''''''''''0.''''''''9'''">
              <a:rPr lang="en-US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0.9</a:t>
            </a:fld>
            <a:endParaRPr lang="en-US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96" name="Text Placeholder 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5689600" y="5870575"/>
            <a:ext cx="12239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7D8BB9-7B88-4C05-92ED-E25A1063E04E}" type="datetime'''Nu''''rsery, Flo''''''r''i''cul''tur''''e, ''''So''''d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Nursery, Floriculture, Sod</a:t>
            </a:fld>
            <a:endParaRPr lang="en-US" sz="1400" b="1" dirty="0">
              <a:sym typeface="+mn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7610475" y="5870575"/>
            <a:ext cx="3714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ym typeface="+mn-lt"/>
              </a:rPr>
              <a:t>Total</a:t>
            </a:r>
            <a:endParaRPr lang="en-US" sz="1400" b="1" dirty="0">
              <a:sym typeface="+mn-lt"/>
            </a:endParaRPr>
          </a:p>
        </p:txBody>
      </p:sp>
      <p:sp>
        <p:nvSpPr>
          <p:cNvPr id="117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374650" y="3062288"/>
            <a:ext cx="1920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ym typeface="+mn-lt"/>
              </a:rPr>
              <a:t>Acres (millions)</a:t>
            </a:r>
            <a:endParaRPr lang="en-US" sz="1400" dirty="0">
              <a:sym typeface="+mn-lt"/>
            </a:endParaRPr>
          </a:p>
        </p:txBody>
      </p:sp>
      <p:sp>
        <p:nvSpPr>
          <p:cNvPr id="150" name="Text Placeholder 2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3748088" y="2898775"/>
            <a:ext cx="2762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FAD18C1-58F1-4FB1-93C0-9DCF563CEB91}" type="datetime'''''''''''''''''''''''''''''''0''''''''''''.''''3'''''''''''''">
              <a:rPr lang="en-US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0.3</a:t>
            </a:fld>
            <a:endParaRPr lang="en-US" sz="1400" dirty="0">
              <a:sym typeface="+mn-lt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368424" y="5217319"/>
            <a:ext cx="893763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Fresh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368425" y="4364831"/>
            <a:ext cx="893763" cy="265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Processed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2853690" y="3430272"/>
            <a:ext cx="892175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Non-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</a:rPr>
              <a:t>citrus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2844165" y="3027047"/>
            <a:ext cx="892175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Citrus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2863214" y="2794317"/>
            <a:ext cx="893445" cy="264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Berries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D8C6072-1BF7-4708-9B13-D4B047973724}"/>
              </a:ext>
            </a:extLst>
          </p:cNvPr>
          <p:cNvSpPr txBox="1"/>
          <p:nvPr/>
        </p:nvSpPr>
        <p:spPr>
          <a:xfrm>
            <a:off x="115206" y="6458203"/>
            <a:ext cx="529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USA. Census of Agriculture, 2017.</a:t>
            </a:r>
          </a:p>
        </p:txBody>
      </p:sp>
    </p:spTree>
    <p:extLst>
      <p:ext uri="{BB962C8B-B14F-4D97-AF65-F5344CB8AC3E}">
        <p14:creationId xmlns:p14="http://schemas.microsoft.com/office/powerpoint/2010/main" val="354851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4" name="think-cell Slide" r:id="rId6" imgW="351" imgH="351" progId="TCLayout.ActiveDocument.1">
                  <p:embed/>
                </p:oleObj>
              </mc:Choice>
              <mc:Fallback>
                <p:oleObj name="think-cell Slide" r:id="rId6" imgW="351" imgH="351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0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802"/>
            <a:ext cx="9038897" cy="844021"/>
          </a:xfrm>
        </p:spPr>
        <p:txBody>
          <a:bodyPr>
            <a:noAutofit/>
          </a:bodyPr>
          <a:lstStyle/>
          <a:p>
            <a:r>
              <a:rPr lang="en-US" sz="3000" dirty="0"/>
              <a:t>U.S. vegetable and pulse industry at a glance, 2016-2019F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004655"/>
              </p:ext>
            </p:extLst>
          </p:nvPr>
        </p:nvGraphicFramePr>
        <p:xfrm>
          <a:off x="308084" y="1417687"/>
          <a:ext cx="8583668" cy="4583720"/>
        </p:xfrm>
        <a:graphic>
          <a:graphicData uri="http://schemas.openxmlformats.org/drawingml/2006/table">
            <a:tbl>
              <a:tblPr/>
              <a:tblGrid>
                <a:gridCol w="2634813">
                  <a:extLst>
                    <a:ext uri="{9D8B030D-6E8A-4147-A177-3AD203B41FA5}">
                      <a16:colId xmlns:a16="http://schemas.microsoft.com/office/drawing/2014/main" val="2359189040"/>
                    </a:ext>
                  </a:extLst>
                </a:gridCol>
                <a:gridCol w="1124606">
                  <a:extLst>
                    <a:ext uri="{9D8B030D-6E8A-4147-A177-3AD203B41FA5}">
                      <a16:colId xmlns:a16="http://schemas.microsoft.com/office/drawing/2014/main" val="3704343344"/>
                    </a:ext>
                  </a:extLst>
                </a:gridCol>
                <a:gridCol w="998483">
                  <a:extLst>
                    <a:ext uri="{9D8B030D-6E8A-4147-A177-3AD203B41FA5}">
                      <a16:colId xmlns:a16="http://schemas.microsoft.com/office/drawing/2014/main" val="2443219964"/>
                    </a:ext>
                  </a:extLst>
                </a:gridCol>
                <a:gridCol w="1019504">
                  <a:extLst>
                    <a:ext uri="{9D8B030D-6E8A-4147-A177-3AD203B41FA5}">
                      <a16:colId xmlns:a16="http://schemas.microsoft.com/office/drawing/2014/main" val="4153947456"/>
                    </a:ext>
                  </a:extLst>
                </a:gridCol>
                <a:gridCol w="1082565">
                  <a:extLst>
                    <a:ext uri="{9D8B030D-6E8A-4147-A177-3AD203B41FA5}">
                      <a16:colId xmlns:a16="http://schemas.microsoft.com/office/drawing/2014/main" val="1182341066"/>
                    </a:ext>
                  </a:extLst>
                </a:gridCol>
                <a:gridCol w="830317">
                  <a:extLst>
                    <a:ext uri="{9D8B030D-6E8A-4147-A177-3AD203B41FA5}">
                      <a16:colId xmlns:a16="http://schemas.microsoft.com/office/drawing/2014/main" val="424499256"/>
                    </a:ext>
                  </a:extLst>
                </a:gridCol>
                <a:gridCol w="893380">
                  <a:extLst>
                    <a:ext uri="{9D8B030D-6E8A-4147-A177-3AD203B41FA5}">
                      <a16:colId xmlns:a16="http://schemas.microsoft.com/office/drawing/2014/main" val="2970621124"/>
                    </a:ext>
                  </a:extLst>
                </a:gridCol>
              </a:tblGrid>
              <a:tr h="873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Item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 change</a:t>
                      </a:r>
                      <a:b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2017-18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Change</a:t>
                      </a:r>
                      <a:b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2018-19F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757120"/>
                  </a:ext>
                </a:extLst>
              </a:tr>
              <a:tr h="55859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Area harvested (1,000 acres)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7,329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158140"/>
                  </a:ext>
                </a:extLst>
              </a:tr>
              <a:tr h="55859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Production (Million cwt)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1,299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756348"/>
                  </a:ext>
                </a:extLst>
              </a:tr>
              <a:tr h="55859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Crop value ($ millions)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20,179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21,120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18,938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829860"/>
                  </a:ext>
                </a:extLst>
              </a:tr>
              <a:tr h="48449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 value ($/cwt)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16.46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14.93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868218"/>
                  </a:ext>
                </a:extLst>
              </a:tr>
              <a:tr h="48449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Imports ($ millions)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13,062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13,875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13,640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92164"/>
                  </a:ext>
                </a:extLst>
              </a:tr>
              <a:tr h="48449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Exports ($ millions)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6,846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777315"/>
                  </a:ext>
                </a:extLst>
              </a:tr>
              <a:tr h="58088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Per-capita availability (Pounds)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394.2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395.1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397.29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49004"/>
                  </a:ext>
                </a:extLst>
              </a:tr>
            </a:tbl>
          </a:graphicData>
        </a:graphic>
      </p:graphicFrame>
      <p:sp>
        <p:nvSpPr>
          <p:cNvPr id="5" name="Up Arrow 4"/>
          <p:cNvSpPr/>
          <p:nvPr/>
        </p:nvSpPr>
        <p:spPr>
          <a:xfrm>
            <a:off x="8303173" y="2501462"/>
            <a:ext cx="304800" cy="210207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0800000">
            <a:off x="8303173" y="4543302"/>
            <a:ext cx="304800" cy="21020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8303173" y="3522382"/>
            <a:ext cx="304800" cy="210207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8303173" y="4032842"/>
            <a:ext cx="304800" cy="210207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8303173" y="5564222"/>
            <a:ext cx="304800" cy="210207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8303173" y="5053762"/>
            <a:ext cx="304800" cy="210207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8303173" y="3011922"/>
            <a:ext cx="304800" cy="210207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7432" y="6515685"/>
            <a:ext cx="8324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USDA-ERS. Vegetables and Pulses Outlook, 2019. </a:t>
            </a:r>
          </a:p>
        </p:txBody>
      </p:sp>
    </p:spTree>
    <p:extLst>
      <p:ext uri="{BB962C8B-B14F-4D97-AF65-F5344CB8AC3E}">
        <p14:creationId xmlns:p14="http://schemas.microsoft.com/office/powerpoint/2010/main" val="220254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28" name="think-cell Slide" r:id="rId6" imgW="351" imgH="351" progId="TCLayout.ActiveDocument.1">
                  <p:embed/>
                </p:oleObj>
              </mc:Choice>
              <mc:Fallback>
                <p:oleObj name="think-cell Slide" r:id="rId6" imgW="351" imgH="35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5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Specialty crop industry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Fruit, vegetable, and tree nuts over the next ten years: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Value of production expected to increase: 2.7% per year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Higher prices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Production is expected to increase: 0.5% annually</a:t>
            </a:r>
          </a:p>
          <a:p>
            <a:pPr lvl="3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Citrus production expected to decline slowly</a:t>
            </a:r>
          </a:p>
          <a:p>
            <a:pPr lvl="3"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Tree nut output is expected to increase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Share of vegetables for fresh use and process market expected to remain relatively constant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25288" y="6488668"/>
            <a:ext cx="4527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350"/>
              </a:spcBef>
            </a:pPr>
            <a:r>
              <a:rPr lang="en-US" dirty="0"/>
              <a:t>Source: USDA Agricultural Projections to 2028.</a:t>
            </a:r>
          </a:p>
        </p:txBody>
      </p:sp>
    </p:spTree>
    <p:extLst>
      <p:ext uri="{BB962C8B-B14F-4D97-AF65-F5344CB8AC3E}">
        <p14:creationId xmlns:p14="http://schemas.microsoft.com/office/powerpoint/2010/main" val="4262495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6"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Consumption trends</a:t>
            </a:r>
          </a:p>
        </p:txBody>
      </p:sp>
    </p:spTree>
    <p:extLst>
      <p:ext uri="{BB962C8B-B14F-4D97-AF65-F5344CB8AC3E}">
        <p14:creationId xmlns:p14="http://schemas.microsoft.com/office/powerpoint/2010/main" val="318808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71" name="think-cell Slide" r:id="rId23" imgW="351" imgH="351" progId="TCLayout.ActiveDocument.1">
                  <p:embed/>
                </p:oleObj>
              </mc:Choice>
              <mc:Fallback>
                <p:oleObj name="think-cell Slide" r:id="rId23" imgW="351" imgH="351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Per-capita availability of vegetables, 2000-2017 </a:t>
            </a:r>
          </a:p>
        </p:txBody>
      </p:sp>
      <p:graphicFrame>
        <p:nvGraphicFramePr>
          <p:cNvPr id="29" name="Chart 28"/>
          <p:cNvGraphicFramePr/>
          <p:nvPr>
            <p:custDataLst>
              <p:tags r:id="rId4"/>
            </p:custDataLst>
          </p:nvPr>
        </p:nvGraphicFramePr>
        <p:xfrm>
          <a:off x="479425" y="1771650"/>
          <a:ext cx="4921250" cy="351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cxnSp>
        <p:nvCxnSpPr>
          <p:cNvPr id="447" name="Straight Connector 446"/>
          <p:cNvCxnSpPr/>
          <p:nvPr>
            <p:custDataLst>
              <p:tags r:id="rId5"/>
            </p:custDataLst>
          </p:nvPr>
        </p:nvCxnSpPr>
        <p:spPr bwMode="auto">
          <a:xfrm>
            <a:off x="1155700" y="1966913"/>
            <a:ext cx="12319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>
            <p:custDataLst>
              <p:tags r:id="rId6"/>
            </p:custDataLst>
          </p:nvPr>
        </p:nvCxnSpPr>
        <p:spPr bwMode="auto">
          <a:xfrm>
            <a:off x="2387600" y="1966913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>
            <p:custDataLst>
              <p:tags r:id="rId7"/>
            </p:custDataLst>
          </p:nvPr>
        </p:nvCxnSpPr>
        <p:spPr bwMode="auto">
          <a:xfrm flipV="1">
            <a:off x="1155700" y="1966913"/>
            <a:ext cx="0" cy="1809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/>
          <p:nvPr>
            <p:custDataLst>
              <p:tags r:id="rId8"/>
            </p:custDataLst>
          </p:nvPr>
        </p:nvCxnSpPr>
        <p:spPr bwMode="auto">
          <a:xfrm>
            <a:off x="2589213" y="3394075"/>
            <a:ext cx="12303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>
            <p:custDataLst>
              <p:tags r:id="rId9"/>
            </p:custDataLst>
          </p:nvPr>
        </p:nvCxnSpPr>
        <p:spPr bwMode="auto">
          <a:xfrm flipV="1">
            <a:off x="2589213" y="3394075"/>
            <a:ext cx="0" cy="1984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/>
          <p:cNvCxnSpPr/>
          <p:nvPr>
            <p:custDataLst>
              <p:tags r:id="rId10"/>
            </p:custDataLst>
          </p:nvPr>
        </p:nvCxnSpPr>
        <p:spPr bwMode="auto">
          <a:xfrm>
            <a:off x="3819525" y="3394075"/>
            <a:ext cx="0" cy="4714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>
            <p:custDataLst>
              <p:tags r:id="rId11"/>
            </p:custDataLst>
          </p:nvPr>
        </p:nvCxnSpPr>
        <p:spPr bwMode="auto">
          <a:xfrm flipV="1">
            <a:off x="4021138" y="3824288"/>
            <a:ext cx="0" cy="1174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/>
          <p:cNvCxnSpPr/>
          <p:nvPr>
            <p:custDataLst>
              <p:tags r:id="rId12"/>
            </p:custDataLst>
          </p:nvPr>
        </p:nvCxnSpPr>
        <p:spPr bwMode="auto">
          <a:xfrm>
            <a:off x="4021138" y="3824288"/>
            <a:ext cx="12319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/>
          <p:cNvCxnSpPr/>
          <p:nvPr>
            <p:custDataLst>
              <p:tags r:id="rId13"/>
            </p:custDataLst>
          </p:nvPr>
        </p:nvCxnSpPr>
        <p:spPr bwMode="auto">
          <a:xfrm>
            <a:off x="5253038" y="3824288"/>
            <a:ext cx="0" cy="2190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36538" y="3262313"/>
            <a:ext cx="192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ym typeface="+mn-lt"/>
              </a:rPr>
              <a:t>Pounds</a:t>
            </a:r>
            <a:endParaRPr lang="en-US" sz="1400" dirty="0">
              <a:sym typeface="+mn-lt"/>
            </a:endParaRPr>
          </a:p>
        </p:txBody>
      </p:sp>
      <p:sp>
        <p:nvSpPr>
          <p:cNvPr id="326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843213" y="5227638"/>
            <a:ext cx="6508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BC1158-3AA5-4868-BF1E-56A40AA2E9D9}" type="datetime'''''''''C''an''''''''''''''''n''''''''''''''''''''''''''e''d'">
              <a:rPr lang="en-US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Canned</a:t>
            </a:fld>
            <a:endParaRPr lang="en-US" sz="1600" b="1" dirty="0">
              <a:sym typeface="+mn-lt"/>
            </a:endParaRPr>
          </a:p>
        </p:txBody>
      </p:sp>
      <p:sp>
        <p:nvSpPr>
          <p:cNvPr id="280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500187" y="5227638"/>
            <a:ext cx="469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55303D-005D-42E0-804F-07A4CEF5816E}" type="datetime'''''''F''r''''''''e''''''''''''''''''''''''''sh'''''''''''">
              <a:rPr lang="en-US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Fresh</a:t>
            </a:fld>
            <a:endParaRPr lang="en-US" sz="1600" b="1" dirty="0">
              <a:sym typeface="+mn-lt"/>
            </a:endParaRPr>
          </a:p>
        </p:txBody>
      </p:sp>
      <p:sp>
        <p:nvSpPr>
          <p:cNvPr id="327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4314824" y="5227638"/>
            <a:ext cx="5730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8B2D6A-27FA-4B6B-8C5B-3468302E5EDE}" type="datetime'''''Froz''''''''''''''''''''en'''''''''''''''''''''">
              <a:rPr lang="en-US" altLang="en-US" sz="16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Frozen</a:t>
            </a:fld>
            <a:endParaRPr lang="en-US" sz="1600" b="1" dirty="0">
              <a:sym typeface="+mn-lt"/>
            </a:endParaRPr>
          </a:p>
        </p:txBody>
      </p:sp>
      <p:sp>
        <p:nvSpPr>
          <p:cNvPr id="435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552575" y="1830388"/>
            <a:ext cx="438150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4D0C010-2C6D-478F-AAB2-8F0A5C932941}" type="datetime'''''''''''''''''''''''''''''+''''1''''''''%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+1%</a:t>
            </a:fld>
            <a:endParaRPr lang="en-US" sz="1400" b="1" dirty="0">
              <a:sym typeface="+mn-lt"/>
            </a:endParaRPr>
          </a:p>
        </p:txBody>
      </p:sp>
      <p:sp>
        <p:nvSpPr>
          <p:cNvPr id="451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2944813" y="3257550"/>
            <a:ext cx="517525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A0F625-60D5-4FA0-A8B9-C6E590CD4556}" type="datetime'''''''-''''''''''1''''''''''''''''8''''%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-18%</a:t>
            </a:fld>
            <a:endParaRPr lang="en-US" sz="1400" b="1" dirty="0">
              <a:sym typeface="+mn-lt"/>
            </a:endParaRPr>
          </a:p>
        </p:txBody>
      </p:sp>
      <p:sp>
        <p:nvSpPr>
          <p:cNvPr id="441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4443413" y="3687763"/>
            <a:ext cx="388938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6BD59B-46EF-4284-91A6-A05C28B30A98}" type="datetime'-''''''''''''''''''''''''''''''9%'''''''">
              <a:rPr lang="en-US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-9%</a:t>
            </a:fld>
            <a:endParaRPr lang="en-US" sz="1400" b="1" dirty="0">
              <a:sym typeface="+mn-lt"/>
            </a:endParaRPr>
          </a:p>
        </p:txBody>
      </p:sp>
      <p:sp>
        <p:nvSpPr>
          <p:cNvPr id="483" name="TextBox 482"/>
          <p:cNvSpPr txBox="1"/>
          <p:nvPr/>
        </p:nvSpPr>
        <p:spPr>
          <a:xfrm>
            <a:off x="54413" y="6519446"/>
            <a:ext cx="889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USDA-ERS. Food Availability (Per Capita) Data System.  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idx="1"/>
          </p:nvPr>
        </p:nvSpPr>
        <p:spPr>
          <a:xfrm>
            <a:off x="6106672" y="2171285"/>
            <a:ext cx="2838452" cy="2832462"/>
          </a:xfrm>
          <a:ln w="3175">
            <a:solidFill>
              <a:schemeClr val="bg1">
                <a:lumMod val="50000"/>
              </a:schemeClr>
            </a:solidFill>
            <a:prstDash val="dash"/>
          </a:ln>
        </p:spPr>
        <p:txBody>
          <a:bodyPr tIns="18288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Slight increase in availability of fresh vegetables.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Domestic production ↓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Vegetables imports    ↑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Vegetable exports      ↓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Decrease in availability of processed vegetables.</a:t>
            </a:r>
          </a:p>
        </p:txBody>
      </p:sp>
    </p:spTree>
    <p:extLst>
      <p:ext uri="{BB962C8B-B14F-4D97-AF65-F5344CB8AC3E}">
        <p14:creationId xmlns:p14="http://schemas.microsoft.com/office/powerpoint/2010/main" val="1576537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05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7&quot;&gt;&lt;elem m_fUsage=&quot;2.24144100000000046080E+00&quot;&gt;&lt;m_msothmcolidx val=&quot;0&quot;/&gt;&lt;m_rgb r=&quot;8C&quot; g=&quot;C8&quot; b=&quot;57&quot;/&gt;&lt;m_nBrightness endver=&quot;26206&quot; val=&quot;0&quot;/&gt;&lt;/elem&gt;&lt;elem m_fUsage=&quot;1.24659000000000008690E+00&quot;&gt;&lt;m_msothmcolidx val=&quot;0&quot;/&gt;&lt;m_rgb r=&quot;10&quot; g=&quot;DA&quot; b=&quot;05&quot;/&gt;&lt;m_nBrightness endver=&quot;26206&quot; val=&quot;0&quot;/&gt;&lt;/elem&gt;&lt;elem m_fUsage=&quot;1.00000000000000000000E+00&quot;&gt;&lt;m_msothmcolidx val=&quot;0&quot;/&gt;&lt;m_rgb r=&quot;93&quot; g=&quot;26&quot; b=&quot;02&quot;/&gt;&lt;m_nBrightness endver=&quot;26206&quot; val=&quot;0&quot;/&gt;&lt;/elem&gt;&lt;elem m_fUsage=&quot;8.17887699000000023553E-01&quot;&gt;&lt;m_msothmcolidx val=&quot;0&quot;/&gt;&lt;m_rgb r=&quot;E1&quot; g=&quot;BF&quot; b=&quot;4A&quot;/&gt;&lt;m_nBrightness endver=&quot;26206&quot; val=&quot;0&quot;/&gt;&lt;/elem&gt;&lt;elem m_fUsage=&quot;7.29000000000000092371E-01&quot;&gt;&lt;m_msothmcolidx val=&quot;0&quot;/&gt;&lt;m_rgb r=&quot;67&quot; g=&quot;9E&quot; b=&quot;34&quot;/&gt;&lt;m_nBrightness endver=&quot;26206&quot; val=&quot;0&quot;/&gt;&lt;/elem&gt;&lt;elem m_fUsage=&quot;4.78296900000000135833E-01&quot;&gt;&lt;m_msothmcolidx val=&quot;0&quot;/&gt;&lt;m_rgb r=&quot;C9&quot; g=&quot;A3&quot; b=&quot;21&quot;/&gt;&lt;m_nBrightness endver=&quot;26206&quot; val=&quot;0&quot;/&gt;&lt;/elem&gt;&lt;elem m_fUsage=&quot;3.48678440100000153201E-01&quot;&gt;&lt;m_msothmcolidx val=&quot;0&quot;/&gt;&lt;m_rgb r=&quot;CB&quot; g=&quot;35&quot; b=&quot;03&quot;/&gt;&lt;m_nBrightness endver=&quot;26206&quot;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4aNRsqg4e6YsUlWfab1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aYHI1mB.vJE19YIwtCz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xqdbRYHyR1e2zEd.NuI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WtcM5thYqykx_f4Dq3_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FxEtJQMDOsHlS5TVW7P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SBbb3Y819U4daNN8HmE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kY0Z2Z7L_HTuKlEvcym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alb3XEBts0dZxgSvLZ0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VCvoKUgP7evG6pCYUTX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gkjpt73aSDmDxcqBu8F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Wq2.gSfk8.uGRKQzDPA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AgYV4LwaSw4oW53q07w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HI7WMcRK4RPd0DAlZq9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Kg3GexjonlTvRxV42N9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OorDe37SKCEO9LBNQMc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t_IPSsY.qc6Grbqjda9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Gd3B29KGkrGUFck_hbY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GJQy.sC1OYkI9CZQr9g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6PUxdw7cysrYtT_PP3C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HbE1Ywy4hZMylaASrzA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rkYQmRqrlr1uygbajeX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QC44XY4MwFY4JDF4.zS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CfhccgoF0d3rYBoWMBj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s70S5nfGJ621RzwUuKr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mXKlARBT0rzsgIpbwHc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kKvKd588Z44HksbBVUV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kDofyzlDoflIS5CIc11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tvnAjJBhibZP.p0ynWm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nmesrmVwjBSgyJ.SgFh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GPUP8i5NiaArqg2aLnY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YZwqM650V2bR7W5i8ij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o.1limtTG5xQoJQ.HAX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OjiBbtdkTmIfznPbBVB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9Z3LdP..4PNtjXiHe1O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5rRYV65kweVmpxeH3xl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7M1mz0lNQz9FEIdis9T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F6lmwM9kv6lhJyXBduq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XdpLqa4.x2gZb_AUNCX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m0c7tsrCgV_l7UJVoH.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eb12fh7deKq68kFPO4k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nppsUM5WaPWVrzRj0oU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NituVz67JP56gJB58Kx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TZgKtL0I7x2o.HH_PVZ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Ku9PdH2omiEE_C9JZjD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useYPumkn4pm75vk75Z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oU_EiwM9.Wd_Q7qT1He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ROVl5pgupjXbzyAK_m0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TVOxDZUsGwg._ViEen_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cNA4eoKj2xup4lCJEPq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Yb8D6ENR87deE5zOwFn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PpOA.6ceiDsnakWSHfO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8GZHIfQEIIvQ7F50XPX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smS63Ie_K0dub0dFHe2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LPMLczRp7Df6oN7g.3a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heMq.2BI_S5yyv52cqa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QR.2gruL_k8.2dW56Vx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GKwsKOVdURnF9KHP2bY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1OmTf91EBKBF7i3TsWwJ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55SwNiweEmFhpgTxkCyr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M3oioHPRc83Vdh11l_k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x.WFOJfRdzHelZ.sBCR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0d7FXBCFuAp5V3qWrjqL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msh67VYBvEmDs2su.bg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Hv9bswnMB10hYoo_zvn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8K76.Dqiu5dvEY08Ffo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4YuaPuXUQuZcKOle.dm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DjAx4U0bELs7.YcoAgh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TmmgdYd6XAN9qacMTjf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4X2O_MVr6XwciYZSv4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zPHWkChGrYZuUKjINOT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ngUbR9KYxvABwAm2XOH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VvuWMiYPNflGEg.Z50n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WyJsMdz.x_yMxc9b7ql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UAbVKA2GecV8fCGo857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OxVA1_R73o3nJIqsvtb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OTnlHC79xN8n0nrEzxk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5aSk8m7FgAZQjUj.Gzu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_KnF0Z02APBauvizHkM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dEEoz0.NNEH4cVUFS4k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fiE5jfVQDnHQYyO5k_.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yfNnR0HfQNpK7_aYI1W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0slOMK6ecrbZZyuU_p2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mu1XDRQxF10XZqRJ2Bz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rRPWdwrhqPBdwZX5mSs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cLRkfQbK_BdGT0VOmKd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uMGsNlLU0egbdp0wpz6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R3ZgGIe6QBkcT4yfN4r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_RgJmWD5a2YGC5GG5x6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1NVE.D1Px_xgFz64EyO1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ioyDOY_wlg4eF42BSiE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QGLniV_jXLJ.NiW_N_L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FV.JeMOLJ0BJ8BsKv9q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qHmTNxqVz.DiFuqpOlT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2gM.sltEhSZ05Eo0mmM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WtNLv19Dp0rinyS.YnQ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OsGMnPi3Nw3KA8k5GMy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8EojnCRXhXGSAMovNoAE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la0IU8mOUmJcEVd0HGw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N747PeTLGsVO8DMR6TJ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8Di8TAtgWWtXCKxlGz18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R4suKAoe87mx5VDEx7M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Ub65reQB3NJLlbdgK1N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Iq1nkuRNfpbOuGWKjNS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lwJADq7kXpCuPyVn8RE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lv0sAumNmtWgtYMBR6U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MEIAJ0S4fShy.s5WAqd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FO07GD_rZnVH.FV7yAD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bJHgGlr.5Khc995bpO4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ptrg38niqKWYuxvJqZ0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bA5XoX2FB.gvHkTzm4z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AcL4anUdbyl7MoEgIig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IC1U2ff7NlOOobmHVBD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223euM4jmdkI.UJ3.sY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Fyt6zagxlyv5xpeWvaS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70gG9HSLV4sjehztFcC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9Kv7VWvV7lQbvg78pOk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1ATWPnChFzPjK9FyESFZ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buvjxiB3iCdg2dRRg7x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DEn0RrD.bj_VyZfzawy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xEDxtcJWX.vvrK7GNN4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Xz0nKQLlwv_D57QE.3X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TP6I6iaPEcbk.zJgASk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KBgqYW3eKwJfLn_CUot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bnDairPrRj1WK0FrglQ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SWocBfR8J0zHYA7tf03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RYYUV7w0j8g5HonXXr6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HM4NqvAU7fdAX.8Mctv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1NhlC_WC__eYPrq.Rcx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Y7hCPB6Q5T6xw9RvIMG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xp2D66I6Mh29z3P3SzW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EwyXulMf_zbj2XmKFUl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OK83DwwGPQ6ohJcbzfi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_HIiuSmAOICb.10aYhe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5Z9xkhjusP59UM..7K1I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cuRbrNZUzdGVEVBQzm6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dTpB21M7w3qdxQuMDM_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8RqAu0taDZCRKvUg9w_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LMVfPnQ0rTE.sFM1Qsb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vouTExmMkdMuW3_cUuW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SL4LLweLUieUOWwIZnn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Plnxd7QRioN1rM1B1._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mEExec9ETGvrH4BXEgw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7zqT_uYQVwPX93wdtmU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L5bTIx_gAt6m.cAKNJ2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WWMYZH9r3WI87jvgWFU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BWF0rs89J44i4euULiI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whjWDYluZ6ZRw9dsuYk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kA3ldfGDhHz1.LFuMx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ZmaI6tt5VUc5CkGFoB9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ZeILN7UPRjyKJRff1tP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HE5t.oZ8ANqwjxOmiX0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vpJc9zLFhvpwedQeYg_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1grwoxx9eeWS4Hxxpi7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AYjRZEY4QDq10utu4fP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kymtjuA1wP7.63KcqVv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vyz37GeAQbEB20xwmA_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JkMV4y2_VMnNQfBZ_sn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.iWbAAJMh78cMsgC2n7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8GGuc2AfvVrPbDDTrTo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5TU1rGt9gftkYPJmLJ.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.OH2xin7H2R2LCjXHNl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jV5VmpXmMeeEbd6mhDf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xhs.2RE..mrZ8Qjb4ss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.eA1uSbCfo4BPbsN99_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AAxnNC.YaVYuYBRCEKk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FNpQDOCWVEmm2Jvuw84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xoEs1CH72BtAD7O9B79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2uhWGT9Fu_yhoSZOnpR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YXwbWwC9TYfTv4vRKIi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KwB50ltwEfKw0RxWRCD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ocXI.1QQNsRxjjwbzFC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7S1fLyQgJciZaYZZch_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.v2coDvFXwKEx4AyhCc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h2UDXh7Tsnx0ghOUbg8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zF1c0kxnbM099l7_9.H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0FuAvMlQyK7Ws8JRWt8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7gZP2e4EVGXAs5JC7wh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1U46X2BWYaljvJ0URha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FYivmyGtLvbbHqn.5hP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fixkB37wZo8hL_oKDqP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.aB.juQwC78E50MYVF0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bf.agMmLSw39rHbneq2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rxVRYXD4ryDsfNPOf0r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uctWOKSPwDEnsakPsYv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5M5Fslow_fCV1HwYKx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rh8lU2jFXKGgPEuwf9E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Zi4k5_9aWBk.wuWwRA4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mSGmUu5zLzF9oXgvdAQ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2IRsF89q167XbTUXQqh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HaHz2j1vSwjynOP5z2A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i2Z2WLcH7Ak3MHU8neR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UBa4CI51fwqIbI4X57v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H.Znr4YYAKPYXbReNbC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bDiSNQBIq4ensNF_Ifx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5n63SwiXnUflp_vCPxZq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_3MLMvhsL1gfNbcjIKj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mppy..GwSFujis9LAaz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IVrO_zx2CV8fMJ4Kadr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WWc4EqD_eNId4XNGqu1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_jwEtting83R9cHFV3E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2Gat7D5q6KPoUZ3c8eou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aFXBsjcQKZka9nAEH_i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Jo6LbLJ3fV4CLKksQz3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M8lXUCzALHgejTGaIl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4hXmtgHNfm3X_Tg1Z75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zoTf9aFJN72DZ1Hzy_e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tYbwIn3U5iPST_ZKt8f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440OFBRMIg2fH5fhVe9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nGOmkWWTYy7fB2ya6J2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25Kf.ajKyP_CmpwB6Q.6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GhYpSeKCYQGB2Nj1vmaZ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eqW839v_jEJm1HWpqQh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AL24hovJECGwDcSoQDf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eo7._aFE0TZhnOQiSGL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wDDD4OUQhHUpzqBXXK1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325xkix1k8pblsfNeKNh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vl4YBemUAsfLJohbGBI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a.bGgGYaz5pgO4n3SZH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wIRmX22jFmyiOlzYa_z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ylmD3Xqq.Th3bRP.WUJ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QjVooQsOfe0BTw.SDI7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oijUccsCD2RW2Y3EG07g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WbnUZKx8dI5OFPjxIQC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zLimCTXt5dBeVqVHwXQ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Vfc.pfTUcs2psyVMinu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95ik7On.NG0odJVqi_Y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aarmKmQH8riVetJTwMv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mYbXlgLFdhriKLfrShh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818kCQ14PQB4CUZIfrSV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CTHqwwRdKbnCOIyKG5V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NtQR8hDJVl0Hj.3p8hS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r5nlrw6TRVc_4gLi.gZ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lgOkAm6rI8bhhbkORz4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fGKrx5Fb_ZboM0MY9nc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Z7HXT4_rkFUcHdpHAkgg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ouPMDuJe5kzIZEghHFp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iM5EWrSbOFqs9mbTcu8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X6D3ItHIEcQtISsYieo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QkxGCn1kMsYYhwP2ne0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0BBIv1ne11o_czhi6ue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wq9dkWl.TThRjuyWjw.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OvPqFpWixHuCF4JO.i.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9ol4iDQ7nKNCy5WkPbO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h4H_eXINUpT0TnUZZuj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cm7dYnXhVh1U8WKRVHc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n93ROQmSWBXG3DgtJfbw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HaHz2j1vSwjynOP5z2A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BGpvZRICK4H.ECJYj94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qMm4rVDkcIZg5I2VFD0g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UBa4CI51fwqIbI4X57v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aFXBsjcQKZka9nAEH_i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IVrO_zx2CV8fMJ4Kadr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fdaNmjmsCX5kc8tZMOL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83_V5D0Bnmfc2l1GAY3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TtQ1mx_nZ5Brns2AwBC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oy_26vN3_SNo6jLcYxd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.6kVhIT4vFelSrX_z4Cw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PApUKtUme4la6LFPbJl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56tO3OhfHxTre3iKgjf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TRdNH77i37gNfsmYoxpw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Xc6v5AaZD4oUa7nL6Hb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bTECcJI7zGPs0uN80e5w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1qJMaGCzM_j0uEDODwS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7r84KMdDDHgUReVjRWr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QTq_0OHuZatiL8RNOdn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325xkix1k8pblsfNeKNh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eo7._aFE0TZhnOQiSGL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GhYpSeKCYQGB2Nj1vmaZ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IIcXWYaH_BqwFVgN2D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E84_BaJTBAuyC4yRwEg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3hFtlp6Ob24BKdlu2dTw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Mc921JxOcJ1cXA6xghX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oqKEOa.00Jwyq_kXs5F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_c5p3zdbbG9q1kRzQya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dbfltQXm8F4uSlc.9usw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4RGKfI.4D3ZgcE1KsFq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kTGaFM.kALFfipYRJH8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ZC8LoLICvPtpGCx_TG1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Q7WwJsB.YaXVYbOy7Iow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AQDRbu3eznkw9YfG2gq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r5nlrw6TRVc_4gLi.gZ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I6ox8y5xCAAZsEi1BU6g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lgOkAm6rI8bhhbkORz4w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fGKrx5Fb_ZboM0MY9nc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Z7HXT4_rkFUcHdpHAkg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ouPMDuJe5kzIZEghHFp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iM5EWrSbOFqs9mbTcu8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0BBIv1ne11o_czhi6ue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wq9dkWl.TThRjuyWjw.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X6D3ItHIEcQtISsYieog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OvPqFpWixHuCF4JO.i.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h4H_eXINUpT0TnUZZuj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vLP2RTZaG0uCvt.NlPR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9ol4iDQ7nKNCy5WkPbOg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cm7dYnXhVh1U8WKRVHc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n93ROQmSWBXG3DgtJfb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boBiZhdisxlyDQhjIaog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D_WtuEdTuAx5ZSOwKYcQ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YxZz2RPvvyL9GcSCCe2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nDJnPHkRY40gaZcbsmX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vbybRzyEQ68xC3SyFV1g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4x8ACXoJBelRnSVEjKK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7jlackbDT6duPdJXDgcA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ZuwgMYvpuMQuTpdnb9r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UwUXBzCY2pAUCN9rMiH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tnRZeyQFo9NxEeaD_mH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42IoDm2KiOqUC6lAb7Zn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a9i3wq3Nq2iv_JJV.iW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zZtxZig2qgGlG4xKlD9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cvvu.7MDdLQ7kiikH0U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GKVIegXojOdjX_HnDykw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wDmTvLg8Eb9SMvuuNb1g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5PpARSTVJbLYhmGKHtt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k6u2UgMzcLgynYRjJmt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psDc.51.gVkukh9YNMEg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ktQwAo6UKrDAG5Fi_hE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q0XG2opAOA3D4Im5Xx6Q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zKdxKqTe3IhqtQTBpUq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szYIzYrH_bzUeujEDuCw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IcqlizJ5xPLVhAIzoy4w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PsPsv.Fkr18GrPljWf9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wXQmpA5hYk_37YE6XkvQ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gU0EOuB9eLYdMyc1uI6w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F_cqcrjc0aB2Ki3xkQd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J5H1HUN.IVZl7.KAYLjA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T0_izNkgFvPv_3RllGiw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9pEQeXcu.oH1Lz94QL8f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7h3VlSXmMTwTosDTXvug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cjZB.Ay.VPvnSXm1klF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tYrczDFfGEbfxUiCPWB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9FfZNEYMeD5COXrorLwsg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IlRlGXF66FgmfY19iJQg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XX03jYlpdZngkW6t7ONw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6oAy6xa09jOybIITrBT1Q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1DrtEKYmPb7r5ke4CgO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lQG2JSSc3_SQZSqrr9iLw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zGqQIG_R9Q7iUcdBT4JQ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m5893c4pQXXcn5zj5SA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jU2Swp2BQOG0N8TDUVM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NVfFr_PnGV_vKgXhSKl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boBiZhdisxlyDQhjIaog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j6d1sOt4_GdpU2hzJCy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29yHzFOqk9kU1FaSvef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2gOSRdzBCphTvAPzbSf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P2ayM5NAj3q0C.MsM87w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_2pPUb2dSG5S5p9nn9h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qTyeBQ_6M7wVlqfVuOgQ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sksQlt5lhp8eJ7IKppI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wqF9qeFLllZ_1KjXi9O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77NrGbf.ubVLPD0ocQmQ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_7cL.30ZQ5V08yd0GcRQ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RAL.GFQRWohaa0OVMm_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EonjswXwgE43MNKleaf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HrzFHsmXcGW984M0iEx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A9bVYBSd19uD_dp3keD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l4cw7GHhLPlbDaHR8xPg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6fNKjHH5NNuwOGb.plL9Q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VSm2OVjs5AxTV.JNQAr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gbBES3L0gcsZ3E0vOkDw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OMhJSzY0E80TfkkQD4rw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u290aOhPXwheIIYfdbmQ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QpeCmRq6.RMzSSCnYL8Q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f5v94Eknr2d0CWfu059Q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.Ql8mizoNuQEaYh9cXR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Bs3C.zWpRmjEtv74RzxA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jc0KgLTjSt3knqEXdLh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KXsAueE8VBBRN2snAKCg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3cKUlm6Bhe.ne7QVD.Jg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SL36RDAtHmGGHWHhUoGQ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VbSb_g8jODydmCDHMk2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TJDjLY1UTKoTni6dTX5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jIIpf4DwsZoeCOKDR7VQ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tNjosoc1jv28ZnVaeNdw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sZBG_EpiW1.vf2ICApK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rL0YCpd9X8WmsHrkKU7w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LCrUMNZHsGPyusouRX6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ln3zEgNBAcEymUof9ye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_JA3kc4y5tUDG_Cw7TU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Trcq4cpcKTnL_6ENdC4g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GDHyeOTJlxISznK1pOn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fxjmNPTkjelx.a2viFT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KI2aivXa2GMtDJSv3urQ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8fizvCfYKlmOLIgVpR1g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.RgTxwIwhtx_xIt7WmS3Q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xJP2IK.J0NnpQ7ySlHIeg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AqPVji9V6eEkGh2sBmgQ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cORXUZ4ANUiKlrLwXd1Q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MrC_iDh2uuEjdWeHQh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Oa2NzupRA7IDb5sDEMig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YAiVjL9TAfYGdvE7gzxg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yXELBWINOHT4d8szcvr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qNqsC1cTarWJbbyO1fJQ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Mggw3Z0CMI8.BFTKRUtQ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FNSyHCcPPOsqMY7Tzq0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nvwre9Nejbji31dBS3p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BjMTqd1U40ifgBgq6Umg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a.Q2J.qp8HcXbEkmF44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3pGnRCaZHgmSw9EgoAvw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i.TznZn0u1SWyzRxAHNQ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5nV3vX8gcQlOUkkQ68oQ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MikM5vDApAjYDzHgmgFw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albCxqjWqAzCS3uXNHkw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D24XFYQuH4xWMAIQuSTw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C8mk0eo3zdJd_Rn9cqPg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HtapYPgfGNu6BAGoVDSg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QpL.Es90Nb3kQ9qJ_j8cg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8.W9M2Az8FNBvc5nOee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2PvG711193grCWp2niRQ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fRKv6tWNiphBDjGbWk5Q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RdOl1oQXIJIvzdII8jdw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ZqkirpY8FbT1.wLMhf5w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gwRs_YzlJa8NBifsQyNQ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7oeexSIebebhlKervPMg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ezNPhxRzb28buesfW.QQ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tAX8RwXXHI8fPXWLZ.yw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7GYww87JgGOzmfzeb1Ug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C2FiIFmEf1aTUvLbFiRw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f.waT3VRvnd.P9kh7ua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QcL6E0uENN5IAzzFKeU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j9obdmBJIo2buGZ_6ZXA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9QZNKh9qTs7IV9j1xVAw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LRyflm86XxfYzGOjxDtw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4LokqhKd6WO2EUErjGe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Zw0_1HGRzrAY1GtwEshg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zmBzW7.BMx2Lko1PSoM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T8PxG0VwVpwsCc3IWp8g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ASCZnXXJlUpOPGW0n5K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wT3xzrwghZrc5DOWkwtQ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id1qbmJkhA3KimTl5h.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XOPMGjN.xaUv5f_kCCx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ytbmG_XZ7Bcdc99DGkBA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g9VyR66XAHLPeOZf7k8g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P2UOMf6EtvzUBYb7Ly9g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H_WFd7uWoQ_LpOPJtI6w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YPrSsjOdi_qoCgxC8nLw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9JDap_qxu2gM0Z2focpw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fB.8h84s6B8W8bzkD8Ow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2RhRpf2tZW95AJ3PM_t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F0Np26X3XdAkOLqvWlSg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Y18J_J__Si0fAVizUMy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kvHDqGyLRUMtqV3MB8E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2z36i9DKBxXKyYwiPBkw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u5N.SW7kL_0Q1Y0XsFEQ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qEXRVGSJzrNSV1PeXJ2Q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dP6eDfxd1YMoUbOhxSFQ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yXz3xMpxbHroxdWnvrSQ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8YInAS5F0mIkevvp7tYQ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oSCSbQPvoi51zQHX6FIg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IWP7uBSYB1SdFG6.6.i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uorw9QAf97l7acLu_LNQ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c2cIbm8ISJCVMvlpP7lQ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FvJiPSSRt3ZGFSQmccG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rX0fJR22giIG_4eyWwVg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opleINM_1oen23V538AQ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cEErapZl1UeesvZUiSWA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QsJg0kvJe_4Ara6jFtYg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AhYqpMHKu90KjFegu0YDw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bkdcWNYtA0hmC2d5LtFg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WGvYuGs5h58MO2Etm4og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E.kY9ZWzV8AdA_SxxhCw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qfo03Ua8eHJifNOoqJoQ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U4wJkFQ4ybcoVCYUsiRw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5j8saWBJD6txOlwNhCC5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FRoYSJnYp.qyFurVNz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ePNTu3bKxGY4o7KE5gNQ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LuzR93vGUPP3z.H_Eci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TGD79NZ3FI38.6PICRvw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5.KIfxT3gjpZs0IBhbhA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PqqgtElQkq_Tq6b8SGFw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xae8UhO5s3.f64xRkItw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uuXVPkypj4EXLg6O16lg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3aJASgOVwxBJZsYsOMrOg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BUe07xhPrpCWlxHU2kB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D.JqHjiq5r7uwe8p0EyUQ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Jdv8XHKXvssNdWTyyiPQ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kacpPHZPMXX__Z5mWoTQ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KD4vHVY47pBJLNb_NMvg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jvr3XAs1n.1kidTmuC4Q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isQYw4gClvliPmqwZ2XQ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Z2bA2B7Xtx3qicQg4blw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YrUp4pxMNl2KMu4sETRQ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Sa5zbHpx6WyWPVXqNZTg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jR1RNg39mlCBO5.i9Iy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8r._uiLRtSQlHtWvyVtQ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UeVC4C4rah1dHxoS1v8w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bKgbxRi0K43KCMnKIyw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8FtegQ9MK4MgvyxRmmmA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i8ar15LOxh8T4DOBma5w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hTLzp_cxGo8s5FiR67Hg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t2c6b0zAKfKfczWDF5CQ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Ir5P7JQpOZpZs7dqGaKg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JSXthpptTQepQAqwWaCg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4K4sKyVKHD4r_pqeco9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jaa1Vv7Qwrod7soKvf_A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c7JDJew8mNDSukqPVn3w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Cld7PK4IhmhLjJQCgy7w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l5S_6e9ps8yzWyu0wWOw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4ETjvNhczIHksN1OZ6Bg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ZEoPvuyMmHrzbStUpgAQ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7HNWWYCk0vAQAxyZW2yQ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viN8U4vffefU16z.mZoQ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g.lVY1CmmyXtMH7hNjeg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gT3WYCKxX4bfQD0tQeIQ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MrPDNHGl408okK20wdf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_IZOIxx922Mo1uMbj0gw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nbiI8pgizDULdVxH6FLw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V77ADC0F3D_ciTwqGpog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cEo2nwKgL7pfkbPMHFpw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T.41aVJa_7bhiik1QjVg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4QrMnd3y0wtRpu.CDCEA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p1lDcQIEOF3hZKC1LCgw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Rg3McUNQLKnZVyA2M3Vg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ijzhE_2NQwui.s28pHQw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7IbghMduaOuObTKiJEo3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RL_oji4FT1TWoX1mNETQ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3Y4yKgYENFMQhjGGCl2t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1xg.QYgRibgxGpVfJfi.w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XqmFIaHA1aSvXpSihfaHQ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R1Bgg2ANteVfnETd5fig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xzGZVrn02YG_HGs34KOdg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tjMz8O_we7u6DGet._Cg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AoKDEsz8E2cjVyczCkK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tMW.JGcJrEBx5PLEfIKg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jeiYCOyPbV0TxxhmT1GQ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fWmRQ7NTBeUAhpcBPMCrQ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aT1.R0s6oZAoGBJXtQPg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MIRSqwp1Xn_CVp7sfLWA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cDQip5veBQWwt.rhgK.w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bo_w5PZ0BCLB7nzwbvHw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KrQW7yBI7q3m1k.kRikw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MmoTJEIiis52cYY0bDmA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cxgFNtgUDfZ.XXFdPkMg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8d.lGe19VoJtAf2f9gt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B46y_n4EH4ltY13mteUQ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XIT5KqT9Epe.KuUvrK0w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1h3iLb2pEXNkjdXoEbPg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fyeZVqhR5N1M663XzB7Q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FcYrHg2JovxAOIOfkf4w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zH2KsMos4RgI6vJYSrUg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_lqPYtvUw1omQCwovX9A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szKqbJ4h5grqar1HjE1A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3DMQ.NwIRFF0noiVJXgw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fU0EPBUjnjoHEtsaIPyw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r3dQJ4OT76X9BFjbM1v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hpO7B_xVR48x6MIRCedw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vjP3eqheZ6D24B72UFUQ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5GOpY2pXA5.YvLAjP_qQ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HRdNOwmTcmHicuJCvCug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gJ__2DQlKxuZ9hqnzqHw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Wx2HmJU0pTIylkgYvCAA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Zk7nev26k1.ElBtZaTdw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JSQPTNskfo2DxBkQLCfA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HVAt79NT8m1_If8KkEtQ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NoZ.evBmm74.OhdDMAUQ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D4oQOeigaTIYUDmJc.b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a9PCIk6PTrTnuDldm53Q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6rWRw5R9QdEZGoeCWbcg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x9FsfaXMMVfLjhwEHBMA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EdVuKb4cYeKpx9uNJK7g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5lWkD5RiV9i_agslomlA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2k1GCJPOwg.Uw0j56Y5g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p041Tz7cukHv.VYovACA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rwzNvU3nlRtoJAJVKWeg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5n.5hh9bk4swIUCALdBA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yYlT5ehZ8BUBU.DeAG2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0ca20zvv0gx2uYqFCxjA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teVQOHtNy2Mek92s64Zg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_hLj0k3oYfe0EGZeuLmA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zom9dJdYuw1rjOrT0voQ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sCZpDVkDQ82dQOjAI2EQ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KMt9VIigKo0YnLjT6EPQ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G4SDz4Xsey2EqN5y19Ng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nYOLkkJ11zApuwBKnjTg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PI64POi8RRB9lfpQSuIA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X31ZgmCSyWNdugGn1cfw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W0U2JUM_mDYJAoY0Prm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mHeFi32cFJMy9YBlUpZaA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zx4s0WaJGYp9DUKFWLjQ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4JxQoTrKHPcEK5Do48uw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6Zz.2RezluAZMoJ6VSXg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LhX5rMUC78McYKN7Py0g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_MYLZbsdp0jLfHeoVweQ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Jx3XrZFuzg9ruiPHEFsg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HLr783WteVr3_qolAtgg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VRPj10FxMMfhzVXwtcvg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wfgYtDvwBffw_bWJjA2w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0KQMPgQdGr0Q3haglYo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aLCJpLADZby3EblYPP_A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L099W2ZJOs619U8s_49A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AsFraFKdimste7jq7Xog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0nlaAOfET5VqUgLoQBrQ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68xiMbd6ZNrb8a8yJ.sg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TRYDlwrQsDyKBlFtntbw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P.VkqZJS2RdIKLHqKVSg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Gi3cGVZE6Qr2BJms1tK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7VN4mnRnenGMpBGX38D_Q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SjGk5c6Bg5Sfkejr_3yQ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KHak27VfPZAxU2R7XpG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5Z8hU9sDZ_3hqoknYaZA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IgDj6l_uJ2RdQGtev6AQ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y1GMSVoK9mLnZlFFFpIQ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VckBFAgobRdrMfPRa0tw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quDCR18GcwbNHNF3x9Hw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SQAqNvcQxB7CBTfjmOJg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FbqWMT82WFKSprLsHMXg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mnmB.Bkz4k_PJvgMvod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xKzxehVFpmYuEAKvATYA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8rm25GicQjIRNRwEQIHw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iC5oehEcfVUUJp8RDSt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BFJ1OCR5FT3nhupuwc2w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thkPp8ZblHUIJhcFLO3Q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bn2X1QWnRaqHhPuUjfXcA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ZsISxjp1iTJYfigBgn8g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iQvdxIhd2GD7EQFas2wQ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DTzvNa1Hxm.1SI.hXcjA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3c_kWnRkph_ePxoLpvg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79O5Lqnj7JBOl3ehpYgfQ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wS9Ka9kMsCGmDFw58VgA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HgeyptL4vdcxHeGDqSYQ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AwYlMnCzsf09x2c84gb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uozErqNMJqaxrfRmNkA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_0gobvwBxMknkfxJIkhw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HAskfHuKSFz7gUxCa5NQ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NBfz_kPrX9cXQsmm8.AA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yWUW13kAjDtwEkrwILiw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fpy9yjYVskeV64dJueAg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CuGWbgvdSdlSI6zATJng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kEnyVpB6u1wNOu4ONsMQ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XHspaDS3zQjowWP2HPRw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hovzdzsoigqCgs9wlCPQ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7iFAcKzZGNYsEsDLfz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QcL6E0uENN5IAzzFKeU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WBgOwA3l6VgkhEZNm79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Vum_fMnRta2M7BsVP6dg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BLAFh1JKSzxK6UNiWZUg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EdVuKb4cYeKpx9uNJK7g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eZUJxFA8nxBHFtVUy2Zg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U1PhO2h72D9OmKpUBwtA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RLVkyp.7a5bTREtWv4BQ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JL4eUGxEhjsadI.Sznmg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ZlWO4K2lnR9s_iJ7_LUg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DF66RNTksNzHC2KBH9C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DJUHHDHMQaRM_719SYVA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L085hBDddI.BOv2.JVAQ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Lf11sDCFE7GTdTtRXSZg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ub6G.TEO1NCVGCMfQdbQ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sS4gSaQsD5ZtBJgdps_w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XAOjHEm2g9RkGg5_q8qQ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IxzLkxOXFlPGIGZuTv7A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YxSj_FV7AJEaU5QRTdFg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wH4SBpmce_jBGy8vYuJg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TW7_kwbLHBJOIfERysCg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PcAAQesQ5dihK0zovBS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U6ETX_.AuNgrrqdNg.Jg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mNV8KBX3usS4ECIS1MUg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i9qxAeVkBSL3V6dwiZlQ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g_VwJf8QFw.KllEGGpEQ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Ds3wDSubNJUUyUK1IURw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mpCMGk90x.6DVy4cH4CA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w_0h1jQs65vYImV9HJIA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790fPHGYcnXw1_lfrxxA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jMereZinJldApjj4m5iw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SB6X5liWT5U66NHiawPA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u_h0YdI2uFKj7J8DDyn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AwB7oRb8.eKo5vTOi4KQ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_RmgmGkz3GPlZkPQUuVg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EfEAVt2DGYFi7RnHKLVw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KTTrxJpbggBR7gZ7dyjQ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Pk9PP5gizYOY_qJMXObA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oSpp1wqOqxtqIrM28nLxw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2GhRNAzCiahz3czCijQg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BQdOF7cRfsX8DAvbBUcg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BBN4AkD8cHsYYI6qmeLQ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K3v9OmFzv41jcVWy_EBg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FgdurkRh8lj1G_Kx08N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hrA773pf2XqJlvU.JOiw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KKsPwDaWPqpXLdcI6rXQ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cXEdRQoEx2NfHJOsgQ9A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3r0Wp4mogiV08Oat7UZw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mZB1dsIixs7nu8.2BoAA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ijzhE_2NQwui.s28pHQw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RPsYmm9UfJiNWisFyD9w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UM3Lihr5fsZK0dlOVA7Q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5yIv013O35hFVhum5IDQ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xzGZVrn02YG_HGs34KOd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DOoruKFCdNPYyDTbh0tw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s6mUqWWG42kP1eNCnfpw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LzHpiP2pj9z7VFivvqYA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suNsae7uXi5hStxBBjQw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fWmRQ7NTBeUAhpcBPMCrQ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pgwpu._.lMW79PRAyZxA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O8TrKGVC4nqlvA2R2JAQ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8xeAka0P9MfxRLdsm3mQ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_XwJMA8XqlUzR5YfohLw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cxgFNtgUDfZ.XXFdPkMg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JSQPTNskfo2DxBkQLCf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4aNRsqg4e6YsUlWfab1w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FcYrHg2JovxAOIOfkf4w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_lqPYtvUw1omQCwovX9A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XIT5KqT9Epe.KuUvrK0w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r3dQJ4OT76X9BFjbM1vQ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vjP3eqheZ6D24B72UFUQ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1h3iLb2pEXNkjdXoEbPg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HRdNOwmTcmHicuJCvCug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Wx2HmJU0pTIylkgYvCAA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zH2KsMos4RgI6vJYSrUg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HVAt79NT8m1_If8KkEt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aYHI1mB.vJE19YIwtCzA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D4oQOeigaTIYUDmJc.bw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SViiqAMystXn2JXzOZXQ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O7evX5Nraxpa2_.GxF4w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6rWRw5R9QdEZGoeCWbcg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Y1U2UOpohbkV4AEOYykA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.ybWGoWCW_TseoXDkK9A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0FwqCSUFtbv6JTdUaCkg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FbvR.tErJ0hu7XuLjCqw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kc9nhTxv9BkRihLvdbbg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yeU257izOvl0yi27zMq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NQWSMGrp9vtKfmCgPH5w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.aEQWkRKiVIpNyi5dmRA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ElSpDc26sQtQtyKy.few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azGAa27_qZ98r2utFE0g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UPZn5xNgm57OAp6odEsA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z0Rs0V6r67R_7UEJsFlw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bqqmefrtRF_nVhknfksQ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5NoLOqJPn2PdbSHV.9IA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Jbk39sp_5sH8iEu2TNbA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YxwzQ8L.kb4cGSnNF2C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tMW.JGcJrEBx5PLEfIKg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PA0sx9jDP3Z0WVF6q1IA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7qWYwWn7RyBhfbF5kXZg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2w.OD8zB1ob6WmHicMEQ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KvDqw_KH_PmcrRnGa4sw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QTGQb.hpl2eRS6qD_QGg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Y0arnnXtrKGDCVbFnOBQ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RYZTp38gJiZPUls.9gIg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CXddNzI9GjO3Le7G.kPw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13CrudGr4YS_uKzuuK7w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GvtRLcdlSYs7Dc7WiP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k7HgiqmnnpW9P1w5W1wQ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EdVuKb4cYeKpx9uNJK7g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MQd2gFZkRMeNLZE5avdw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RLVkyp.7a5bTREtWv4BQ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JL4eUGxEhjsadI.Sznmg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IxzLkxOXFlPGIGZuTv7A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p8kPHXvXx69.dVx92fmQ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ouqt.T.2s6HeFNavF.TQ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LZXDoZeL57_Ef3ONBAfg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Iq04skwfKNDhsM8X.LH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hpO7B_xVR48x6MIRCedw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TW7_kwbLHBJOIfERysCg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i9qxAeVkBSL3V6dwiZlQ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PcAAQesQ5dihK0zovBSw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g_VwJf8QFw.KllEGGpEQ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jMereZinJldApjj4m5iw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mpCMGk90x.6DVy4cH4CA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Ds3wDSubNJUUyUK1IURw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w_0h1jQs65vYImV9HJIA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790fPHGYcnXw1_lfrxxA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SB6X5liWT5U66NHiawP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0ca20zvv0gx2uYqFCxjA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_RmgmGkz3GPlZkPQUuVg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EfEAVt2DGYFi7RnHKLVw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u_h0YdI2uFKj7J8DDynQ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KTTrxJpbggBR7gZ7dyjQ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Pk9PP5gizYOY_qJMXObA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2l5VGpAaH5b.HtRmMZoFw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oSpp1wqOqxtqIrM28nLxw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2GhRNAzCiahz3czCijQg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BQdOF7cRfsX8DAvbBUcg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3r0Wp4mogiV08Oat7UZ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a9PCIk6PTrTnuDldm53Q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BBN4AkD8cHsYYI6qmeLQ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FgdurkRh8lj1G_Kx08Nw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KKsPwDaWPqpXLdcI6rXQ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cXEdRQoEx2NfHJOsgQ9A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K3v9OmFzv41jcVWy_EBg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iMUPk9_l0lgt88JQ4YFQ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j7jnUlvf36xnzap5SuQw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0R6k_P18N8Vwd6K3YvUg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5NELEdndnvmbSPKlMDK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YdNBRAwfSViJDVYB7oiQ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yAocrGlWFp_2Mo2eOdEg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L8Ytfo9bv70maGiUHthg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FX6qliqJawGXgzs5gYNQ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GyomCMSDXTdlPZn1nbfw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XJsEQ661.OVKqBg1wRGg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w3yu1zS.idtEsDpKyYxA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l0YAiitUK8OQrK1aBZwA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bOCm6fOM3TSXGxp7zE4A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2JR5mG9LjA6L2RdksC0g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zUmKb9Kf.Q75pKsYIWm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.VZGH1fSy6CQAAek9PXQ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84WjZzHiMGKYQhXX6lGg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dt.UQUmnorb1Py5PwjDg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gohzx9zzr84P1XBz70FA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BAwNFQGRt3AkQA2qMacQ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uukQVsKYFRpWbPeFVVBA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QOkv_q8CbeJX2Mhc_wtA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qfsBVJYzWZL21AZ0MQdw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iyBUhcdyiBWnQultUJqg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i4tA1bvA0HYS0s5X51zA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BfY1b49uv85u8ljOom9w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FC9QeQb4Vmc7kbimChUQ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geWqnu7Aye3zwZaXZoVw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T5aTc3MI3tMTCj90t8Ww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qRM6IEdT.EQb2z_hzYpA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exX3iEfu7drre56ZoqFg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0P_xynu1FB.QazUOscyw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1vLu5BVnN6wOV2jrApxg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4BvaONgJ0EUjm4sTzNOeg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yTYxDRts92GiimIlPzVA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sRt15b3cIH3bHt4NSwwg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Q_Ap9BU6hHdFOHAKoBx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5Z8hU9sDZ_3hqoknYaZA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8RpLuB5gtyNycCELucrQ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BfHufBB0HOAXeIkiIQQg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wqnt6c22kovRdWUNDtPQ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UFoWd27BUB8xRJTlX4QQ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bUQF_DX_L67KXbXmAMZJw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nrXhK951qlWBbV60bYhw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46J_v0Sa5PT2MTbfmHTQ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OhAVEe2jCk2.gGf9DDAw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cLY0sQzm1mY2fozEKciA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YZwqM650V2bR7W5i8ij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syDfF3PgAJuspMxllOb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QcL6E0uENN5IAzzFKeU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BFJ1OCR5FT3nhupuwc2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0uozErqNMJqaxrfRmNk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WBgOwA3l6VgkhEZNm79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AwB7oRb8.eKo5vTOi4K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Mk9kzQQY2qetyXJR3OJ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DJUHHDHMQaRM_719SYV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U6ETX_.AuNgrrqdNg.J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hrA773pf2XqJlvU.JOi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DOoruKFCdNPYyDTbh0t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9XlwT3LLJoi1F1qzrbOQ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4365</TotalTime>
  <Words>2667</Words>
  <Application>Microsoft Office PowerPoint</Application>
  <PresentationFormat>On-screen Show (4:3)</PresentationFormat>
  <Paragraphs>996</Paragraphs>
  <Slides>46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Calisto MT</vt:lpstr>
      <vt:lpstr>Wingdings</vt:lpstr>
      <vt:lpstr>Office Theme</vt:lpstr>
      <vt:lpstr>think-cell Slide</vt:lpstr>
      <vt:lpstr>Specialty Crop Outlook</vt:lpstr>
      <vt:lpstr>Outline</vt:lpstr>
      <vt:lpstr>PowerPoint Presentation</vt:lpstr>
      <vt:lpstr>Industry overview</vt:lpstr>
      <vt:lpstr>Acres in production</vt:lpstr>
      <vt:lpstr>U.S. vegetable and pulse industry at a glance, 2016-2019F</vt:lpstr>
      <vt:lpstr>Specialty crop industry forecast</vt:lpstr>
      <vt:lpstr>PowerPoint Presentation</vt:lpstr>
      <vt:lpstr>Per-capita availability of vegetables, 2000-2017 </vt:lpstr>
      <vt:lpstr>Per-capita availability of fruits, 2000-2017 </vt:lpstr>
      <vt:lpstr>Consumer expenditures: Annual growth in fruit and vegetable consumption (CAGR 2013-2018)</vt:lpstr>
      <vt:lpstr>Opportunity: consumption of fruit and vegetables is below recommended levels</vt:lpstr>
      <vt:lpstr>Direct-to-consumers and local sales by farm size (acres)</vt:lpstr>
      <vt:lpstr>2019 Culinary Forecast</vt:lpstr>
      <vt:lpstr>Consumption trends</vt:lpstr>
      <vt:lpstr>PowerPoint Presentation</vt:lpstr>
      <vt:lpstr>The value of production of fruit and vegetables shows steady increase</vt:lpstr>
      <vt:lpstr>U.S. Cash receipts by source, 2010-2019F</vt:lpstr>
      <vt:lpstr>Vegetables, and fruits &amp; nuts: Annual growth in U.S. cash receipts (CAGR 2010-2019F)</vt:lpstr>
      <vt:lpstr>Changes in consumer food prices, 2015-2017</vt:lpstr>
      <vt:lpstr>Changes in consumer food prices, 2018-2019</vt:lpstr>
      <vt:lpstr>Index of prices received by growers for fruits and tree nuts</vt:lpstr>
      <vt:lpstr>Index of prices received by growers for fruits and tree nuts</vt:lpstr>
      <vt:lpstr>Index of prices received by growers for fresh vegetables Base year: 1982-100</vt:lpstr>
      <vt:lpstr>Average price for selected vegetables</vt:lpstr>
      <vt:lpstr>Index of prices received by growers for fresh vegetables </vt:lpstr>
      <vt:lpstr>Prices in the organic sector</vt:lpstr>
      <vt:lpstr>Perceptions of changes in crop prices The Packer: 2019 State of the Vegetable Industry Survey </vt:lpstr>
      <vt:lpstr>Census of Ag: Number of farms and acreage</vt:lpstr>
      <vt:lpstr>Changes in acreage for selected commodities</vt:lpstr>
      <vt:lpstr>Changes in vegetable production The Packer: 2019 State of the Vegetable Industry Survey </vt:lpstr>
      <vt:lpstr>Area under protected agriculture</vt:lpstr>
      <vt:lpstr>PowerPoint Presentation</vt:lpstr>
      <vt:lpstr>Exports and imports of vegetables (World total)</vt:lpstr>
      <vt:lpstr>U.S. Vegetable Imports (World total) </vt:lpstr>
      <vt:lpstr>U.S. Vegetable Exports (World total) </vt:lpstr>
      <vt:lpstr>Exports and imports of fruit and tree nuts (World total)</vt:lpstr>
      <vt:lpstr>U.S. Fruit Exports (World total) </vt:lpstr>
      <vt:lpstr>Imports of selected commodities from Mexico 1990-2018</vt:lpstr>
      <vt:lpstr>New tomato suspension agreement</vt:lpstr>
      <vt:lpstr>PowerPoint Presentation</vt:lpstr>
      <vt:lpstr>PowerPoint Presentation</vt:lpstr>
      <vt:lpstr>Challenge with Labor</vt:lpstr>
      <vt:lpstr>The avg. adverse effect wage rate for 2019 is $12.96/hr, up 6.2%</vt:lpstr>
      <vt:lpstr>Other issues…</vt:lpstr>
      <vt:lpstr>Thank you!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Specialty Crop Outlook</dc:title>
  <dc:creator>Canales Medina, Elizabeth</dc:creator>
  <cp:lastModifiedBy>Canales Medina, Elizabeth</cp:lastModifiedBy>
  <cp:revision>410</cp:revision>
  <dcterms:created xsi:type="dcterms:W3CDTF">2019-08-22T13:33:38Z</dcterms:created>
  <dcterms:modified xsi:type="dcterms:W3CDTF">2019-09-24T04:12:32Z</dcterms:modified>
</cp:coreProperties>
</file>