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4" r:id="rId5"/>
    <p:sldMasterId id="2147483663" r:id="rId6"/>
    <p:sldMasterId id="2147483681" r:id="rId7"/>
    <p:sldMasterId id="2147483689" r:id="rId8"/>
    <p:sldMasterId id="2147483691" r:id="rId9"/>
  </p:sldMasterIdLst>
  <p:notesMasterIdLst>
    <p:notesMasterId r:id="rId43"/>
  </p:notesMasterIdLst>
  <p:sldIdLst>
    <p:sldId id="256" r:id="rId10"/>
    <p:sldId id="270" r:id="rId11"/>
    <p:sldId id="312" r:id="rId12"/>
    <p:sldId id="257" r:id="rId13"/>
    <p:sldId id="266" r:id="rId14"/>
    <p:sldId id="258" r:id="rId15"/>
    <p:sldId id="267" r:id="rId16"/>
    <p:sldId id="268" r:id="rId17"/>
    <p:sldId id="269" r:id="rId18"/>
    <p:sldId id="306" r:id="rId19"/>
    <p:sldId id="271" r:id="rId20"/>
    <p:sldId id="310" r:id="rId21"/>
    <p:sldId id="311" r:id="rId22"/>
    <p:sldId id="307" r:id="rId23"/>
    <p:sldId id="296" r:id="rId24"/>
    <p:sldId id="261" r:id="rId25"/>
    <p:sldId id="303" r:id="rId26"/>
    <p:sldId id="277" r:id="rId27"/>
    <p:sldId id="285" r:id="rId28"/>
    <p:sldId id="286" r:id="rId29"/>
    <p:sldId id="287" r:id="rId30"/>
    <p:sldId id="289" r:id="rId31"/>
    <p:sldId id="288" r:id="rId32"/>
    <p:sldId id="308" r:id="rId33"/>
    <p:sldId id="272" r:id="rId34"/>
    <p:sldId id="273" r:id="rId35"/>
    <p:sldId id="309" r:id="rId36"/>
    <p:sldId id="301" r:id="rId37"/>
    <p:sldId id="276" r:id="rId38"/>
    <p:sldId id="302" r:id="rId39"/>
    <p:sldId id="304" r:id="rId40"/>
    <p:sldId id="305" r:id="rId41"/>
    <p:sldId id="26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DCE6F1"/>
    <a:srgbClr val="CD1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83060" autoAdjust="0"/>
  </p:normalViewPr>
  <p:slideViewPr>
    <p:cSldViewPr snapToGrid="0" snapToObjects="1">
      <p:cViewPr varScale="1">
        <p:scale>
          <a:sx n="95" d="100"/>
          <a:sy n="95" d="100"/>
        </p:scale>
        <p:origin x="19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F240C-C260-4C53-B6A6-382C7197B24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0631A-A33C-4F9E-8E12-8EBB4B4BB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2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0631A-A33C-4F9E-8E12-8EBB4B4BBA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82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DAF0-AC11-4CCC-8E37-135A9162A5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54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DAF0-AC11-4CCC-8E37-135A9162A5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18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DAF0-AC11-4CCC-8E37-135A9162A5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19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0631A-A33C-4F9E-8E12-8EBB4B4BBA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1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0631A-A33C-4F9E-8E12-8EBB4B4BBA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3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0631A-A33C-4F9E-8E12-8EBB4B4BBA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4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0631A-A33C-4F9E-8E12-8EBB4B4BBA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17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0631A-A33C-4F9E-8E12-8EBB4B4BBA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3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C7021-32A1-4701-8E7C-FCFA9860A8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7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DAF0-AC11-4CCC-8E37-135A9162A5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28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DAF0-AC11-4CCC-8E37-135A9162A5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7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DAF0-AC11-4CCC-8E37-135A9162A5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4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l">
              <a:defRPr sz="6000"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8"/>
            <a:ext cx="77724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u="none" baseline="0">
                <a:solidFill>
                  <a:schemeClr val="bg1">
                    <a:lumMod val="8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presentation subtitle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1026" y="6250473"/>
            <a:ext cx="30861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– 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8265"/>
            <a:ext cx="7886700" cy="1132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Content slide: Background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defRPr sz="24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defRPr sz="24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>
              <a:defRPr sz="24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body text</a:t>
            </a:r>
          </a:p>
          <a:p>
            <a:pPr lvl="0"/>
            <a:r>
              <a:rPr lang="en-US" dirty="0" smtClean="0"/>
              <a:t>Second point</a:t>
            </a:r>
          </a:p>
          <a:p>
            <a:pPr lvl="0"/>
            <a:r>
              <a:rPr lang="en-US" dirty="0" smtClean="0"/>
              <a:t>Third point</a:t>
            </a:r>
          </a:p>
          <a:p>
            <a:pPr lvl="0"/>
            <a:r>
              <a:rPr lang="en-US" dirty="0" smtClean="0"/>
              <a:t>Fourth point</a:t>
            </a:r>
          </a:p>
          <a:p>
            <a:pPr lvl="0"/>
            <a:r>
              <a:rPr lang="en-US" dirty="0" smtClean="0"/>
              <a:t>Fifth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6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 –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Content slide: Background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32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228600">
              <a:buFont typeface="Arial" charset="0"/>
              <a:buChar char="•"/>
              <a:defRPr sz="2000" b="0" i="0">
                <a:latin typeface="Georgia" charset="0"/>
                <a:ea typeface="Georgia" charset="0"/>
                <a:cs typeface="Georgia" charset="0"/>
              </a:defRPr>
            </a:lvl2pPr>
            <a:lvl3pPr marL="1143000" indent="-228600">
              <a:buFont typeface="Arial" charset="0"/>
              <a:buChar char="•"/>
              <a:defRPr sz="2000" b="0" i="0">
                <a:latin typeface="Georgia" charset="0"/>
                <a:ea typeface="Georgia" charset="0"/>
                <a:cs typeface="Georgia" charset="0"/>
              </a:defRPr>
            </a:lvl3pPr>
            <a:lvl4pPr marL="1600200" indent="-228600">
              <a:buFont typeface="Arial" charset="0"/>
              <a:buChar char="•"/>
              <a:defRPr sz="2000" b="0" i="0">
                <a:latin typeface="Georgia" charset="0"/>
                <a:ea typeface="Georgia" charset="0"/>
                <a:cs typeface="Georgia" charset="0"/>
              </a:defRPr>
            </a:lvl4pPr>
            <a:lvl5pPr marL="2057400" indent="-228600">
              <a:buFont typeface="Arial" charset="0"/>
              <a:buChar char="•"/>
              <a:defRPr sz="2000" b="0" i="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Additional text or image goes here.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Georgia" charset="0"/>
                <a:ea typeface="Georgia" charset="0"/>
                <a:cs typeface="Georgia" charset="0"/>
              </a:defRPr>
            </a:lvl2pPr>
            <a:lvl3pPr>
              <a:defRPr>
                <a:latin typeface="Georgia" charset="0"/>
                <a:ea typeface="Georgia" charset="0"/>
                <a:cs typeface="Georgia" charset="0"/>
              </a:defRPr>
            </a:lvl3pPr>
            <a:lvl4pPr>
              <a:defRPr>
                <a:latin typeface="Georgia" charset="0"/>
                <a:ea typeface="Georgia" charset="0"/>
                <a:cs typeface="Georgia" charset="0"/>
              </a:defRPr>
            </a:lvl4pPr>
            <a:lvl5pPr>
              <a:defRPr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body text</a:t>
            </a:r>
          </a:p>
          <a:p>
            <a:pPr lvl="0"/>
            <a:r>
              <a:rPr lang="en-US" dirty="0" smtClean="0"/>
              <a:t>Second point</a:t>
            </a:r>
          </a:p>
          <a:p>
            <a:pPr lvl="0"/>
            <a:r>
              <a:rPr lang="en-US" dirty="0" smtClean="0"/>
              <a:t>Third point</a:t>
            </a:r>
          </a:p>
          <a:p>
            <a:pPr lvl="0"/>
            <a:r>
              <a:rPr lang="en-US" dirty="0" smtClean="0"/>
              <a:t>Fourth point</a:t>
            </a:r>
          </a:p>
          <a:p>
            <a:pPr lvl="0"/>
            <a:r>
              <a:rPr lang="en-US" dirty="0" smtClean="0"/>
              <a:t>Fifth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 – Two column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Content slide: Background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defRPr sz="2800"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body text</a:t>
            </a:r>
          </a:p>
          <a:p>
            <a:pPr lvl="0"/>
            <a:r>
              <a:rPr lang="en-US" dirty="0" smtClean="0"/>
              <a:t>Second point</a:t>
            </a:r>
          </a:p>
          <a:p>
            <a:pPr lvl="0"/>
            <a:r>
              <a:rPr lang="en-US" dirty="0" smtClean="0"/>
              <a:t>Third point</a:t>
            </a:r>
          </a:p>
          <a:p>
            <a:pPr lvl="0"/>
            <a:r>
              <a:rPr lang="en-US" dirty="0" smtClean="0"/>
              <a:t>Fourth point</a:t>
            </a:r>
          </a:p>
          <a:p>
            <a:pPr lvl="0"/>
            <a:r>
              <a:rPr lang="en-US" dirty="0" smtClean="0"/>
              <a:t>Fifth point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171700"/>
            <a:ext cx="2949575" cy="3697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 baseline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Additional text space</a:t>
            </a:r>
          </a:p>
        </p:txBody>
      </p:sp>
    </p:spTree>
    <p:extLst>
      <p:ext uri="{BB962C8B-B14F-4D97-AF65-F5344CB8AC3E}">
        <p14:creationId xmlns:p14="http://schemas.microsoft.com/office/powerpoint/2010/main" val="1528141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 - Domina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Content slide: Background Option 2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207794"/>
            <a:ext cx="2949575" cy="36611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Additional text space</a:t>
            </a:r>
          </a:p>
        </p:txBody>
      </p:sp>
    </p:spTree>
    <p:extLst>
      <p:ext uri="{BB962C8B-B14F-4D97-AF65-F5344CB8AC3E}">
        <p14:creationId xmlns:p14="http://schemas.microsoft.com/office/powerpoint/2010/main" val="171110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– Text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1501541"/>
            <a:ext cx="6858000" cy="37562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 b="1" i="0" spc="-15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Content slide: </a:t>
            </a:r>
          </a:p>
          <a:p>
            <a:r>
              <a:rPr lang="en-US" dirty="0" smtClean="0"/>
              <a:t>Background Option 2</a:t>
            </a:r>
          </a:p>
          <a:p>
            <a:endParaRPr lang="en-US" dirty="0" smtClean="0"/>
          </a:p>
          <a:p>
            <a:r>
              <a:rPr lang="en-US" dirty="0" smtClean="0"/>
              <a:t>Use this slide for short, impactful statements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550695" y="3380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1143000" y="1550870"/>
            <a:ext cx="6858000" cy="375625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Emphasis slide</a:t>
            </a:r>
          </a:p>
          <a:p>
            <a:pPr algn="ctr"/>
            <a:endParaRPr lang="en-US" sz="3200" b="1" i="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200" b="1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Use this slide for short, </a:t>
            </a:r>
          </a:p>
          <a:p>
            <a:pPr algn="ctr"/>
            <a:r>
              <a:rPr lang="en-US" sz="3200" b="1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impactful statements</a:t>
            </a:r>
            <a:r>
              <a:rPr lang="en-US" sz="3200" b="1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sz="3200" b="1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with no images.</a:t>
            </a:r>
          </a:p>
        </p:txBody>
      </p:sp>
    </p:spTree>
    <p:extLst>
      <p:ext uri="{BB962C8B-B14F-4D97-AF65-F5344CB8AC3E}">
        <p14:creationId xmlns:p14="http://schemas.microsoft.com/office/powerpoint/2010/main" val="79227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20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00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0777" y="1122363"/>
            <a:ext cx="4184583" cy="2387600"/>
          </a:xfrm>
        </p:spPr>
        <p:txBody>
          <a:bodyPr anchor="b">
            <a:normAutofit/>
          </a:bodyPr>
          <a:lstStyle>
            <a:lvl1pPr algn="l">
              <a:defRPr sz="4800"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10776" y="3602038"/>
            <a:ext cx="418458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u="none">
                <a:solidFill>
                  <a:schemeClr val="bg1">
                    <a:lumMod val="8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presentation subtitle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1026" y="6250473"/>
            <a:ext cx="30861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 name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800" y="1122363"/>
            <a:ext cx="3494087" cy="4135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 – Headlin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14957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Content slide: Background Option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29827"/>
            <a:ext cx="6858000" cy="2427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baseline="0">
                <a:solidFill>
                  <a:srgbClr val="CD1E3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Additional text space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 – 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8265"/>
            <a:ext cx="7886700" cy="1132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Content slide: </a:t>
            </a:r>
            <a:br>
              <a:rPr lang="en-US" dirty="0" smtClean="0"/>
            </a:br>
            <a:r>
              <a:rPr lang="en-US" dirty="0" smtClean="0"/>
              <a:t>Background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defRPr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defRPr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>
              <a:defRPr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body text</a:t>
            </a:r>
          </a:p>
          <a:p>
            <a:pPr lvl="0"/>
            <a:r>
              <a:rPr lang="en-US" dirty="0" smtClean="0"/>
              <a:t>Second point</a:t>
            </a:r>
          </a:p>
          <a:p>
            <a:pPr lvl="0"/>
            <a:r>
              <a:rPr lang="en-US" dirty="0" smtClean="0"/>
              <a:t>Third point</a:t>
            </a:r>
          </a:p>
          <a:p>
            <a:pPr lvl="0"/>
            <a:r>
              <a:rPr lang="en-US" dirty="0" smtClean="0"/>
              <a:t>Fourth point</a:t>
            </a:r>
          </a:p>
          <a:p>
            <a:pPr lvl="0"/>
            <a:r>
              <a:rPr lang="en-US" dirty="0" smtClean="0"/>
              <a:t>Fifth point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 –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Content slide: Background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299887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 i="0">
                <a:solidFill>
                  <a:srgbClr val="CD1E3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Georgia" charset="0"/>
                <a:ea typeface="Georgia" charset="0"/>
                <a:cs typeface="Georgia" charset="0"/>
              </a:defRPr>
            </a:lvl2pPr>
            <a:lvl3pPr>
              <a:defRPr b="0" i="0">
                <a:latin typeface="Georgia" charset="0"/>
                <a:ea typeface="Georgia" charset="0"/>
                <a:cs typeface="Georgia" charset="0"/>
              </a:defRPr>
            </a:lvl3pPr>
            <a:lvl4pPr>
              <a:defRPr b="0" i="0">
                <a:latin typeface="Georgia" charset="0"/>
                <a:ea typeface="Georgia" charset="0"/>
                <a:cs typeface="Georgia" charset="0"/>
              </a:defRPr>
            </a:lvl4pPr>
            <a:lvl5pPr>
              <a:defRPr b="0" i="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Additional text or image goes here.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35805" y="1825625"/>
            <a:ext cx="4779545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Georgia" charset="0"/>
                <a:ea typeface="Georgia" charset="0"/>
                <a:cs typeface="Georgia" charset="0"/>
              </a:defRPr>
            </a:lvl1pPr>
            <a:lvl2pPr>
              <a:defRPr>
                <a:latin typeface="Georgia" charset="0"/>
                <a:ea typeface="Georgia" charset="0"/>
                <a:cs typeface="Georgia" charset="0"/>
              </a:defRPr>
            </a:lvl2pPr>
            <a:lvl3pPr>
              <a:defRPr>
                <a:latin typeface="Georgia" charset="0"/>
                <a:ea typeface="Georgia" charset="0"/>
                <a:cs typeface="Georgia" charset="0"/>
              </a:defRPr>
            </a:lvl3pPr>
            <a:lvl4pPr>
              <a:defRPr>
                <a:latin typeface="Georgia" charset="0"/>
                <a:ea typeface="Georgia" charset="0"/>
                <a:cs typeface="Georgia" charset="0"/>
              </a:defRPr>
            </a:lvl4pPr>
            <a:lvl5pPr>
              <a:defRPr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body text</a:t>
            </a:r>
          </a:p>
          <a:p>
            <a:pPr lvl="0"/>
            <a:r>
              <a:rPr lang="en-US" dirty="0" smtClean="0"/>
              <a:t>Second point</a:t>
            </a:r>
          </a:p>
          <a:p>
            <a:pPr lvl="0"/>
            <a:r>
              <a:rPr lang="en-US" dirty="0" smtClean="0"/>
              <a:t>Third point</a:t>
            </a:r>
          </a:p>
          <a:p>
            <a:pPr lvl="0"/>
            <a:r>
              <a:rPr lang="en-US" dirty="0" smtClean="0"/>
              <a:t>Fourth point</a:t>
            </a:r>
          </a:p>
          <a:p>
            <a:pPr lvl="0"/>
            <a:r>
              <a:rPr lang="en-US" dirty="0" smtClean="0"/>
              <a:t>Fifth point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 – Two column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Content slide: Background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88468" y="457200"/>
            <a:ext cx="4528470" cy="5403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Georgia" charset="0"/>
                <a:ea typeface="Georgia" charset="0"/>
                <a:cs typeface="Georgia" charset="0"/>
              </a:defRPr>
            </a:lvl1pPr>
            <a:lvl2pPr>
              <a:defRPr sz="2800">
                <a:latin typeface="Georgia" charset="0"/>
                <a:ea typeface="Georgia" charset="0"/>
                <a:cs typeface="Georgia" charset="0"/>
              </a:defRPr>
            </a:lvl2pPr>
            <a:lvl3pPr>
              <a:defRPr sz="2400">
                <a:latin typeface="Georgia" charset="0"/>
                <a:ea typeface="Georgia" charset="0"/>
                <a:cs typeface="Georgia" charset="0"/>
              </a:defRPr>
            </a:lvl3pPr>
            <a:lvl4pPr>
              <a:defRPr sz="2000">
                <a:latin typeface="Georgia" charset="0"/>
                <a:ea typeface="Georgia" charset="0"/>
                <a:cs typeface="Georgia" charset="0"/>
              </a:defRPr>
            </a:lvl4pPr>
            <a:lvl5pPr>
              <a:defRPr sz="2000">
                <a:latin typeface="Georgia" charset="0"/>
                <a:ea typeface="Georgia" charset="0"/>
                <a:cs typeface="Georgia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body text</a:t>
            </a:r>
          </a:p>
          <a:p>
            <a:pPr lvl="0"/>
            <a:r>
              <a:rPr lang="en-US" dirty="0" smtClean="0"/>
              <a:t>Second point</a:t>
            </a:r>
          </a:p>
          <a:p>
            <a:pPr lvl="0"/>
            <a:r>
              <a:rPr lang="en-US" dirty="0" smtClean="0"/>
              <a:t>Third point</a:t>
            </a:r>
          </a:p>
          <a:p>
            <a:pPr lvl="0"/>
            <a:r>
              <a:rPr lang="en-US" dirty="0" smtClean="0"/>
              <a:t>Fourth point</a:t>
            </a:r>
          </a:p>
          <a:p>
            <a:pPr lvl="0"/>
            <a:r>
              <a:rPr lang="en-US" dirty="0" smtClean="0"/>
              <a:t>Fifth point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153652"/>
            <a:ext cx="2949575" cy="371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 baseline="0">
                <a:solidFill>
                  <a:srgbClr val="CD1E3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Additional text space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 - Domina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195762"/>
            <a:ext cx="2949575" cy="3673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CD1E3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Additional text space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– Text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1501541"/>
            <a:ext cx="6858000" cy="37562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 b="1" i="0" spc="-150" baseline="0">
                <a:solidFill>
                  <a:srgbClr val="CD1E3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Content slide: </a:t>
            </a:r>
          </a:p>
          <a:p>
            <a:r>
              <a:rPr lang="en-US" dirty="0" smtClean="0"/>
              <a:t>Background Option 1</a:t>
            </a:r>
          </a:p>
          <a:p>
            <a:endParaRPr lang="en-US" dirty="0" smtClean="0"/>
          </a:p>
          <a:p>
            <a:r>
              <a:rPr lang="en-US" dirty="0" smtClean="0"/>
              <a:t>Use this slide for short, impactful statements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 – Headlin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14957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Content slide: Background Option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29827"/>
            <a:ext cx="6858000" cy="2427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1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BC606-02D6-B94F-BA50-D6D91A024FC4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D046-8C3C-B84C-90E5-B697924722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2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9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7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1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14261" y="622400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dinger.com/crystal-peanut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gecon.uga.edu/" TargetMode="External"/><Relationship Id="rId2" Type="http://schemas.openxmlformats.org/officeDocument/2006/relationships/hyperlink" Target="mailto:adam.rabinowitz@uga.edu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489"/>
            <a:ext cx="7772400" cy="17464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Peanut Outlook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35529"/>
            <a:ext cx="7772400" cy="297947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September 24, 2019</a:t>
            </a:r>
          </a:p>
          <a:p>
            <a:pPr algn="ctr"/>
            <a:r>
              <a:rPr lang="en-US" dirty="0" smtClean="0"/>
              <a:t>Southern Agricultural Outlook Conference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Adam N. Rabinowitz, Ph.D.</a:t>
            </a:r>
          </a:p>
          <a:p>
            <a:pPr algn="ctr"/>
            <a:r>
              <a:rPr lang="en-US" dirty="0" smtClean="0"/>
              <a:t>Assistant Professor and Extension Economist</a:t>
            </a:r>
          </a:p>
          <a:p>
            <a:pPr algn="ctr"/>
            <a:r>
              <a:rPr lang="en-US" dirty="0" smtClean="0"/>
              <a:t>Agricultural and Applied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Peanut Yields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595543"/>
              </p:ext>
            </p:extLst>
          </p:nvPr>
        </p:nvGraphicFramePr>
        <p:xfrm>
          <a:off x="517071" y="1132113"/>
          <a:ext cx="8381999" cy="4855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2751">
                  <a:extLst>
                    <a:ext uri="{9D8B030D-6E8A-4147-A177-3AD203B41FA5}">
                      <a16:colId xmlns:a16="http://schemas.microsoft.com/office/drawing/2014/main" val="3099547865"/>
                    </a:ext>
                  </a:extLst>
                </a:gridCol>
                <a:gridCol w="1798367">
                  <a:extLst>
                    <a:ext uri="{9D8B030D-6E8A-4147-A177-3AD203B41FA5}">
                      <a16:colId xmlns:a16="http://schemas.microsoft.com/office/drawing/2014/main" val="3411876207"/>
                    </a:ext>
                  </a:extLst>
                </a:gridCol>
                <a:gridCol w="1874236">
                  <a:extLst>
                    <a:ext uri="{9D8B030D-6E8A-4147-A177-3AD203B41FA5}">
                      <a16:colId xmlns:a16="http://schemas.microsoft.com/office/drawing/2014/main" val="2893977767"/>
                    </a:ext>
                  </a:extLst>
                </a:gridCol>
                <a:gridCol w="2020387">
                  <a:extLst>
                    <a:ext uri="{9D8B030D-6E8A-4147-A177-3AD203B41FA5}">
                      <a16:colId xmlns:a16="http://schemas.microsoft.com/office/drawing/2014/main" val="2337239855"/>
                    </a:ext>
                  </a:extLst>
                </a:gridCol>
                <a:gridCol w="1676258">
                  <a:extLst>
                    <a:ext uri="{9D8B030D-6E8A-4147-A177-3AD203B41FA5}">
                      <a16:colId xmlns:a16="http://schemas.microsoft.com/office/drawing/2014/main" val="2381530512"/>
                    </a:ext>
                  </a:extLst>
                </a:gridCol>
              </a:tblGrid>
              <a:tr h="867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b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Actual 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lbs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b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Actual (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lbs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b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Forecasted (</a:t>
                      </a:r>
                      <a:r>
                        <a:rPr lang="en-US" sz="2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lbs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Record Yield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680523"/>
                  </a:ext>
                </a:extLst>
              </a:tr>
              <a:tr h="3623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3,400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(‘12)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955636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5,300</a:t>
                      </a:r>
                      <a:endParaRPr lang="en-US" sz="20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5,300 (‘17)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17154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3,550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3,600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 (‘14)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941232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4,380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4,580 (‘12)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94796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4,100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4,400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(‘12)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59822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NM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3,600 (‘06)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14546"/>
                  </a:ext>
                </a:extLst>
              </a:tr>
              <a:tr h="330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4,100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4,320 (‘14)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914205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3,700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 (‘14)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95524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4,000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 (‘17)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65492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3,600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3,750 (‘05)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7705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VA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4,550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4,550 (‘17)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67862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4,074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3,991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4,086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4,211 (‘12)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988320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24512" y="6123208"/>
            <a:ext cx="39316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Data Source:  </a:t>
            </a:r>
            <a:r>
              <a:rPr lang="en-US" sz="1000" dirty="0" smtClean="0"/>
              <a:t>USDA-NASS – Last updated 9/12/19</a:t>
            </a:r>
          </a:p>
        </p:txBody>
      </p:sp>
    </p:spTree>
    <p:extLst>
      <p:ext uri="{BB962C8B-B14F-4D97-AF65-F5344CB8AC3E}">
        <p14:creationId xmlns:p14="http://schemas.microsoft.com/office/powerpoint/2010/main" val="22043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86616" y="6068930"/>
            <a:ext cx="39316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Data Source: USDA-NASS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391405"/>
            <a:ext cx="8090241" cy="56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86616" y="6068930"/>
            <a:ext cx="39316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Data Source: USDA-NASS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8" y="391405"/>
            <a:ext cx="8147052" cy="5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86616" y="6068930"/>
            <a:ext cx="39316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Data Source: USDA-NASS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91404"/>
            <a:ext cx="8205138" cy="56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532"/>
            <a:ext cx="7886700" cy="1132423"/>
          </a:xfrm>
        </p:spPr>
        <p:txBody>
          <a:bodyPr/>
          <a:lstStyle/>
          <a:p>
            <a:pPr algn="ctr"/>
            <a:r>
              <a:rPr lang="en-US" dirty="0" smtClean="0"/>
              <a:t>Peanut Production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199895"/>
              </p:ext>
            </p:extLst>
          </p:nvPr>
        </p:nvGraphicFramePr>
        <p:xfrm>
          <a:off x="997861" y="762903"/>
          <a:ext cx="7264869" cy="5238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7345">
                  <a:extLst>
                    <a:ext uri="{9D8B030D-6E8A-4147-A177-3AD203B41FA5}">
                      <a16:colId xmlns:a16="http://schemas.microsoft.com/office/drawing/2014/main" val="3099547865"/>
                    </a:ext>
                  </a:extLst>
                </a:gridCol>
                <a:gridCol w="1690275">
                  <a:extLst>
                    <a:ext uri="{9D8B030D-6E8A-4147-A177-3AD203B41FA5}">
                      <a16:colId xmlns:a16="http://schemas.microsoft.com/office/drawing/2014/main" val="3411876207"/>
                    </a:ext>
                  </a:extLst>
                </a:gridCol>
                <a:gridCol w="1661161">
                  <a:extLst>
                    <a:ext uri="{9D8B030D-6E8A-4147-A177-3AD203B41FA5}">
                      <a16:colId xmlns:a16="http://schemas.microsoft.com/office/drawing/2014/main" val="2686225660"/>
                    </a:ext>
                  </a:extLst>
                </a:gridCol>
                <a:gridCol w="1633976">
                  <a:extLst>
                    <a:ext uri="{9D8B030D-6E8A-4147-A177-3AD203B41FA5}">
                      <a16:colId xmlns:a16="http://schemas.microsoft.com/office/drawing/2014/main" val="2405815105"/>
                    </a:ext>
                  </a:extLst>
                </a:gridCol>
                <a:gridCol w="1362112">
                  <a:extLst>
                    <a:ext uri="{9D8B030D-6E8A-4147-A177-3AD203B41FA5}">
                      <a16:colId xmlns:a16="http://schemas.microsoft.com/office/drawing/2014/main" val="3848301810"/>
                    </a:ext>
                  </a:extLst>
                </a:gridCol>
              </a:tblGrid>
              <a:tr h="622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b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Actual 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(tons)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b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Actual (tons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b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Forecasted (tons)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680523"/>
                  </a:ext>
                </a:extLst>
              </a:tr>
              <a:tr h="3889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352,225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275,400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266,900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955636"/>
                  </a:ext>
                </a:extLst>
              </a:tr>
              <a:tr h="353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443185"/>
                  </a:ext>
                </a:extLst>
              </a:tr>
              <a:tr h="353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330,150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252,000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941232"/>
                  </a:ext>
                </a:extLst>
              </a:tr>
              <a:tr h="353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1,806,750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1,446,250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1,452,000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94796"/>
                  </a:ext>
                </a:extLst>
              </a:tr>
              <a:tr h="353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-14.9%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59822"/>
                  </a:ext>
                </a:extLst>
              </a:tr>
              <a:tr h="353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NM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8,250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14546"/>
                  </a:ext>
                </a:extLst>
              </a:tr>
              <a:tr h="354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191,100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212,100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914205"/>
                  </a:ext>
                </a:extLst>
              </a:tr>
              <a:tr h="353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23,250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95524"/>
                  </a:ext>
                </a:extLst>
              </a:tr>
              <a:tr h="353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139,400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111,600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65492"/>
                  </a:ext>
                </a:extLst>
              </a:tr>
              <a:tr h="353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239,250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262,500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7705"/>
                  </a:ext>
                </a:extLst>
              </a:tr>
              <a:tr h="39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VA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67862"/>
                  </a:ext>
                </a:extLst>
              </a:tr>
              <a:tr h="353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3,616,800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2,730,800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2,825,450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988320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86615" y="6068930"/>
            <a:ext cx="64938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Data Source: USDA-NASS – Last updated 9/12/19</a:t>
            </a:r>
          </a:p>
        </p:txBody>
      </p:sp>
    </p:spTree>
    <p:extLst>
      <p:ext uri="{BB962C8B-B14F-4D97-AF65-F5344CB8AC3E}">
        <p14:creationId xmlns:p14="http://schemas.microsoft.com/office/powerpoint/2010/main" val="9279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Peanut Demand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07361" y="6103977"/>
            <a:ext cx="39316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Data Source: USDA-ERS as of 9/12/19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57" y="290116"/>
            <a:ext cx="7962542" cy="57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Shelled and In Shell Peanut Products</a:t>
            </a:r>
            <a:endParaRPr lang="en-US" sz="32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99459" y="6081265"/>
            <a:ext cx="39316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Data Source: USDA NASS as of </a:t>
            </a:r>
            <a:r>
              <a:rPr lang="en-US" sz="1000" dirty="0"/>
              <a:t>8</a:t>
            </a:r>
            <a:r>
              <a:rPr lang="en-US" sz="1000" dirty="0" smtClean="0"/>
              <a:t>/29/19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04" y="1124476"/>
            <a:ext cx="7563663" cy="490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Peanut Trade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66" y="479196"/>
            <a:ext cx="7886700" cy="11324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U.S. Peanuts and Peanut Products Exported to World Market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76630" y="6105545"/>
            <a:ext cx="3931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Data Source: U.S. Department of Commerce, Bureau of Census as Collected by American Peanut Council through July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735" y="1657385"/>
            <a:ext cx="6872199" cy="44023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6429" y="1901682"/>
            <a:ext cx="20985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Exports range from 20%-24% of U.S. disappearance – average 22% from </a:t>
            </a:r>
            <a:r>
              <a:rPr lang="en-US" dirty="0" smtClean="0"/>
              <a:t>2015-2019F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9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Snapshot of the Peanut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0314"/>
            <a:ext cx="7886700" cy="4351338"/>
          </a:xfrm>
        </p:spPr>
        <p:txBody>
          <a:bodyPr/>
          <a:lstStyle/>
          <a:p>
            <a:r>
              <a:rPr lang="en-US" dirty="0" smtClean="0"/>
              <a:t>Supply –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still a lot of peanuts</a:t>
            </a:r>
          </a:p>
          <a:p>
            <a:r>
              <a:rPr lang="en-US" dirty="0" smtClean="0"/>
              <a:t>Demand –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stagnant</a:t>
            </a:r>
          </a:p>
          <a:p>
            <a:r>
              <a:rPr lang="en-US" dirty="0" smtClean="0"/>
              <a:t>Trade –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relatively minimal impact</a:t>
            </a:r>
          </a:p>
          <a:p>
            <a:r>
              <a:rPr lang="en-US" dirty="0" smtClean="0"/>
              <a:t>Policy/Legal –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status quo although watch the lawsuit</a:t>
            </a:r>
          </a:p>
          <a:p>
            <a:r>
              <a:rPr lang="en-US" dirty="0"/>
              <a:t>Prices –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mtClean="0"/>
              <a:t> little </a:t>
            </a:r>
            <a:r>
              <a:rPr lang="en-US" dirty="0"/>
              <a:t>upward movement expected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66" y="479196"/>
            <a:ext cx="7886700" cy="11324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U.S. Peanuts and Peanut Products Exported to Canada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76630" y="6105545"/>
            <a:ext cx="3931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Data Source: U.S. Department of Commerce, Bureau of Census as Collected by American Peanut Council through July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81" y="1534349"/>
            <a:ext cx="7434960" cy="44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66" y="479196"/>
            <a:ext cx="7886700" cy="11324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U.S. Peanuts and Peanut Products Exported to Mexico</a:t>
            </a: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76630" y="6105545"/>
            <a:ext cx="3931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Data Source: U.S. Department of Commerce, Bureau of Census as Collected by American Peanut Council through July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12" y="1611619"/>
            <a:ext cx="7268608" cy="436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66" y="479196"/>
            <a:ext cx="7886700" cy="11324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U.S. Peanuts and Peanut Products Exported to </a:t>
            </a:r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76630" y="6105545"/>
            <a:ext cx="3931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Data Source: U.S. Department of Commerce, Bureau of Census as Collected by American Peanut Council through July 2019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27" y="1540029"/>
            <a:ext cx="7453856" cy="44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66" y="479196"/>
            <a:ext cx="7886700" cy="11324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U.S. Peanuts and Peanut Products Exported to China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76630" y="6105545"/>
            <a:ext cx="3931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Data Source: U.S. Department of Commerce, Bureau of Census as Collected by American Peanut Council through July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64" y="1526426"/>
            <a:ext cx="7476619" cy="44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U.S. Government Response to Retaliatory Tariffs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Market Facilitation Program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0070C0"/>
                </a:solidFill>
              </a:rPr>
              <a:t>2018: Nothing for peanuts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0070C0"/>
                </a:solidFill>
              </a:rPr>
              <a:t>2019: $0.01/</a:t>
            </a:r>
            <a:r>
              <a:rPr lang="en-US" dirty="0" err="1" smtClean="0">
                <a:solidFill>
                  <a:srgbClr val="0070C0"/>
                </a:solidFill>
              </a:rPr>
              <a:t>lb</a:t>
            </a:r>
            <a:r>
              <a:rPr lang="en-US" dirty="0" smtClean="0">
                <a:solidFill>
                  <a:srgbClr val="0070C0"/>
                </a:solidFill>
              </a:rPr>
              <a:t> ($20/ton)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Food Purchase and </a:t>
            </a:r>
            <a:r>
              <a:rPr lang="en-US" dirty="0"/>
              <a:t>Distribution </a:t>
            </a:r>
            <a:r>
              <a:rPr lang="en-US" dirty="0" smtClean="0"/>
              <a:t>Program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0070C0"/>
                </a:solidFill>
              </a:rPr>
              <a:t>2018: $12.3 million for peanut butter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0070C0"/>
                </a:solidFill>
              </a:rPr>
              <a:t>2019: Nothing for peanuts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Trade Promotion Program (American Peanut Council)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2018</a:t>
            </a:r>
            <a:r>
              <a:rPr lang="en-US" dirty="0" smtClean="0">
                <a:solidFill>
                  <a:srgbClr val="0070C0"/>
                </a:solidFill>
              </a:rPr>
              <a:t>: $1,922,015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0070C0"/>
                </a:solidFill>
              </a:rPr>
              <a:t>2019: $1,500,000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4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Peanut Policy/Legal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Bill: Peanuts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N</a:t>
            </a:r>
            <a:r>
              <a:rPr lang="en-US" dirty="0" smtClean="0">
                <a:latin typeface="Georgia" panose="02040502050405020303" pitchFamily="18" charset="0"/>
              </a:rPr>
              <a:t>o changes to peanut specific policy.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Maintains $355 marketing loan rate.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Maintains $535 reference price.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Maintains separate payment limits.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Maintains storage and handling provisions.</a:t>
            </a:r>
          </a:p>
          <a:p>
            <a:r>
              <a:rPr lang="en-US" dirty="0">
                <a:latin typeface="Georgia" panose="02040502050405020303" pitchFamily="18" charset="0"/>
              </a:rPr>
              <a:t>I</a:t>
            </a:r>
            <a:r>
              <a:rPr lang="en-US" dirty="0" smtClean="0">
                <a:latin typeface="Georgia" panose="02040502050405020303" pitchFamily="18" charset="0"/>
              </a:rPr>
              <a:t>ncreased peanut base acres from generic base conversion.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007"/>
            <a:ext cx="7886700" cy="1132423"/>
          </a:xfrm>
        </p:spPr>
        <p:txBody>
          <a:bodyPr/>
          <a:lstStyle/>
          <a:p>
            <a:r>
              <a:rPr lang="en-US" dirty="0" smtClean="0"/>
              <a:t>Price Loss Coverage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220659"/>
              </p:ext>
            </p:extLst>
          </p:nvPr>
        </p:nvGraphicFramePr>
        <p:xfrm>
          <a:off x="511444" y="765124"/>
          <a:ext cx="8307090" cy="514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030">
                  <a:extLst>
                    <a:ext uri="{9D8B030D-6E8A-4147-A177-3AD203B41FA5}">
                      <a16:colId xmlns:a16="http://schemas.microsoft.com/office/drawing/2014/main" val="641735345"/>
                    </a:ext>
                  </a:extLst>
                </a:gridCol>
                <a:gridCol w="2769030">
                  <a:extLst>
                    <a:ext uri="{9D8B030D-6E8A-4147-A177-3AD203B41FA5}">
                      <a16:colId xmlns:a16="http://schemas.microsoft.com/office/drawing/2014/main" val="3184065513"/>
                    </a:ext>
                  </a:extLst>
                </a:gridCol>
                <a:gridCol w="2769030">
                  <a:extLst>
                    <a:ext uri="{9D8B030D-6E8A-4147-A177-3AD203B41FA5}">
                      <a16:colId xmlns:a16="http://schemas.microsoft.com/office/drawing/2014/main" val="1737930292"/>
                    </a:ext>
                  </a:extLst>
                </a:gridCol>
              </a:tblGrid>
              <a:tr h="5879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Marketing 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Payment Rate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Pay Date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419228"/>
                  </a:ext>
                </a:extLst>
              </a:tr>
              <a:tr h="841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2014/15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$0.0475/</a:t>
                      </a:r>
                      <a:r>
                        <a:rPr lang="en-US" sz="2400" dirty="0" err="1" smtClean="0"/>
                        <a:t>lb</a:t>
                      </a:r>
                      <a:r>
                        <a:rPr lang="en-US" sz="2400" dirty="0" smtClean="0"/>
                        <a:t> or $95/ton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October 2015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789008"/>
                  </a:ext>
                </a:extLst>
              </a:tr>
              <a:tr h="841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2015/16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$0.0745/</a:t>
                      </a:r>
                      <a:r>
                        <a:rPr lang="en-US" sz="2400" dirty="0" err="1" smtClean="0"/>
                        <a:t>lb</a:t>
                      </a:r>
                      <a:r>
                        <a:rPr lang="en-US" sz="2400" dirty="0" smtClean="0"/>
                        <a:t> or $149/ton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October 2016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882843"/>
                  </a:ext>
                </a:extLst>
              </a:tr>
              <a:tr h="841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2016/17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$0.0705/</a:t>
                      </a:r>
                      <a:r>
                        <a:rPr lang="en-US" sz="2400" dirty="0" err="1" smtClean="0"/>
                        <a:t>lb</a:t>
                      </a:r>
                      <a:r>
                        <a:rPr lang="en-US" sz="2400" dirty="0" smtClean="0"/>
                        <a:t> or $141/ton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October 2017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78516"/>
                  </a:ext>
                </a:extLst>
              </a:tr>
              <a:tr h="841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2017/18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$0.0385/</a:t>
                      </a:r>
                      <a:r>
                        <a:rPr lang="en-US" sz="2400" dirty="0" err="1" smtClean="0"/>
                        <a:t>lb</a:t>
                      </a:r>
                      <a:r>
                        <a:rPr lang="en-US" sz="2400" dirty="0" smtClean="0"/>
                        <a:t> or $77/ton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October 2018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262782"/>
                  </a:ext>
                </a:extLst>
              </a:tr>
              <a:tr h="841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2018/19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Projected: $0.0575/</a:t>
                      </a:r>
                      <a:r>
                        <a:rPr lang="en-US" sz="2400" dirty="0" err="1" smtClean="0"/>
                        <a:t>lb</a:t>
                      </a:r>
                      <a:r>
                        <a:rPr lang="en-US" sz="2400" dirty="0" smtClean="0"/>
                        <a:t> or </a:t>
                      </a:r>
                      <a:r>
                        <a:rPr lang="en-US" sz="2400" b="1" dirty="0" smtClean="0"/>
                        <a:t>$105/ton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October 2019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490448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30903" y="6061821"/>
            <a:ext cx="30024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Data Source:  </a:t>
            </a:r>
            <a:r>
              <a:rPr lang="en-US" sz="1000" dirty="0" smtClean="0"/>
              <a:t>USDA-FSA – Last updated 9/12/19</a:t>
            </a:r>
          </a:p>
        </p:txBody>
      </p:sp>
    </p:spTree>
    <p:extLst>
      <p:ext uri="{BB962C8B-B14F-4D97-AF65-F5344CB8AC3E}">
        <p14:creationId xmlns:p14="http://schemas.microsoft.com/office/powerpoint/2010/main" val="40999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Peanut Legal Battle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Class-action </a:t>
            </a:r>
            <a:r>
              <a:rPr lang="en-US" smtClean="0"/>
              <a:t>lawsuit against </a:t>
            </a:r>
            <a:r>
              <a:rPr lang="en-US" dirty="0" smtClean="0"/>
              <a:t>Birdsong and Golden Peanut alleges price fixing of runner peanuts.</a:t>
            </a:r>
          </a:p>
          <a:p>
            <a:r>
              <a:rPr lang="en-US" dirty="0" smtClean="0"/>
              <a:t>Claim:</a:t>
            </a:r>
          </a:p>
          <a:p>
            <a:pPr lvl="1"/>
            <a:r>
              <a:rPr lang="en-US" dirty="0" smtClean="0"/>
              <a:t>Flat prices despite supply disruptions from Hurricane Michael</a:t>
            </a:r>
          </a:p>
          <a:p>
            <a:pPr lvl="1"/>
            <a:r>
              <a:rPr lang="en-US" dirty="0" smtClean="0"/>
              <a:t>Over-reported peanut supply to USDA</a:t>
            </a:r>
          </a:p>
          <a:p>
            <a:pPr lvl="1"/>
            <a:r>
              <a:rPr lang="en-US" dirty="0" smtClean="0"/>
              <a:t>Under-reporting of prices to USDA</a:t>
            </a:r>
          </a:p>
        </p:txBody>
      </p:sp>
    </p:spTree>
    <p:extLst>
      <p:ext uri="{BB962C8B-B14F-4D97-AF65-F5344CB8AC3E}">
        <p14:creationId xmlns:p14="http://schemas.microsoft.com/office/powerpoint/2010/main" val="20863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Peanut Prices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Peanut Supply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Peanut Prices with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93048" y="6203860"/>
            <a:ext cx="24026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Data Source:  </a:t>
            </a:r>
            <a:r>
              <a:rPr lang="en-US" sz="1000" dirty="0" smtClean="0"/>
              <a:t>USDA-NASS and FAPRI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0" y="1124476"/>
            <a:ext cx="7899560" cy="48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711201"/>
            <a:ext cx="6858000" cy="1149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Take a look into the </a:t>
            </a:r>
            <a:r>
              <a:rPr lang="en-US" dirty="0"/>
              <a:t>c</a:t>
            </a:r>
            <a:r>
              <a:rPr lang="en-US" dirty="0" smtClean="0"/>
              <a:t>rystal peanut…</a:t>
            </a:r>
            <a:endParaRPr lang="en-US" dirty="0"/>
          </a:p>
        </p:txBody>
      </p:sp>
      <p:pic>
        <p:nvPicPr>
          <p:cNvPr id="1026" name="Picture 2" descr="Image result for crystal pean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64021"/>
            <a:ext cx="4985646" cy="39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63800" y="6198285"/>
            <a:ext cx="5251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Source: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://www.godinger.com/crystal-peanut.html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00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Peanut Outlook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Unless yields drop significantly, production needs to decrease in 2020</a:t>
            </a:r>
          </a:p>
          <a:p>
            <a:r>
              <a:rPr lang="en-US" dirty="0" smtClean="0"/>
              <a:t>How do we get below 2 billion pounds of an ending stock?</a:t>
            </a:r>
          </a:p>
          <a:p>
            <a:pPr lvl="1"/>
            <a:r>
              <a:rPr lang="en-US" dirty="0" smtClean="0"/>
              <a:t>Need to cut 227 million pounds from production</a:t>
            </a:r>
          </a:p>
          <a:p>
            <a:pPr lvl="2"/>
            <a:r>
              <a:rPr lang="en-US" dirty="0" smtClean="0"/>
              <a:t>2019 yield target: 3,921 from 4,086</a:t>
            </a:r>
          </a:p>
          <a:p>
            <a:pPr marL="457200" lvl="1" indent="0">
              <a:buNone/>
            </a:pPr>
            <a:r>
              <a:rPr lang="en-US" dirty="0" smtClean="0"/>
              <a:t>	or</a:t>
            </a:r>
          </a:p>
          <a:p>
            <a:pPr lvl="2"/>
            <a:r>
              <a:rPr lang="en-US" dirty="0" smtClean="0"/>
              <a:t>2020 acreage target: drop 4% from 2019</a:t>
            </a:r>
          </a:p>
          <a:p>
            <a:r>
              <a:rPr lang="en-US" dirty="0" smtClean="0"/>
              <a:t>Acreage </a:t>
            </a:r>
            <a:r>
              <a:rPr lang="en-US" i="1" smtClean="0"/>
              <a:t>should </a:t>
            </a:r>
            <a:r>
              <a:rPr lang="en-US" smtClean="0"/>
              <a:t>drop about 10%, </a:t>
            </a:r>
            <a:r>
              <a:rPr lang="en-US" dirty="0" smtClean="0"/>
              <a:t>but it likely will not</a:t>
            </a:r>
          </a:p>
          <a:p>
            <a:r>
              <a:rPr lang="en-US" dirty="0" smtClean="0"/>
              <a:t>There are not any really good alternatives</a:t>
            </a:r>
          </a:p>
          <a:p>
            <a:r>
              <a:rPr lang="en-US" dirty="0" smtClean="0"/>
              <a:t>Expect prices to continue around current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 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Contact Info:</a:t>
            </a:r>
            <a:br>
              <a:rPr lang="en-US" b="1" dirty="0"/>
            </a:br>
            <a:r>
              <a:rPr lang="en-US" b="1" dirty="0">
                <a:solidFill>
                  <a:srgbClr val="0000FF"/>
                </a:solidFill>
              </a:rPr>
              <a:t>Adam N. Rabinowitz, Ph.D.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Assistant Professor and Extension Economist</a:t>
            </a:r>
            <a:br>
              <a:rPr lang="en-US" b="1" dirty="0"/>
            </a:br>
            <a:r>
              <a:rPr lang="en-US" b="1" dirty="0"/>
              <a:t>Department of Agricultural and Applied Economics</a:t>
            </a:r>
            <a:br>
              <a:rPr lang="en-US" b="1" dirty="0"/>
            </a:br>
            <a:r>
              <a:rPr lang="en-US" b="1" dirty="0"/>
              <a:t>The University of Georgia – Tifton Campus</a:t>
            </a:r>
            <a:br>
              <a:rPr lang="en-US" b="1" dirty="0"/>
            </a:br>
            <a:r>
              <a:rPr lang="en-US" b="1" dirty="0"/>
              <a:t>2360 Rainwater Rd., Tifton, GA 31793</a:t>
            </a:r>
            <a:br>
              <a:rPr lang="en-US" b="1" dirty="0"/>
            </a:br>
            <a:r>
              <a:rPr lang="en-US" b="1" dirty="0"/>
              <a:t>Phone: (229) 386-3512</a:t>
            </a:r>
            <a:br>
              <a:rPr lang="en-US" b="1" dirty="0"/>
            </a:br>
            <a:r>
              <a:rPr lang="en-US" b="1" dirty="0"/>
              <a:t>E-mail: </a:t>
            </a:r>
            <a:r>
              <a:rPr lang="en-US" b="1" dirty="0">
                <a:hlinkClick r:id="rId2"/>
              </a:rPr>
              <a:t>adam.rabinowitz@uga.edu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Webpage: </a:t>
            </a:r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agecon.uga.edu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87087" y="-68420"/>
            <a:ext cx="9330613" cy="52838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altLang="en-US" sz="3600" dirty="0" smtClean="0"/>
              <a:t>Peanut Acreage</a:t>
            </a:r>
            <a:endParaRPr lang="en-US" altLang="en-US" sz="36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470999"/>
              </p:ext>
            </p:extLst>
          </p:nvPr>
        </p:nvGraphicFramePr>
        <p:xfrm>
          <a:off x="262195" y="417941"/>
          <a:ext cx="8619609" cy="6052797"/>
        </p:xfrm>
        <a:graphic>
          <a:graphicData uri="http://schemas.openxmlformats.org/drawingml/2006/table">
            <a:tbl>
              <a:tblPr/>
              <a:tblGrid>
                <a:gridCol w="816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172">
                  <a:extLst>
                    <a:ext uri="{9D8B030D-6E8A-4147-A177-3AD203B41FA5}">
                      <a16:colId xmlns:a16="http://schemas.microsoft.com/office/drawing/2014/main" val="1210066077"/>
                    </a:ext>
                  </a:extLst>
                </a:gridCol>
                <a:gridCol w="1088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151">
                  <a:extLst>
                    <a:ext uri="{9D8B030D-6E8A-4147-A177-3AD203B41FA5}">
                      <a16:colId xmlns:a16="http://schemas.microsoft.com/office/drawing/2014/main" val="2969217584"/>
                    </a:ext>
                  </a:extLst>
                </a:gridCol>
                <a:gridCol w="1120620">
                  <a:extLst>
                    <a:ext uri="{9D8B030D-6E8A-4147-A177-3AD203B41FA5}">
                      <a16:colId xmlns:a16="http://schemas.microsoft.com/office/drawing/2014/main" val="2824104922"/>
                    </a:ext>
                  </a:extLst>
                </a:gridCol>
                <a:gridCol w="1189149">
                  <a:extLst>
                    <a:ext uri="{9D8B030D-6E8A-4147-A177-3AD203B41FA5}">
                      <a16:colId xmlns:a16="http://schemas.microsoft.com/office/drawing/2014/main" val="726058837"/>
                    </a:ext>
                  </a:extLst>
                </a:gridCol>
                <a:gridCol w="1433843">
                  <a:extLst>
                    <a:ext uri="{9D8B030D-6E8A-4147-A177-3AD203B41FA5}">
                      <a16:colId xmlns:a16="http://schemas.microsoft.com/office/drawing/2014/main" val="3607994182"/>
                    </a:ext>
                  </a:extLst>
                </a:gridCol>
              </a:tblGrid>
              <a:tr h="479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2019P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Change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1,000 acres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GA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-20.0%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1,304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1,036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-16.7%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TX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-25.3%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VC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2195" y="6470738"/>
            <a:ext cx="8619609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solidFill>
                  <a:prstClr val="black"/>
                </a:solidFill>
              </a:rPr>
              <a:t>Source: </a:t>
            </a:r>
            <a:r>
              <a:rPr lang="en-US" altLang="en-US" sz="1600" dirty="0" smtClean="0">
                <a:solidFill>
                  <a:prstClr val="black"/>
                </a:solidFill>
              </a:rPr>
              <a:t>USDA </a:t>
            </a:r>
            <a:r>
              <a:rPr lang="en-US" altLang="en-US" sz="1600" dirty="0">
                <a:solidFill>
                  <a:prstClr val="black"/>
                </a:solidFill>
              </a:rPr>
              <a:t>NASS Crop Production </a:t>
            </a:r>
            <a:r>
              <a:rPr lang="en-US" altLang="en-US" sz="1600" dirty="0" smtClean="0">
                <a:solidFill>
                  <a:prstClr val="black"/>
                </a:solidFill>
              </a:rPr>
              <a:t>Reports – </a:t>
            </a:r>
            <a:r>
              <a:rPr lang="en-US" altLang="en-US" sz="1600" dirty="0">
                <a:solidFill>
                  <a:prstClr val="black"/>
                </a:solidFill>
              </a:rPr>
              <a:t>L</a:t>
            </a:r>
            <a:r>
              <a:rPr lang="en-US" altLang="en-US" sz="1600" dirty="0" smtClean="0">
                <a:solidFill>
                  <a:prstClr val="black"/>
                </a:solidFill>
              </a:rPr>
              <a:t>ast updated 9/12/19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12" y="234534"/>
            <a:ext cx="7671436" cy="57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216" y="2506662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59" y="294063"/>
            <a:ext cx="7618001" cy="57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2886" y="3398847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90" y="244153"/>
            <a:ext cx="7625240" cy="577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84" y="268448"/>
            <a:ext cx="7727231" cy="58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5251"/>
            <a:ext cx="7695621" cy="57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it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CF031186-602F-5E47-9850-335D5FD8DCEE}" vid="{E66D65B4-3DFF-704E-AC03-7E4D2E66A631}"/>
    </a:ext>
  </a:extLst>
</a:theme>
</file>

<file path=ppt/theme/theme2.xml><?xml version="1.0" encoding="utf-8"?>
<a:theme xmlns:a="http://schemas.openxmlformats.org/drawingml/2006/main" name="Content Slide (Option A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CF031186-602F-5E47-9850-335D5FD8DCEE}" vid="{AB69C254-CAEC-FF40-9EB6-A13913064576}"/>
    </a:ext>
  </a:extLst>
</a:theme>
</file>

<file path=ppt/theme/theme3.xml><?xml version="1.0" encoding="utf-8"?>
<a:theme xmlns:a="http://schemas.openxmlformats.org/drawingml/2006/main" name="Content Slide (Option B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CF031186-602F-5E47-9850-335D5FD8DCEE}" vid="{F9F4DEFD-38AC-1A46-81D4-3F6435F8B055}"/>
    </a:ext>
  </a:extLst>
</a:theme>
</file>

<file path=ppt/theme/theme4.xml><?xml version="1.0" encoding="utf-8"?>
<a:theme xmlns:a="http://schemas.openxmlformats.org/drawingml/2006/main" name="Text Emphasis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CF031186-602F-5E47-9850-335D5FD8DCEE}" vid="{E065B337-2A29-854A-9E77-97F1CEA1E76E}"/>
    </a:ext>
  </a:extLst>
</a:theme>
</file>

<file path=ppt/theme/theme5.xml><?xml version="1.0" encoding="utf-8"?>
<a:theme xmlns:a="http://schemas.openxmlformats.org/drawingml/2006/main" name="Contact Info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CF031186-602F-5E47-9850-335D5FD8DCEE}" vid="{0BF0043C-0AB6-B14E-964E-4680D4640789}"/>
    </a:ext>
  </a:extLst>
</a:theme>
</file>

<file path=ppt/theme/theme6.xml><?xml version="1.0" encoding="utf-8"?>
<a:theme xmlns:a="http://schemas.openxmlformats.org/drawingml/2006/main" name="Extension Facilit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CF031186-602F-5E47-9850-335D5FD8DCEE}" vid="{263E949C-D1A2-0943-801D-69E5173977B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681A1F1102C479B2537B220FF00D2" ma:contentTypeVersion="15" ma:contentTypeDescription="Create a new document." ma:contentTypeScope="" ma:versionID="8d4b321adc1c541f4ee755e18bdec4af">
  <xsd:schema xmlns:xsd="http://www.w3.org/2001/XMLSchema" xmlns:xs="http://www.w3.org/2001/XMLSchema" xmlns:p="http://schemas.microsoft.com/office/2006/metadata/properties" xmlns:ns1="http://schemas.microsoft.com/sharepoint/v3" xmlns:ns3="468bd54d-1d51-4134-ac75-53efefd2a396" xmlns:ns4="3bc3b2b6-37b1-47da-ae18-d016d6023639" targetNamespace="http://schemas.microsoft.com/office/2006/metadata/properties" ma:root="true" ma:fieldsID="2b2a7d855bb06dcebb9d1afbaf3f82a9" ns1:_="" ns3:_="" ns4:_="">
    <xsd:import namespace="http://schemas.microsoft.com/sharepoint/v3"/>
    <xsd:import namespace="468bd54d-1d51-4134-ac75-53efefd2a396"/>
    <xsd:import namespace="3bc3b2b6-37b1-47da-ae18-d016d60236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bd54d-1d51-4134-ac75-53efefd2a3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3b2b6-37b1-47da-ae18-d016d60236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2FDA9C-21B3-403E-A459-31FDC73F1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68bd54d-1d51-4134-ac75-53efefd2a396"/>
    <ds:schemaRef ds:uri="3bc3b2b6-37b1-47da-ae18-d016d60236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61A538-07BA-4138-AF8E-64FA3CC314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13694B-A83F-43B1-A694-1CFC8030D571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468bd54d-1d51-4134-ac75-53efefd2a396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3bc3b2b6-37b1-47da-ae18-d016d602363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Extension-powerpoint-template</Template>
  <TotalTime>3323</TotalTime>
  <Words>931</Words>
  <Application>Microsoft Office PowerPoint</Application>
  <PresentationFormat>On-screen Show (4:3)</PresentationFormat>
  <Paragraphs>378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Georgia</vt:lpstr>
      <vt:lpstr>Times New Roman</vt:lpstr>
      <vt:lpstr>Wingdings</vt:lpstr>
      <vt:lpstr>Presentation Title</vt:lpstr>
      <vt:lpstr>Content Slide (Option A)</vt:lpstr>
      <vt:lpstr>Content Slide (Option B)</vt:lpstr>
      <vt:lpstr>Text Emphasis slide</vt:lpstr>
      <vt:lpstr>Contact Info Slide</vt:lpstr>
      <vt:lpstr>Extension Facilities</vt:lpstr>
      <vt:lpstr>Peanut Outlook</vt:lpstr>
      <vt:lpstr>Snapshot of the Peanut Outlook</vt:lpstr>
      <vt:lpstr>Peanut Supply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Peanut Yields</vt:lpstr>
      <vt:lpstr>PowerPoint Presentation</vt:lpstr>
      <vt:lpstr>PowerPoint Presentation</vt:lpstr>
      <vt:lpstr>PowerPoint Presentation</vt:lpstr>
      <vt:lpstr>Peanut Production</vt:lpstr>
      <vt:lpstr>Peanut Demand</vt:lpstr>
      <vt:lpstr>PowerPoint Presentation</vt:lpstr>
      <vt:lpstr>Shelled and In Shell Peanut Products</vt:lpstr>
      <vt:lpstr>Peanut Trade</vt:lpstr>
      <vt:lpstr>U.S. Peanuts and Peanut Products Exported to World Market</vt:lpstr>
      <vt:lpstr>U.S. Peanuts and Peanut Products Exported to Canada</vt:lpstr>
      <vt:lpstr>U.S. Peanuts and Peanut Products Exported to Mexico</vt:lpstr>
      <vt:lpstr>U.S. Peanuts and Peanut Products Exported to Europe</vt:lpstr>
      <vt:lpstr>U.S. Peanuts and Peanut Products Exported to China</vt:lpstr>
      <vt:lpstr>U.S. Government Response to Retaliatory Tariffs</vt:lpstr>
      <vt:lpstr>Peanut Policy/Legal</vt:lpstr>
      <vt:lpstr>Farm Bill: Peanuts</vt:lpstr>
      <vt:lpstr>Price Loss Coverage</vt:lpstr>
      <vt:lpstr>Peanut Legal Battle</vt:lpstr>
      <vt:lpstr>Peanut Prices</vt:lpstr>
      <vt:lpstr>Peanut Prices with Forecasts</vt:lpstr>
      <vt:lpstr>Take a look into the crystal peanut…</vt:lpstr>
      <vt:lpstr>Peanut Outlook 2020</vt:lpstr>
      <vt:lpstr>Thank You!  Questions?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Peanut Marketing Update</dc:title>
  <dc:creator>Adam Rabinowitz</dc:creator>
  <cp:lastModifiedBy>Renae Woods</cp:lastModifiedBy>
  <cp:revision>137</cp:revision>
  <dcterms:created xsi:type="dcterms:W3CDTF">2018-09-04T21:20:20Z</dcterms:created>
  <dcterms:modified xsi:type="dcterms:W3CDTF">2019-10-07T19:32:34Z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0x010100B25681A1F1102C479B2537B220FF00D2</vt:lpwstr>
  </property>
</Properties>
</file>