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3" r:id="rId3"/>
    <p:sldId id="369" r:id="rId4"/>
    <p:sldId id="365" r:id="rId5"/>
    <p:sldId id="367" r:id="rId6"/>
    <p:sldId id="347" r:id="rId7"/>
    <p:sldId id="374" r:id="rId8"/>
    <p:sldId id="375" r:id="rId9"/>
    <p:sldId id="355" r:id="rId10"/>
    <p:sldId id="348" r:id="rId11"/>
    <p:sldId id="366" r:id="rId12"/>
    <p:sldId id="368" r:id="rId13"/>
    <p:sldId id="349" r:id="rId14"/>
    <p:sldId id="350" r:id="rId15"/>
    <p:sldId id="341" r:id="rId16"/>
    <p:sldId id="334" r:id="rId17"/>
    <p:sldId id="342" r:id="rId18"/>
    <p:sldId id="353" r:id="rId19"/>
    <p:sldId id="371" r:id="rId20"/>
    <p:sldId id="372" r:id="rId21"/>
    <p:sldId id="363" r:id="rId22"/>
    <p:sldId id="370" r:id="rId23"/>
    <p:sldId id="359" r:id="rId24"/>
    <p:sldId id="360" r:id="rId25"/>
    <p:sldId id="364" r:id="rId26"/>
    <p:sldId id="358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7626140595239E-2"/>
          <c:y val="3.2051282051282048E-2"/>
          <c:w val="0.92206749765485085"/>
          <c:h val="0.83533418681056482"/>
        </c:manualLayout>
      </c:layout>
      <c:lineChart>
        <c:grouping val="standard"/>
        <c:varyColors val="0"/>
        <c:ser>
          <c:idx val="3"/>
          <c:order val="0"/>
          <c:tx>
            <c:strRef>
              <c:f>[aglending.xlsx]indexes!$N$7</c:f>
              <c:strCache>
                <c:ptCount val="1"/>
                <c:pt idx="0">
                  <c:v>Loan Demand Index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[aglending.xlsx]indexes!$A$8:$A$76</c:f>
              <c:strCache>
                <c:ptCount val="69"/>
                <c:pt idx="0">
                  <c:v>2000: Q1</c:v>
                </c:pt>
                <c:pt idx="1">
                  <c:v>2000: Q2</c:v>
                </c:pt>
                <c:pt idx="2">
                  <c:v>2000: Q3</c:v>
                </c:pt>
                <c:pt idx="3">
                  <c:v>2000: Q4</c:v>
                </c:pt>
                <c:pt idx="4">
                  <c:v>2001: Q1</c:v>
                </c:pt>
                <c:pt idx="5">
                  <c:v>2001: Q2</c:v>
                </c:pt>
                <c:pt idx="6">
                  <c:v>2001: Q3</c:v>
                </c:pt>
                <c:pt idx="7">
                  <c:v>2001: Q4</c:v>
                </c:pt>
                <c:pt idx="8">
                  <c:v>2002: Q1</c:v>
                </c:pt>
                <c:pt idx="9">
                  <c:v>2002: Q2</c:v>
                </c:pt>
                <c:pt idx="10">
                  <c:v>2002: Q3</c:v>
                </c:pt>
                <c:pt idx="11">
                  <c:v>2002: Q4</c:v>
                </c:pt>
                <c:pt idx="12">
                  <c:v>2003: Q1</c:v>
                </c:pt>
                <c:pt idx="13">
                  <c:v>2003: Q2</c:v>
                </c:pt>
                <c:pt idx="14">
                  <c:v>2003: Q3</c:v>
                </c:pt>
                <c:pt idx="15">
                  <c:v>2003: Q4</c:v>
                </c:pt>
                <c:pt idx="16">
                  <c:v>2004: Q1</c:v>
                </c:pt>
                <c:pt idx="17">
                  <c:v>2004: Q2</c:v>
                </c:pt>
                <c:pt idx="18">
                  <c:v>2004: Q3</c:v>
                </c:pt>
                <c:pt idx="19">
                  <c:v>2004: Q4</c:v>
                </c:pt>
                <c:pt idx="20">
                  <c:v>2005: Q1</c:v>
                </c:pt>
                <c:pt idx="21">
                  <c:v>2005: Q2</c:v>
                </c:pt>
                <c:pt idx="22">
                  <c:v>2005: Q3</c:v>
                </c:pt>
                <c:pt idx="23">
                  <c:v>2005: Q4</c:v>
                </c:pt>
                <c:pt idx="24">
                  <c:v>2006: Q1</c:v>
                </c:pt>
                <c:pt idx="25">
                  <c:v>2006: Q2</c:v>
                </c:pt>
                <c:pt idx="26">
                  <c:v>2006: Q3</c:v>
                </c:pt>
                <c:pt idx="27">
                  <c:v>2006: Q4</c:v>
                </c:pt>
                <c:pt idx="28">
                  <c:v>2007: Q1</c:v>
                </c:pt>
                <c:pt idx="29">
                  <c:v>2007: Q2</c:v>
                </c:pt>
                <c:pt idx="30">
                  <c:v>2007: Q3</c:v>
                </c:pt>
                <c:pt idx="31">
                  <c:v>2007: Q4</c:v>
                </c:pt>
                <c:pt idx="32">
                  <c:v>2008: Q1</c:v>
                </c:pt>
                <c:pt idx="33">
                  <c:v>2008: Q2</c:v>
                </c:pt>
                <c:pt idx="34">
                  <c:v>2008: Q3</c:v>
                </c:pt>
                <c:pt idx="35">
                  <c:v>2008: Q4</c:v>
                </c:pt>
                <c:pt idx="36">
                  <c:v>2009: Q1</c:v>
                </c:pt>
                <c:pt idx="37">
                  <c:v>2009: Q2</c:v>
                </c:pt>
                <c:pt idx="38">
                  <c:v>2009: Q3</c:v>
                </c:pt>
                <c:pt idx="39">
                  <c:v>2009: Q4</c:v>
                </c:pt>
                <c:pt idx="40">
                  <c:v>2010: Q1</c:v>
                </c:pt>
                <c:pt idx="41">
                  <c:v>2010: Q2</c:v>
                </c:pt>
                <c:pt idx="42">
                  <c:v>2010: Q3</c:v>
                </c:pt>
                <c:pt idx="43">
                  <c:v>2010: Q4</c:v>
                </c:pt>
                <c:pt idx="44">
                  <c:v>2011: Q1</c:v>
                </c:pt>
                <c:pt idx="45">
                  <c:v>2011: Q2</c:v>
                </c:pt>
                <c:pt idx="46">
                  <c:v>2011: Q3</c:v>
                </c:pt>
                <c:pt idx="47">
                  <c:v>2011: Q4</c:v>
                </c:pt>
                <c:pt idx="48">
                  <c:v>2012: Q1</c:v>
                </c:pt>
                <c:pt idx="49">
                  <c:v>2012: Q2</c:v>
                </c:pt>
                <c:pt idx="50">
                  <c:v>2012: Q3</c:v>
                </c:pt>
                <c:pt idx="51">
                  <c:v>2012: Q4</c:v>
                </c:pt>
                <c:pt idx="52">
                  <c:v>2013: Q1</c:v>
                </c:pt>
                <c:pt idx="53">
                  <c:v>2013: Q2</c:v>
                </c:pt>
                <c:pt idx="54">
                  <c:v>2013: Q3</c:v>
                </c:pt>
                <c:pt idx="55">
                  <c:v>2013: Q4</c:v>
                </c:pt>
                <c:pt idx="56">
                  <c:v>2014: Q1</c:v>
                </c:pt>
                <c:pt idx="57">
                  <c:v>2014: Q2</c:v>
                </c:pt>
                <c:pt idx="58">
                  <c:v>2014: Q3</c:v>
                </c:pt>
                <c:pt idx="59">
                  <c:v>2014: Q4</c:v>
                </c:pt>
                <c:pt idx="60">
                  <c:v>2015: Q1</c:v>
                </c:pt>
                <c:pt idx="61">
                  <c:v>2015: Q2</c:v>
                </c:pt>
                <c:pt idx="62">
                  <c:v>2015: Q3</c:v>
                </c:pt>
                <c:pt idx="63">
                  <c:v>2015: Q4</c:v>
                </c:pt>
                <c:pt idx="64">
                  <c:v>2016: Q1</c:v>
                </c:pt>
                <c:pt idx="65">
                  <c:v>2016: Q2</c:v>
                </c:pt>
                <c:pt idx="66">
                  <c:v>2016: Q3</c:v>
                </c:pt>
                <c:pt idx="67">
                  <c:v>2016: Q4</c:v>
                </c:pt>
                <c:pt idx="68">
                  <c:v>2017: Q1</c:v>
                </c:pt>
              </c:strCache>
            </c:strRef>
          </c:cat>
          <c:val>
            <c:numRef>
              <c:f>[aglending.xlsx]indexes!$N$8:$N$76</c:f>
              <c:numCache>
                <c:formatCode>0.0</c:formatCode>
                <c:ptCount val="69"/>
                <c:pt idx="0">
                  <c:v>-0.75</c:v>
                </c:pt>
                <c:pt idx="1">
                  <c:v>-1.55</c:v>
                </c:pt>
                <c:pt idx="2">
                  <c:v>13.07</c:v>
                </c:pt>
                <c:pt idx="3">
                  <c:v>13.11</c:v>
                </c:pt>
                <c:pt idx="4">
                  <c:v>23.27</c:v>
                </c:pt>
                <c:pt idx="5">
                  <c:v>19.5</c:v>
                </c:pt>
                <c:pt idx="6">
                  <c:v>7.18</c:v>
                </c:pt>
                <c:pt idx="7">
                  <c:v>13.99</c:v>
                </c:pt>
                <c:pt idx="8">
                  <c:v>13.56</c:v>
                </c:pt>
                <c:pt idx="9">
                  <c:v>12.5</c:v>
                </c:pt>
                <c:pt idx="10">
                  <c:v>9.17</c:v>
                </c:pt>
                <c:pt idx="11">
                  <c:v>10.95</c:v>
                </c:pt>
                <c:pt idx="12">
                  <c:v>6.76</c:v>
                </c:pt>
                <c:pt idx="13">
                  <c:v>5.48</c:v>
                </c:pt>
                <c:pt idx="14">
                  <c:v>4.76</c:v>
                </c:pt>
                <c:pt idx="15">
                  <c:v>-4.4400000000000004</c:v>
                </c:pt>
                <c:pt idx="16">
                  <c:v>-11.74</c:v>
                </c:pt>
                <c:pt idx="17">
                  <c:v>-7.35</c:v>
                </c:pt>
                <c:pt idx="18">
                  <c:v>-11.8</c:v>
                </c:pt>
                <c:pt idx="19">
                  <c:v>-10.11</c:v>
                </c:pt>
                <c:pt idx="20">
                  <c:v>-9.1300000000000008</c:v>
                </c:pt>
                <c:pt idx="21">
                  <c:v>-7.29</c:v>
                </c:pt>
                <c:pt idx="22">
                  <c:v>-2.68</c:v>
                </c:pt>
                <c:pt idx="23">
                  <c:v>-2.76</c:v>
                </c:pt>
                <c:pt idx="24">
                  <c:v>-9.36</c:v>
                </c:pt>
                <c:pt idx="25">
                  <c:v>-0.57999999999999996</c:v>
                </c:pt>
                <c:pt idx="26">
                  <c:v>4.6500000000000004</c:v>
                </c:pt>
                <c:pt idx="27">
                  <c:v>9.8000000000000007</c:v>
                </c:pt>
                <c:pt idx="28">
                  <c:v>5.96</c:v>
                </c:pt>
                <c:pt idx="29">
                  <c:v>-3.36</c:v>
                </c:pt>
                <c:pt idx="30">
                  <c:v>-6.25</c:v>
                </c:pt>
                <c:pt idx="31">
                  <c:v>-3.31</c:v>
                </c:pt>
                <c:pt idx="32">
                  <c:v>-17.28</c:v>
                </c:pt>
                <c:pt idx="33">
                  <c:v>-5.16</c:v>
                </c:pt>
                <c:pt idx="34">
                  <c:v>4.2300000000000004</c:v>
                </c:pt>
                <c:pt idx="35">
                  <c:v>17.420000000000002</c:v>
                </c:pt>
                <c:pt idx="36">
                  <c:v>20.78</c:v>
                </c:pt>
                <c:pt idx="37">
                  <c:v>17.34</c:v>
                </c:pt>
                <c:pt idx="38">
                  <c:v>15.61</c:v>
                </c:pt>
                <c:pt idx="39">
                  <c:v>13.67</c:v>
                </c:pt>
                <c:pt idx="40">
                  <c:v>13.28</c:v>
                </c:pt>
                <c:pt idx="41">
                  <c:v>13.25</c:v>
                </c:pt>
                <c:pt idx="42">
                  <c:v>2.6</c:v>
                </c:pt>
                <c:pt idx="43">
                  <c:v>-6.95</c:v>
                </c:pt>
                <c:pt idx="44">
                  <c:v>-18.04</c:v>
                </c:pt>
                <c:pt idx="45">
                  <c:v>-5.95</c:v>
                </c:pt>
                <c:pt idx="46">
                  <c:v>-3.4</c:v>
                </c:pt>
                <c:pt idx="47">
                  <c:v>-8.08</c:v>
                </c:pt>
                <c:pt idx="48">
                  <c:v>-6.72</c:v>
                </c:pt>
                <c:pt idx="49">
                  <c:v>-12.33</c:v>
                </c:pt>
                <c:pt idx="50">
                  <c:v>-13.08</c:v>
                </c:pt>
                <c:pt idx="51">
                  <c:v>-11.41</c:v>
                </c:pt>
                <c:pt idx="52">
                  <c:v>-10.79</c:v>
                </c:pt>
                <c:pt idx="53">
                  <c:v>-10.220000000000001</c:v>
                </c:pt>
                <c:pt idx="54">
                  <c:v>-6.08</c:v>
                </c:pt>
                <c:pt idx="55">
                  <c:v>-6.12</c:v>
                </c:pt>
                <c:pt idx="56">
                  <c:v>-0.62</c:v>
                </c:pt>
                <c:pt idx="57">
                  <c:v>-4.5999999999999996</c:v>
                </c:pt>
                <c:pt idx="58">
                  <c:v>-4.1100000000000003</c:v>
                </c:pt>
                <c:pt idx="59">
                  <c:v>-4.41</c:v>
                </c:pt>
                <c:pt idx="60">
                  <c:v>0.8</c:v>
                </c:pt>
                <c:pt idx="61">
                  <c:v>7.93</c:v>
                </c:pt>
                <c:pt idx="62">
                  <c:v>0</c:v>
                </c:pt>
                <c:pt idx="63">
                  <c:v>16.670000000000002</c:v>
                </c:pt>
                <c:pt idx="64">
                  <c:v>23.96</c:v>
                </c:pt>
                <c:pt idx="65">
                  <c:v>25</c:v>
                </c:pt>
                <c:pt idx="66">
                  <c:v>22.83</c:v>
                </c:pt>
                <c:pt idx="67">
                  <c:v>15.08</c:v>
                </c:pt>
                <c:pt idx="68">
                  <c:v>6.3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[aglending.xlsx]indexes!$J$7</c:f>
              <c:strCache>
                <c:ptCount val="1"/>
                <c:pt idx="0">
                  <c:v>Repayment Index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[aglending.xlsx]indexes!$J$8:$J$76</c:f>
              <c:numCache>
                <c:formatCode>0.0</c:formatCode>
                <c:ptCount val="69"/>
                <c:pt idx="0">
                  <c:v>2.23</c:v>
                </c:pt>
                <c:pt idx="1">
                  <c:v>5.42</c:v>
                </c:pt>
                <c:pt idx="2">
                  <c:v>-11.11</c:v>
                </c:pt>
                <c:pt idx="3">
                  <c:v>-13.01</c:v>
                </c:pt>
                <c:pt idx="4">
                  <c:v>-19.71</c:v>
                </c:pt>
                <c:pt idx="5">
                  <c:v>-15.92</c:v>
                </c:pt>
                <c:pt idx="6">
                  <c:v>-11.01</c:v>
                </c:pt>
                <c:pt idx="7">
                  <c:v>-15.31</c:v>
                </c:pt>
                <c:pt idx="8">
                  <c:v>-15.08</c:v>
                </c:pt>
                <c:pt idx="9">
                  <c:v>-19.170000000000002</c:v>
                </c:pt>
                <c:pt idx="10">
                  <c:v>-14.16</c:v>
                </c:pt>
                <c:pt idx="11">
                  <c:v>-10.47</c:v>
                </c:pt>
                <c:pt idx="12">
                  <c:v>-4.96</c:v>
                </c:pt>
                <c:pt idx="13">
                  <c:v>-1.83</c:v>
                </c:pt>
                <c:pt idx="14">
                  <c:v>0</c:v>
                </c:pt>
                <c:pt idx="15">
                  <c:v>9.85</c:v>
                </c:pt>
                <c:pt idx="16">
                  <c:v>16.440000000000001</c:v>
                </c:pt>
                <c:pt idx="17">
                  <c:v>8.4700000000000006</c:v>
                </c:pt>
                <c:pt idx="18">
                  <c:v>9.19</c:v>
                </c:pt>
                <c:pt idx="19">
                  <c:v>11.71</c:v>
                </c:pt>
                <c:pt idx="20">
                  <c:v>9.5399999999999991</c:v>
                </c:pt>
                <c:pt idx="21">
                  <c:v>12.5</c:v>
                </c:pt>
                <c:pt idx="22">
                  <c:v>3.21</c:v>
                </c:pt>
                <c:pt idx="23">
                  <c:v>6.08</c:v>
                </c:pt>
                <c:pt idx="24">
                  <c:v>10</c:v>
                </c:pt>
                <c:pt idx="25">
                  <c:v>-1.17</c:v>
                </c:pt>
                <c:pt idx="26">
                  <c:v>-5.81</c:v>
                </c:pt>
                <c:pt idx="27">
                  <c:v>-9.8000000000000007</c:v>
                </c:pt>
                <c:pt idx="28">
                  <c:v>-8.8800000000000008</c:v>
                </c:pt>
                <c:pt idx="29">
                  <c:v>2.68</c:v>
                </c:pt>
                <c:pt idx="30">
                  <c:v>8.1199999999999992</c:v>
                </c:pt>
                <c:pt idx="31">
                  <c:v>13.9</c:v>
                </c:pt>
                <c:pt idx="32">
                  <c:v>16.46</c:v>
                </c:pt>
                <c:pt idx="33">
                  <c:v>7.74</c:v>
                </c:pt>
                <c:pt idx="34">
                  <c:v>-6.34</c:v>
                </c:pt>
                <c:pt idx="35">
                  <c:v>-24.51</c:v>
                </c:pt>
                <c:pt idx="36">
                  <c:v>-21.42</c:v>
                </c:pt>
                <c:pt idx="37">
                  <c:v>-22.29</c:v>
                </c:pt>
                <c:pt idx="38">
                  <c:v>-23.74</c:v>
                </c:pt>
                <c:pt idx="39">
                  <c:v>-17.95</c:v>
                </c:pt>
                <c:pt idx="40">
                  <c:v>-13.28</c:v>
                </c:pt>
                <c:pt idx="41">
                  <c:v>-15.89</c:v>
                </c:pt>
                <c:pt idx="42">
                  <c:v>-3.87</c:v>
                </c:pt>
                <c:pt idx="43">
                  <c:v>8.27</c:v>
                </c:pt>
                <c:pt idx="44">
                  <c:v>15.04</c:v>
                </c:pt>
                <c:pt idx="45">
                  <c:v>4.1100000000000003</c:v>
                </c:pt>
                <c:pt idx="46">
                  <c:v>9.4600000000000009</c:v>
                </c:pt>
                <c:pt idx="47">
                  <c:v>11.68</c:v>
                </c:pt>
                <c:pt idx="48">
                  <c:v>8.9600000000000009</c:v>
                </c:pt>
                <c:pt idx="49">
                  <c:v>17.010000000000002</c:v>
                </c:pt>
                <c:pt idx="50">
                  <c:v>15.68</c:v>
                </c:pt>
                <c:pt idx="51">
                  <c:v>12</c:v>
                </c:pt>
                <c:pt idx="52">
                  <c:v>13.67</c:v>
                </c:pt>
                <c:pt idx="53">
                  <c:v>6.52</c:v>
                </c:pt>
                <c:pt idx="54">
                  <c:v>7.48</c:v>
                </c:pt>
                <c:pt idx="55">
                  <c:v>6.08</c:v>
                </c:pt>
                <c:pt idx="56">
                  <c:v>1.86</c:v>
                </c:pt>
                <c:pt idx="57">
                  <c:v>11.92</c:v>
                </c:pt>
                <c:pt idx="58">
                  <c:v>12.41</c:v>
                </c:pt>
                <c:pt idx="59">
                  <c:v>2.19</c:v>
                </c:pt>
                <c:pt idx="60">
                  <c:v>-3.17</c:v>
                </c:pt>
                <c:pt idx="61">
                  <c:v>-6.35</c:v>
                </c:pt>
                <c:pt idx="62">
                  <c:v>-4.7300000000000004</c:v>
                </c:pt>
                <c:pt idx="63">
                  <c:v>-22.31</c:v>
                </c:pt>
                <c:pt idx="64">
                  <c:v>-33.880000000000003</c:v>
                </c:pt>
                <c:pt idx="65">
                  <c:v>-28.22</c:v>
                </c:pt>
                <c:pt idx="66">
                  <c:v>-25.2</c:v>
                </c:pt>
                <c:pt idx="67">
                  <c:v>-19.84</c:v>
                </c:pt>
                <c:pt idx="68">
                  <c:v>-7.14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382400"/>
        <c:axId val="291389848"/>
      </c:lineChart>
      <c:catAx>
        <c:axId val="2913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389848"/>
        <c:crosses val="autoZero"/>
        <c:auto val="1"/>
        <c:lblAlgn val="ctr"/>
        <c:lblOffset val="100"/>
        <c:noMultiLvlLbl val="0"/>
      </c:catAx>
      <c:valAx>
        <c:axId val="29138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3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306499142480837"/>
          <c:y val="4.1629728539177367E-2"/>
          <c:w val="0.6956233358916778"/>
          <c:h val="0.11254473872584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Interest Rates in the 11th Federal Reserve District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[agrates.xlsx]variable!$B$4</c:f>
              <c:strCache>
                <c:ptCount val="1"/>
                <c:pt idx="0">
                  <c:v>Feeder cattle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[agrates.xlsx]variable!$A$5:$A$73</c:f>
              <c:strCache>
                <c:ptCount val="69"/>
                <c:pt idx="0">
                  <c:v>2000: Q1</c:v>
                </c:pt>
                <c:pt idx="1">
                  <c:v>2000: Q2</c:v>
                </c:pt>
                <c:pt idx="2">
                  <c:v>2000: Q3</c:v>
                </c:pt>
                <c:pt idx="3">
                  <c:v>2000: Q4</c:v>
                </c:pt>
                <c:pt idx="4">
                  <c:v>2001: Q1</c:v>
                </c:pt>
                <c:pt idx="5">
                  <c:v>2001: Q2</c:v>
                </c:pt>
                <c:pt idx="6">
                  <c:v>2001: Q3</c:v>
                </c:pt>
                <c:pt idx="7">
                  <c:v>2001: Q4</c:v>
                </c:pt>
                <c:pt idx="8">
                  <c:v>2002: Q1</c:v>
                </c:pt>
                <c:pt idx="9">
                  <c:v>2002: Q2</c:v>
                </c:pt>
                <c:pt idx="10">
                  <c:v>2002: Q3</c:v>
                </c:pt>
                <c:pt idx="11">
                  <c:v>2002: Q4</c:v>
                </c:pt>
                <c:pt idx="12">
                  <c:v>2003: Q1</c:v>
                </c:pt>
                <c:pt idx="13">
                  <c:v>2003: Q2</c:v>
                </c:pt>
                <c:pt idx="14">
                  <c:v>2003: Q3</c:v>
                </c:pt>
                <c:pt idx="15">
                  <c:v>2003: Q4</c:v>
                </c:pt>
                <c:pt idx="16">
                  <c:v>2004: Q1</c:v>
                </c:pt>
                <c:pt idx="17">
                  <c:v>2004: Q2</c:v>
                </c:pt>
                <c:pt idx="18">
                  <c:v>2004: Q3</c:v>
                </c:pt>
                <c:pt idx="19">
                  <c:v>2004: Q4</c:v>
                </c:pt>
                <c:pt idx="20">
                  <c:v>2005: Q1</c:v>
                </c:pt>
                <c:pt idx="21">
                  <c:v>2005: Q2</c:v>
                </c:pt>
                <c:pt idx="22">
                  <c:v>2005: Q3</c:v>
                </c:pt>
                <c:pt idx="23">
                  <c:v>2005: Q4</c:v>
                </c:pt>
                <c:pt idx="24">
                  <c:v>2006: Q1</c:v>
                </c:pt>
                <c:pt idx="25">
                  <c:v>2006: Q2</c:v>
                </c:pt>
                <c:pt idx="26">
                  <c:v>2006: Q3</c:v>
                </c:pt>
                <c:pt idx="27">
                  <c:v>2006: Q4</c:v>
                </c:pt>
                <c:pt idx="28">
                  <c:v>2007: Q1</c:v>
                </c:pt>
                <c:pt idx="29">
                  <c:v>2007: Q2</c:v>
                </c:pt>
                <c:pt idx="30">
                  <c:v>2007: Q3</c:v>
                </c:pt>
                <c:pt idx="31">
                  <c:v>2007: Q4</c:v>
                </c:pt>
                <c:pt idx="32">
                  <c:v>2008: Q1</c:v>
                </c:pt>
                <c:pt idx="33">
                  <c:v>2008: Q2</c:v>
                </c:pt>
                <c:pt idx="34">
                  <c:v>2008: Q3</c:v>
                </c:pt>
                <c:pt idx="35">
                  <c:v>2008: Q4</c:v>
                </c:pt>
                <c:pt idx="36">
                  <c:v>2009: Q1</c:v>
                </c:pt>
                <c:pt idx="37">
                  <c:v>2009: Q2</c:v>
                </c:pt>
                <c:pt idx="38">
                  <c:v>2009: Q3</c:v>
                </c:pt>
                <c:pt idx="39">
                  <c:v>2009: Q4</c:v>
                </c:pt>
                <c:pt idx="40">
                  <c:v>2010: Q1</c:v>
                </c:pt>
                <c:pt idx="41">
                  <c:v>2010: Q2</c:v>
                </c:pt>
                <c:pt idx="42">
                  <c:v>2010: Q3</c:v>
                </c:pt>
                <c:pt idx="43">
                  <c:v>2010: Q4</c:v>
                </c:pt>
                <c:pt idx="44">
                  <c:v>2011: Q1</c:v>
                </c:pt>
                <c:pt idx="45">
                  <c:v>2011: Q2</c:v>
                </c:pt>
                <c:pt idx="46">
                  <c:v>2011: Q3</c:v>
                </c:pt>
                <c:pt idx="47">
                  <c:v>2011: Q4</c:v>
                </c:pt>
                <c:pt idx="48">
                  <c:v>2012: Q1</c:v>
                </c:pt>
                <c:pt idx="49">
                  <c:v>2012: Q2</c:v>
                </c:pt>
                <c:pt idx="50">
                  <c:v>2012: Q3</c:v>
                </c:pt>
                <c:pt idx="51">
                  <c:v>2012: Q4</c:v>
                </c:pt>
                <c:pt idx="52">
                  <c:v>2013: Q1</c:v>
                </c:pt>
                <c:pt idx="53">
                  <c:v>2013: Q2</c:v>
                </c:pt>
                <c:pt idx="54">
                  <c:v>2013: Q3</c:v>
                </c:pt>
                <c:pt idx="55">
                  <c:v>2013: Q4</c:v>
                </c:pt>
                <c:pt idx="56">
                  <c:v>2014: Q1</c:v>
                </c:pt>
                <c:pt idx="57">
                  <c:v>2014: Q2</c:v>
                </c:pt>
                <c:pt idx="58">
                  <c:v>2014: Q3</c:v>
                </c:pt>
                <c:pt idx="59">
                  <c:v>2014: Q4</c:v>
                </c:pt>
                <c:pt idx="60">
                  <c:v>2015: Q1</c:v>
                </c:pt>
                <c:pt idx="61">
                  <c:v>2015: Q2</c:v>
                </c:pt>
                <c:pt idx="62">
                  <c:v>2015: Q3</c:v>
                </c:pt>
                <c:pt idx="63">
                  <c:v>2015: Q4</c:v>
                </c:pt>
                <c:pt idx="64">
                  <c:v>2016: Q1</c:v>
                </c:pt>
                <c:pt idx="65">
                  <c:v>2016: Q2</c:v>
                </c:pt>
                <c:pt idx="66">
                  <c:v>2016: Q3</c:v>
                </c:pt>
                <c:pt idx="67">
                  <c:v>2016: Q4</c:v>
                </c:pt>
                <c:pt idx="68">
                  <c:v>2017: Q1</c:v>
                </c:pt>
              </c:strCache>
            </c:strRef>
          </c:cat>
          <c:val>
            <c:numRef>
              <c:f>[agrates.xlsx]variable!$B$5:$B$73</c:f>
              <c:numCache>
                <c:formatCode>0.00</c:formatCode>
                <c:ptCount val="69"/>
                <c:pt idx="0">
                  <c:v>10.63</c:v>
                </c:pt>
                <c:pt idx="1">
                  <c:v>11.14</c:v>
                </c:pt>
                <c:pt idx="2">
                  <c:v>10.88</c:v>
                </c:pt>
                <c:pt idx="3">
                  <c:v>10.77</c:v>
                </c:pt>
                <c:pt idx="4">
                  <c:v>10</c:v>
                </c:pt>
                <c:pt idx="5">
                  <c:v>8.9700000000000006</c:v>
                </c:pt>
                <c:pt idx="6">
                  <c:v>8.43</c:v>
                </c:pt>
                <c:pt idx="7">
                  <c:v>7.4</c:v>
                </c:pt>
                <c:pt idx="8">
                  <c:v>7.28</c:v>
                </c:pt>
                <c:pt idx="9">
                  <c:v>7.19</c:v>
                </c:pt>
                <c:pt idx="10">
                  <c:v>7.11</c:v>
                </c:pt>
                <c:pt idx="11">
                  <c:v>6.77</c:v>
                </c:pt>
                <c:pt idx="12">
                  <c:v>6.69</c:v>
                </c:pt>
                <c:pt idx="13">
                  <c:v>6.62</c:v>
                </c:pt>
                <c:pt idx="14">
                  <c:v>6.42</c:v>
                </c:pt>
                <c:pt idx="15">
                  <c:v>6.52</c:v>
                </c:pt>
                <c:pt idx="16">
                  <c:v>6.4</c:v>
                </c:pt>
                <c:pt idx="17">
                  <c:v>6.18</c:v>
                </c:pt>
                <c:pt idx="18">
                  <c:v>6.64</c:v>
                </c:pt>
                <c:pt idx="19">
                  <c:v>7.13</c:v>
                </c:pt>
                <c:pt idx="20">
                  <c:v>7.37</c:v>
                </c:pt>
                <c:pt idx="21">
                  <c:v>7.8</c:v>
                </c:pt>
                <c:pt idx="22">
                  <c:v>8.16</c:v>
                </c:pt>
                <c:pt idx="23">
                  <c:v>8.5299999999999994</c:v>
                </c:pt>
                <c:pt idx="24">
                  <c:v>8.93</c:v>
                </c:pt>
                <c:pt idx="25">
                  <c:v>9.34</c:v>
                </c:pt>
                <c:pt idx="26">
                  <c:v>9.5399999999999991</c:v>
                </c:pt>
                <c:pt idx="27">
                  <c:v>9.51</c:v>
                </c:pt>
                <c:pt idx="28">
                  <c:v>9.4499999999999993</c:v>
                </c:pt>
                <c:pt idx="29">
                  <c:v>9.51</c:v>
                </c:pt>
                <c:pt idx="30">
                  <c:v>9.2799999999999994</c:v>
                </c:pt>
                <c:pt idx="31">
                  <c:v>8.83</c:v>
                </c:pt>
                <c:pt idx="32">
                  <c:v>7.2</c:v>
                </c:pt>
                <c:pt idx="33">
                  <c:v>6.81</c:v>
                </c:pt>
                <c:pt idx="34">
                  <c:v>6.76</c:v>
                </c:pt>
                <c:pt idx="35">
                  <c:v>6.35</c:v>
                </c:pt>
                <c:pt idx="36">
                  <c:v>6.16</c:v>
                </c:pt>
                <c:pt idx="37">
                  <c:v>6.13</c:v>
                </c:pt>
                <c:pt idx="38">
                  <c:v>6.3</c:v>
                </c:pt>
                <c:pt idx="39">
                  <c:v>6.15</c:v>
                </c:pt>
                <c:pt idx="40">
                  <c:v>6.02</c:v>
                </c:pt>
                <c:pt idx="41">
                  <c:v>6.21</c:v>
                </c:pt>
                <c:pt idx="42">
                  <c:v>6.05</c:v>
                </c:pt>
                <c:pt idx="43">
                  <c:v>6.05</c:v>
                </c:pt>
                <c:pt idx="44">
                  <c:v>6.08</c:v>
                </c:pt>
                <c:pt idx="45">
                  <c:v>6.06</c:v>
                </c:pt>
                <c:pt idx="46">
                  <c:v>6.11</c:v>
                </c:pt>
                <c:pt idx="47">
                  <c:v>6</c:v>
                </c:pt>
                <c:pt idx="48">
                  <c:v>5.97</c:v>
                </c:pt>
                <c:pt idx="49">
                  <c:v>5.9</c:v>
                </c:pt>
                <c:pt idx="50">
                  <c:v>6.04</c:v>
                </c:pt>
                <c:pt idx="51">
                  <c:v>5.83</c:v>
                </c:pt>
                <c:pt idx="52">
                  <c:v>5.87</c:v>
                </c:pt>
                <c:pt idx="53">
                  <c:v>5.81</c:v>
                </c:pt>
                <c:pt idx="54">
                  <c:v>5.71</c:v>
                </c:pt>
                <c:pt idx="55">
                  <c:v>5.69</c:v>
                </c:pt>
                <c:pt idx="56">
                  <c:v>5.78</c:v>
                </c:pt>
                <c:pt idx="57">
                  <c:v>5.73</c:v>
                </c:pt>
                <c:pt idx="58">
                  <c:v>5.69</c:v>
                </c:pt>
                <c:pt idx="59">
                  <c:v>5.65</c:v>
                </c:pt>
                <c:pt idx="60">
                  <c:v>5.56</c:v>
                </c:pt>
                <c:pt idx="61">
                  <c:v>5.52</c:v>
                </c:pt>
                <c:pt idx="62">
                  <c:v>5.65</c:v>
                </c:pt>
                <c:pt idx="63">
                  <c:v>5.7</c:v>
                </c:pt>
                <c:pt idx="64">
                  <c:v>5.72</c:v>
                </c:pt>
                <c:pt idx="65">
                  <c:v>5.73</c:v>
                </c:pt>
                <c:pt idx="66">
                  <c:v>5.6</c:v>
                </c:pt>
                <c:pt idx="67">
                  <c:v>5.65</c:v>
                </c:pt>
                <c:pt idx="68">
                  <c:v>5.73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[agrates.xlsx]variable!$C$4</c:f>
              <c:strCache>
                <c:ptCount val="1"/>
                <c:pt idx="0">
                  <c:v>Other farm operating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[agrates.xlsx]variable!$A$5:$A$73</c:f>
              <c:strCache>
                <c:ptCount val="69"/>
                <c:pt idx="0">
                  <c:v>2000: Q1</c:v>
                </c:pt>
                <c:pt idx="1">
                  <c:v>2000: Q2</c:v>
                </c:pt>
                <c:pt idx="2">
                  <c:v>2000: Q3</c:v>
                </c:pt>
                <c:pt idx="3">
                  <c:v>2000: Q4</c:v>
                </c:pt>
                <c:pt idx="4">
                  <c:v>2001: Q1</c:v>
                </c:pt>
                <c:pt idx="5">
                  <c:v>2001: Q2</c:v>
                </c:pt>
                <c:pt idx="6">
                  <c:v>2001: Q3</c:v>
                </c:pt>
                <c:pt idx="7">
                  <c:v>2001: Q4</c:v>
                </c:pt>
                <c:pt idx="8">
                  <c:v>2002: Q1</c:v>
                </c:pt>
                <c:pt idx="9">
                  <c:v>2002: Q2</c:v>
                </c:pt>
                <c:pt idx="10">
                  <c:v>2002: Q3</c:v>
                </c:pt>
                <c:pt idx="11">
                  <c:v>2002: Q4</c:v>
                </c:pt>
                <c:pt idx="12">
                  <c:v>2003: Q1</c:v>
                </c:pt>
                <c:pt idx="13">
                  <c:v>2003: Q2</c:v>
                </c:pt>
                <c:pt idx="14">
                  <c:v>2003: Q3</c:v>
                </c:pt>
                <c:pt idx="15">
                  <c:v>2003: Q4</c:v>
                </c:pt>
                <c:pt idx="16">
                  <c:v>2004: Q1</c:v>
                </c:pt>
                <c:pt idx="17">
                  <c:v>2004: Q2</c:v>
                </c:pt>
                <c:pt idx="18">
                  <c:v>2004: Q3</c:v>
                </c:pt>
                <c:pt idx="19">
                  <c:v>2004: Q4</c:v>
                </c:pt>
                <c:pt idx="20">
                  <c:v>2005: Q1</c:v>
                </c:pt>
                <c:pt idx="21">
                  <c:v>2005: Q2</c:v>
                </c:pt>
                <c:pt idx="22">
                  <c:v>2005: Q3</c:v>
                </c:pt>
                <c:pt idx="23">
                  <c:v>2005: Q4</c:v>
                </c:pt>
                <c:pt idx="24">
                  <c:v>2006: Q1</c:v>
                </c:pt>
                <c:pt idx="25">
                  <c:v>2006: Q2</c:v>
                </c:pt>
                <c:pt idx="26">
                  <c:v>2006: Q3</c:v>
                </c:pt>
                <c:pt idx="27">
                  <c:v>2006: Q4</c:v>
                </c:pt>
                <c:pt idx="28">
                  <c:v>2007: Q1</c:v>
                </c:pt>
                <c:pt idx="29">
                  <c:v>2007: Q2</c:v>
                </c:pt>
                <c:pt idx="30">
                  <c:v>2007: Q3</c:v>
                </c:pt>
                <c:pt idx="31">
                  <c:v>2007: Q4</c:v>
                </c:pt>
                <c:pt idx="32">
                  <c:v>2008: Q1</c:v>
                </c:pt>
                <c:pt idx="33">
                  <c:v>2008: Q2</c:v>
                </c:pt>
                <c:pt idx="34">
                  <c:v>2008: Q3</c:v>
                </c:pt>
                <c:pt idx="35">
                  <c:v>2008: Q4</c:v>
                </c:pt>
                <c:pt idx="36">
                  <c:v>2009: Q1</c:v>
                </c:pt>
                <c:pt idx="37">
                  <c:v>2009: Q2</c:v>
                </c:pt>
                <c:pt idx="38">
                  <c:v>2009: Q3</c:v>
                </c:pt>
                <c:pt idx="39">
                  <c:v>2009: Q4</c:v>
                </c:pt>
                <c:pt idx="40">
                  <c:v>2010: Q1</c:v>
                </c:pt>
                <c:pt idx="41">
                  <c:v>2010: Q2</c:v>
                </c:pt>
                <c:pt idx="42">
                  <c:v>2010: Q3</c:v>
                </c:pt>
                <c:pt idx="43">
                  <c:v>2010: Q4</c:v>
                </c:pt>
                <c:pt idx="44">
                  <c:v>2011: Q1</c:v>
                </c:pt>
                <c:pt idx="45">
                  <c:v>2011: Q2</c:v>
                </c:pt>
                <c:pt idx="46">
                  <c:v>2011: Q3</c:v>
                </c:pt>
                <c:pt idx="47">
                  <c:v>2011: Q4</c:v>
                </c:pt>
                <c:pt idx="48">
                  <c:v>2012: Q1</c:v>
                </c:pt>
                <c:pt idx="49">
                  <c:v>2012: Q2</c:v>
                </c:pt>
                <c:pt idx="50">
                  <c:v>2012: Q3</c:v>
                </c:pt>
                <c:pt idx="51">
                  <c:v>2012: Q4</c:v>
                </c:pt>
                <c:pt idx="52">
                  <c:v>2013: Q1</c:v>
                </c:pt>
                <c:pt idx="53">
                  <c:v>2013: Q2</c:v>
                </c:pt>
                <c:pt idx="54">
                  <c:v>2013: Q3</c:v>
                </c:pt>
                <c:pt idx="55">
                  <c:v>2013: Q4</c:v>
                </c:pt>
                <c:pt idx="56">
                  <c:v>2014: Q1</c:v>
                </c:pt>
                <c:pt idx="57">
                  <c:v>2014: Q2</c:v>
                </c:pt>
                <c:pt idx="58">
                  <c:v>2014: Q3</c:v>
                </c:pt>
                <c:pt idx="59">
                  <c:v>2014: Q4</c:v>
                </c:pt>
                <c:pt idx="60">
                  <c:v>2015: Q1</c:v>
                </c:pt>
                <c:pt idx="61">
                  <c:v>2015: Q2</c:v>
                </c:pt>
                <c:pt idx="62">
                  <c:v>2015: Q3</c:v>
                </c:pt>
                <c:pt idx="63">
                  <c:v>2015: Q4</c:v>
                </c:pt>
                <c:pt idx="64">
                  <c:v>2016: Q1</c:v>
                </c:pt>
                <c:pt idx="65">
                  <c:v>2016: Q2</c:v>
                </c:pt>
                <c:pt idx="66">
                  <c:v>2016: Q3</c:v>
                </c:pt>
                <c:pt idx="67">
                  <c:v>2016: Q4</c:v>
                </c:pt>
                <c:pt idx="68">
                  <c:v>2017: Q1</c:v>
                </c:pt>
              </c:strCache>
            </c:strRef>
          </c:cat>
          <c:val>
            <c:numRef>
              <c:f>[agrates.xlsx]variable!$C$5:$C$73</c:f>
              <c:numCache>
                <c:formatCode>0.00</c:formatCode>
                <c:ptCount val="69"/>
                <c:pt idx="0">
                  <c:v>10.73</c:v>
                </c:pt>
                <c:pt idx="1">
                  <c:v>11.23</c:v>
                </c:pt>
                <c:pt idx="2">
                  <c:v>11.13</c:v>
                </c:pt>
                <c:pt idx="3">
                  <c:v>10.8</c:v>
                </c:pt>
                <c:pt idx="4">
                  <c:v>10.14</c:v>
                </c:pt>
                <c:pt idx="5">
                  <c:v>9.1300000000000008</c:v>
                </c:pt>
                <c:pt idx="6">
                  <c:v>8.59</c:v>
                </c:pt>
                <c:pt idx="7">
                  <c:v>7.53</c:v>
                </c:pt>
                <c:pt idx="8">
                  <c:v>7.36</c:v>
                </c:pt>
                <c:pt idx="9">
                  <c:v>7.24</c:v>
                </c:pt>
                <c:pt idx="10">
                  <c:v>7.19</c:v>
                </c:pt>
                <c:pt idx="11">
                  <c:v>6.89</c:v>
                </c:pt>
                <c:pt idx="12">
                  <c:v>6.86</c:v>
                </c:pt>
                <c:pt idx="13">
                  <c:v>6.75</c:v>
                </c:pt>
                <c:pt idx="14">
                  <c:v>6.59</c:v>
                </c:pt>
                <c:pt idx="15">
                  <c:v>6.62</c:v>
                </c:pt>
                <c:pt idx="16">
                  <c:v>6.6</c:v>
                </c:pt>
                <c:pt idx="17">
                  <c:v>6.49</c:v>
                </c:pt>
                <c:pt idx="18">
                  <c:v>6.78</c:v>
                </c:pt>
                <c:pt idx="19">
                  <c:v>7.2</c:v>
                </c:pt>
                <c:pt idx="20">
                  <c:v>7.51</c:v>
                </c:pt>
                <c:pt idx="21">
                  <c:v>8.01</c:v>
                </c:pt>
                <c:pt idx="22">
                  <c:v>8.35</c:v>
                </c:pt>
                <c:pt idx="23">
                  <c:v>8.7200000000000006</c:v>
                </c:pt>
                <c:pt idx="24">
                  <c:v>9.1300000000000008</c:v>
                </c:pt>
                <c:pt idx="25">
                  <c:v>9.5299999999999994</c:v>
                </c:pt>
                <c:pt idx="26">
                  <c:v>9.67</c:v>
                </c:pt>
                <c:pt idx="27">
                  <c:v>9.67</c:v>
                </c:pt>
                <c:pt idx="28">
                  <c:v>9.68</c:v>
                </c:pt>
                <c:pt idx="29">
                  <c:v>9.68</c:v>
                </c:pt>
                <c:pt idx="30">
                  <c:v>9.5</c:v>
                </c:pt>
                <c:pt idx="31">
                  <c:v>8.93</c:v>
                </c:pt>
                <c:pt idx="32">
                  <c:v>7.39</c:v>
                </c:pt>
                <c:pt idx="33">
                  <c:v>6.99</c:v>
                </c:pt>
                <c:pt idx="34">
                  <c:v>6.92</c:v>
                </c:pt>
                <c:pt idx="35">
                  <c:v>6.45</c:v>
                </c:pt>
                <c:pt idx="36">
                  <c:v>6.22</c:v>
                </c:pt>
                <c:pt idx="37">
                  <c:v>6.18</c:v>
                </c:pt>
                <c:pt idx="38">
                  <c:v>6.31</c:v>
                </c:pt>
                <c:pt idx="39">
                  <c:v>6.31</c:v>
                </c:pt>
                <c:pt idx="40">
                  <c:v>6.21</c:v>
                </c:pt>
                <c:pt idx="41">
                  <c:v>6.33</c:v>
                </c:pt>
                <c:pt idx="42">
                  <c:v>6.29</c:v>
                </c:pt>
                <c:pt idx="43">
                  <c:v>6.23</c:v>
                </c:pt>
                <c:pt idx="44">
                  <c:v>6.28</c:v>
                </c:pt>
                <c:pt idx="45">
                  <c:v>6.24</c:v>
                </c:pt>
                <c:pt idx="46">
                  <c:v>6.2</c:v>
                </c:pt>
                <c:pt idx="47">
                  <c:v>6.09</c:v>
                </c:pt>
                <c:pt idx="48">
                  <c:v>6.09</c:v>
                </c:pt>
                <c:pt idx="49">
                  <c:v>5.96</c:v>
                </c:pt>
                <c:pt idx="50">
                  <c:v>6.09</c:v>
                </c:pt>
                <c:pt idx="51">
                  <c:v>5.93</c:v>
                </c:pt>
                <c:pt idx="52">
                  <c:v>5.98</c:v>
                </c:pt>
                <c:pt idx="53">
                  <c:v>5.94</c:v>
                </c:pt>
                <c:pt idx="54">
                  <c:v>5.81</c:v>
                </c:pt>
                <c:pt idx="55">
                  <c:v>5.75</c:v>
                </c:pt>
                <c:pt idx="56">
                  <c:v>5.84</c:v>
                </c:pt>
                <c:pt idx="57">
                  <c:v>5.75</c:v>
                </c:pt>
                <c:pt idx="58">
                  <c:v>5.75</c:v>
                </c:pt>
                <c:pt idx="59">
                  <c:v>5.71</c:v>
                </c:pt>
                <c:pt idx="60">
                  <c:v>5.66</c:v>
                </c:pt>
                <c:pt idx="61">
                  <c:v>5.57</c:v>
                </c:pt>
                <c:pt idx="62">
                  <c:v>5.7</c:v>
                </c:pt>
                <c:pt idx="63">
                  <c:v>5.73</c:v>
                </c:pt>
                <c:pt idx="64">
                  <c:v>5.74</c:v>
                </c:pt>
                <c:pt idx="65">
                  <c:v>5.8</c:v>
                </c:pt>
                <c:pt idx="66">
                  <c:v>5.63</c:v>
                </c:pt>
                <c:pt idx="67">
                  <c:v>5.65</c:v>
                </c:pt>
                <c:pt idx="68">
                  <c:v>5.74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[agrates.xlsx]variable!$D$4</c:f>
              <c:strCache>
                <c:ptCount val="1"/>
                <c:pt idx="0">
                  <c:v>Intermediate term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[agrates.xlsx]variable!$A$5:$A$73</c:f>
              <c:strCache>
                <c:ptCount val="69"/>
                <c:pt idx="0">
                  <c:v>2000: Q1</c:v>
                </c:pt>
                <c:pt idx="1">
                  <c:v>2000: Q2</c:v>
                </c:pt>
                <c:pt idx="2">
                  <c:v>2000: Q3</c:v>
                </c:pt>
                <c:pt idx="3">
                  <c:v>2000: Q4</c:v>
                </c:pt>
                <c:pt idx="4">
                  <c:v>2001: Q1</c:v>
                </c:pt>
                <c:pt idx="5">
                  <c:v>2001: Q2</c:v>
                </c:pt>
                <c:pt idx="6">
                  <c:v>2001: Q3</c:v>
                </c:pt>
                <c:pt idx="7">
                  <c:v>2001: Q4</c:v>
                </c:pt>
                <c:pt idx="8">
                  <c:v>2002: Q1</c:v>
                </c:pt>
                <c:pt idx="9">
                  <c:v>2002: Q2</c:v>
                </c:pt>
                <c:pt idx="10">
                  <c:v>2002: Q3</c:v>
                </c:pt>
                <c:pt idx="11">
                  <c:v>2002: Q4</c:v>
                </c:pt>
                <c:pt idx="12">
                  <c:v>2003: Q1</c:v>
                </c:pt>
                <c:pt idx="13">
                  <c:v>2003: Q2</c:v>
                </c:pt>
                <c:pt idx="14">
                  <c:v>2003: Q3</c:v>
                </c:pt>
                <c:pt idx="15">
                  <c:v>2003: Q4</c:v>
                </c:pt>
                <c:pt idx="16">
                  <c:v>2004: Q1</c:v>
                </c:pt>
                <c:pt idx="17">
                  <c:v>2004: Q2</c:v>
                </c:pt>
                <c:pt idx="18">
                  <c:v>2004: Q3</c:v>
                </c:pt>
                <c:pt idx="19">
                  <c:v>2004: Q4</c:v>
                </c:pt>
                <c:pt idx="20">
                  <c:v>2005: Q1</c:v>
                </c:pt>
                <c:pt idx="21">
                  <c:v>2005: Q2</c:v>
                </c:pt>
                <c:pt idx="22">
                  <c:v>2005: Q3</c:v>
                </c:pt>
                <c:pt idx="23">
                  <c:v>2005: Q4</c:v>
                </c:pt>
                <c:pt idx="24">
                  <c:v>2006: Q1</c:v>
                </c:pt>
                <c:pt idx="25">
                  <c:v>2006: Q2</c:v>
                </c:pt>
                <c:pt idx="26">
                  <c:v>2006: Q3</c:v>
                </c:pt>
                <c:pt idx="27">
                  <c:v>2006: Q4</c:v>
                </c:pt>
                <c:pt idx="28">
                  <c:v>2007: Q1</c:v>
                </c:pt>
                <c:pt idx="29">
                  <c:v>2007: Q2</c:v>
                </c:pt>
                <c:pt idx="30">
                  <c:v>2007: Q3</c:v>
                </c:pt>
                <c:pt idx="31">
                  <c:v>2007: Q4</c:v>
                </c:pt>
                <c:pt idx="32">
                  <c:v>2008: Q1</c:v>
                </c:pt>
                <c:pt idx="33">
                  <c:v>2008: Q2</c:v>
                </c:pt>
                <c:pt idx="34">
                  <c:v>2008: Q3</c:v>
                </c:pt>
                <c:pt idx="35">
                  <c:v>2008: Q4</c:v>
                </c:pt>
                <c:pt idx="36">
                  <c:v>2009: Q1</c:v>
                </c:pt>
                <c:pt idx="37">
                  <c:v>2009: Q2</c:v>
                </c:pt>
                <c:pt idx="38">
                  <c:v>2009: Q3</c:v>
                </c:pt>
                <c:pt idx="39">
                  <c:v>2009: Q4</c:v>
                </c:pt>
                <c:pt idx="40">
                  <c:v>2010: Q1</c:v>
                </c:pt>
                <c:pt idx="41">
                  <c:v>2010: Q2</c:v>
                </c:pt>
                <c:pt idx="42">
                  <c:v>2010: Q3</c:v>
                </c:pt>
                <c:pt idx="43">
                  <c:v>2010: Q4</c:v>
                </c:pt>
                <c:pt idx="44">
                  <c:v>2011: Q1</c:v>
                </c:pt>
                <c:pt idx="45">
                  <c:v>2011: Q2</c:v>
                </c:pt>
                <c:pt idx="46">
                  <c:v>2011: Q3</c:v>
                </c:pt>
                <c:pt idx="47">
                  <c:v>2011: Q4</c:v>
                </c:pt>
                <c:pt idx="48">
                  <c:v>2012: Q1</c:v>
                </c:pt>
                <c:pt idx="49">
                  <c:v>2012: Q2</c:v>
                </c:pt>
                <c:pt idx="50">
                  <c:v>2012: Q3</c:v>
                </c:pt>
                <c:pt idx="51">
                  <c:v>2012: Q4</c:v>
                </c:pt>
                <c:pt idx="52">
                  <c:v>2013: Q1</c:v>
                </c:pt>
                <c:pt idx="53">
                  <c:v>2013: Q2</c:v>
                </c:pt>
                <c:pt idx="54">
                  <c:v>2013: Q3</c:v>
                </c:pt>
                <c:pt idx="55">
                  <c:v>2013: Q4</c:v>
                </c:pt>
                <c:pt idx="56">
                  <c:v>2014: Q1</c:v>
                </c:pt>
                <c:pt idx="57">
                  <c:v>2014: Q2</c:v>
                </c:pt>
                <c:pt idx="58">
                  <c:v>2014: Q3</c:v>
                </c:pt>
                <c:pt idx="59">
                  <c:v>2014: Q4</c:v>
                </c:pt>
                <c:pt idx="60">
                  <c:v>2015: Q1</c:v>
                </c:pt>
                <c:pt idx="61">
                  <c:v>2015: Q2</c:v>
                </c:pt>
                <c:pt idx="62">
                  <c:v>2015: Q3</c:v>
                </c:pt>
                <c:pt idx="63">
                  <c:v>2015: Q4</c:v>
                </c:pt>
                <c:pt idx="64">
                  <c:v>2016: Q1</c:v>
                </c:pt>
                <c:pt idx="65">
                  <c:v>2016: Q2</c:v>
                </c:pt>
                <c:pt idx="66">
                  <c:v>2016: Q3</c:v>
                </c:pt>
                <c:pt idx="67">
                  <c:v>2016: Q4</c:v>
                </c:pt>
                <c:pt idx="68">
                  <c:v>2017: Q1</c:v>
                </c:pt>
              </c:strCache>
            </c:strRef>
          </c:cat>
          <c:val>
            <c:numRef>
              <c:f>[agrates.xlsx]variable!$D$5:$D$73</c:f>
              <c:numCache>
                <c:formatCode>0.00</c:formatCode>
                <c:ptCount val="69"/>
                <c:pt idx="0">
                  <c:v>10.57</c:v>
                </c:pt>
                <c:pt idx="1">
                  <c:v>11.05</c:v>
                </c:pt>
                <c:pt idx="2">
                  <c:v>10.76</c:v>
                </c:pt>
                <c:pt idx="3">
                  <c:v>10.56</c:v>
                </c:pt>
                <c:pt idx="4">
                  <c:v>9.93</c:v>
                </c:pt>
                <c:pt idx="5">
                  <c:v>9.0399999999999991</c:v>
                </c:pt>
                <c:pt idx="6">
                  <c:v>8.39</c:v>
                </c:pt>
                <c:pt idx="7">
                  <c:v>7.44</c:v>
                </c:pt>
                <c:pt idx="8">
                  <c:v>7.3</c:v>
                </c:pt>
                <c:pt idx="9">
                  <c:v>7.23</c:v>
                </c:pt>
                <c:pt idx="10">
                  <c:v>7.23</c:v>
                </c:pt>
                <c:pt idx="11">
                  <c:v>6.91</c:v>
                </c:pt>
                <c:pt idx="12">
                  <c:v>6.9</c:v>
                </c:pt>
                <c:pt idx="13">
                  <c:v>6.71</c:v>
                </c:pt>
                <c:pt idx="14">
                  <c:v>6.54</c:v>
                </c:pt>
                <c:pt idx="15">
                  <c:v>6.67</c:v>
                </c:pt>
                <c:pt idx="16">
                  <c:v>6.52</c:v>
                </c:pt>
                <c:pt idx="17">
                  <c:v>6.48</c:v>
                </c:pt>
                <c:pt idx="18">
                  <c:v>6.79</c:v>
                </c:pt>
                <c:pt idx="19">
                  <c:v>7.13</c:v>
                </c:pt>
                <c:pt idx="20">
                  <c:v>7.43</c:v>
                </c:pt>
                <c:pt idx="21">
                  <c:v>7.88</c:v>
                </c:pt>
                <c:pt idx="22">
                  <c:v>8.19</c:v>
                </c:pt>
                <c:pt idx="23">
                  <c:v>8.52</c:v>
                </c:pt>
                <c:pt idx="24">
                  <c:v>8.9499999999999993</c:v>
                </c:pt>
                <c:pt idx="25">
                  <c:v>9.31</c:v>
                </c:pt>
                <c:pt idx="26">
                  <c:v>9.5399999999999991</c:v>
                </c:pt>
                <c:pt idx="27">
                  <c:v>9.4499999999999993</c:v>
                </c:pt>
                <c:pt idx="28">
                  <c:v>9.3800000000000008</c:v>
                </c:pt>
                <c:pt idx="29">
                  <c:v>9.42</c:v>
                </c:pt>
                <c:pt idx="30">
                  <c:v>9.24</c:v>
                </c:pt>
                <c:pt idx="31">
                  <c:v>8.68</c:v>
                </c:pt>
                <c:pt idx="32">
                  <c:v>7.29</c:v>
                </c:pt>
                <c:pt idx="33">
                  <c:v>6.91</c:v>
                </c:pt>
                <c:pt idx="34">
                  <c:v>6.97</c:v>
                </c:pt>
                <c:pt idx="35">
                  <c:v>6.57</c:v>
                </c:pt>
                <c:pt idx="36">
                  <c:v>6.34</c:v>
                </c:pt>
                <c:pt idx="37">
                  <c:v>6.26</c:v>
                </c:pt>
                <c:pt idx="38">
                  <c:v>6.26</c:v>
                </c:pt>
                <c:pt idx="39">
                  <c:v>6.29</c:v>
                </c:pt>
                <c:pt idx="40">
                  <c:v>6.26</c:v>
                </c:pt>
                <c:pt idx="41">
                  <c:v>6.35</c:v>
                </c:pt>
                <c:pt idx="42">
                  <c:v>6.25</c:v>
                </c:pt>
                <c:pt idx="43">
                  <c:v>6.2</c:v>
                </c:pt>
                <c:pt idx="44">
                  <c:v>6.19</c:v>
                </c:pt>
                <c:pt idx="45">
                  <c:v>6.3</c:v>
                </c:pt>
                <c:pt idx="46">
                  <c:v>6.23</c:v>
                </c:pt>
                <c:pt idx="47">
                  <c:v>6.14</c:v>
                </c:pt>
                <c:pt idx="48">
                  <c:v>6.06</c:v>
                </c:pt>
                <c:pt idx="49">
                  <c:v>5.98</c:v>
                </c:pt>
                <c:pt idx="50">
                  <c:v>6.05</c:v>
                </c:pt>
                <c:pt idx="51">
                  <c:v>5.94</c:v>
                </c:pt>
                <c:pt idx="52">
                  <c:v>5.84</c:v>
                </c:pt>
                <c:pt idx="53">
                  <c:v>5.8</c:v>
                </c:pt>
                <c:pt idx="54">
                  <c:v>5.71</c:v>
                </c:pt>
                <c:pt idx="55">
                  <c:v>5.71</c:v>
                </c:pt>
                <c:pt idx="56">
                  <c:v>5.77</c:v>
                </c:pt>
                <c:pt idx="57">
                  <c:v>5.64</c:v>
                </c:pt>
                <c:pt idx="58">
                  <c:v>5.64</c:v>
                </c:pt>
                <c:pt idx="59">
                  <c:v>5.62</c:v>
                </c:pt>
                <c:pt idx="60">
                  <c:v>5.54</c:v>
                </c:pt>
                <c:pt idx="61">
                  <c:v>5.51</c:v>
                </c:pt>
                <c:pt idx="62">
                  <c:v>5.63</c:v>
                </c:pt>
                <c:pt idx="63">
                  <c:v>5.69</c:v>
                </c:pt>
                <c:pt idx="64">
                  <c:v>5.78</c:v>
                </c:pt>
                <c:pt idx="65">
                  <c:v>5.68</c:v>
                </c:pt>
                <c:pt idx="66">
                  <c:v>5.64</c:v>
                </c:pt>
                <c:pt idx="67">
                  <c:v>5.63</c:v>
                </c:pt>
                <c:pt idx="68">
                  <c:v>5.8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[agrates.xlsx]variable!$E$4</c:f>
              <c:strCache>
                <c:ptCount val="1"/>
                <c:pt idx="0">
                  <c:v>Long-term farm real estate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[agrates.xlsx]variable!$A$5:$A$73</c:f>
              <c:strCache>
                <c:ptCount val="69"/>
                <c:pt idx="0">
                  <c:v>2000: Q1</c:v>
                </c:pt>
                <c:pt idx="1">
                  <c:v>2000: Q2</c:v>
                </c:pt>
                <c:pt idx="2">
                  <c:v>2000: Q3</c:v>
                </c:pt>
                <c:pt idx="3">
                  <c:v>2000: Q4</c:v>
                </c:pt>
                <c:pt idx="4">
                  <c:v>2001: Q1</c:v>
                </c:pt>
                <c:pt idx="5">
                  <c:v>2001: Q2</c:v>
                </c:pt>
                <c:pt idx="6">
                  <c:v>2001: Q3</c:v>
                </c:pt>
                <c:pt idx="7">
                  <c:v>2001: Q4</c:v>
                </c:pt>
                <c:pt idx="8">
                  <c:v>2002: Q1</c:v>
                </c:pt>
                <c:pt idx="9">
                  <c:v>2002: Q2</c:v>
                </c:pt>
                <c:pt idx="10">
                  <c:v>2002: Q3</c:v>
                </c:pt>
                <c:pt idx="11">
                  <c:v>2002: Q4</c:v>
                </c:pt>
                <c:pt idx="12">
                  <c:v>2003: Q1</c:v>
                </c:pt>
                <c:pt idx="13">
                  <c:v>2003: Q2</c:v>
                </c:pt>
                <c:pt idx="14">
                  <c:v>2003: Q3</c:v>
                </c:pt>
                <c:pt idx="15">
                  <c:v>2003: Q4</c:v>
                </c:pt>
                <c:pt idx="16">
                  <c:v>2004: Q1</c:v>
                </c:pt>
                <c:pt idx="17">
                  <c:v>2004: Q2</c:v>
                </c:pt>
                <c:pt idx="18">
                  <c:v>2004: Q3</c:v>
                </c:pt>
                <c:pt idx="19">
                  <c:v>2004: Q4</c:v>
                </c:pt>
                <c:pt idx="20">
                  <c:v>2005: Q1</c:v>
                </c:pt>
                <c:pt idx="21">
                  <c:v>2005: Q2</c:v>
                </c:pt>
                <c:pt idx="22">
                  <c:v>2005: Q3</c:v>
                </c:pt>
                <c:pt idx="23">
                  <c:v>2005: Q4</c:v>
                </c:pt>
                <c:pt idx="24">
                  <c:v>2006: Q1</c:v>
                </c:pt>
                <c:pt idx="25">
                  <c:v>2006: Q2</c:v>
                </c:pt>
                <c:pt idx="26">
                  <c:v>2006: Q3</c:v>
                </c:pt>
                <c:pt idx="27">
                  <c:v>2006: Q4</c:v>
                </c:pt>
                <c:pt idx="28">
                  <c:v>2007: Q1</c:v>
                </c:pt>
                <c:pt idx="29">
                  <c:v>2007: Q2</c:v>
                </c:pt>
                <c:pt idx="30">
                  <c:v>2007: Q3</c:v>
                </c:pt>
                <c:pt idx="31">
                  <c:v>2007: Q4</c:v>
                </c:pt>
                <c:pt idx="32">
                  <c:v>2008: Q1</c:v>
                </c:pt>
                <c:pt idx="33">
                  <c:v>2008: Q2</c:v>
                </c:pt>
                <c:pt idx="34">
                  <c:v>2008: Q3</c:v>
                </c:pt>
                <c:pt idx="35">
                  <c:v>2008: Q4</c:v>
                </c:pt>
                <c:pt idx="36">
                  <c:v>2009: Q1</c:v>
                </c:pt>
                <c:pt idx="37">
                  <c:v>2009: Q2</c:v>
                </c:pt>
                <c:pt idx="38">
                  <c:v>2009: Q3</c:v>
                </c:pt>
                <c:pt idx="39">
                  <c:v>2009: Q4</c:v>
                </c:pt>
                <c:pt idx="40">
                  <c:v>2010: Q1</c:v>
                </c:pt>
                <c:pt idx="41">
                  <c:v>2010: Q2</c:v>
                </c:pt>
                <c:pt idx="42">
                  <c:v>2010: Q3</c:v>
                </c:pt>
                <c:pt idx="43">
                  <c:v>2010: Q4</c:v>
                </c:pt>
                <c:pt idx="44">
                  <c:v>2011: Q1</c:v>
                </c:pt>
                <c:pt idx="45">
                  <c:v>2011: Q2</c:v>
                </c:pt>
                <c:pt idx="46">
                  <c:v>2011: Q3</c:v>
                </c:pt>
                <c:pt idx="47">
                  <c:v>2011: Q4</c:v>
                </c:pt>
                <c:pt idx="48">
                  <c:v>2012: Q1</c:v>
                </c:pt>
                <c:pt idx="49">
                  <c:v>2012: Q2</c:v>
                </c:pt>
                <c:pt idx="50">
                  <c:v>2012: Q3</c:v>
                </c:pt>
                <c:pt idx="51">
                  <c:v>2012: Q4</c:v>
                </c:pt>
                <c:pt idx="52">
                  <c:v>2013: Q1</c:v>
                </c:pt>
                <c:pt idx="53">
                  <c:v>2013: Q2</c:v>
                </c:pt>
                <c:pt idx="54">
                  <c:v>2013: Q3</c:v>
                </c:pt>
                <c:pt idx="55">
                  <c:v>2013: Q4</c:v>
                </c:pt>
                <c:pt idx="56">
                  <c:v>2014: Q1</c:v>
                </c:pt>
                <c:pt idx="57">
                  <c:v>2014: Q2</c:v>
                </c:pt>
                <c:pt idx="58">
                  <c:v>2014: Q3</c:v>
                </c:pt>
                <c:pt idx="59">
                  <c:v>2014: Q4</c:v>
                </c:pt>
                <c:pt idx="60">
                  <c:v>2015: Q1</c:v>
                </c:pt>
                <c:pt idx="61">
                  <c:v>2015: Q2</c:v>
                </c:pt>
                <c:pt idx="62">
                  <c:v>2015: Q3</c:v>
                </c:pt>
                <c:pt idx="63">
                  <c:v>2015: Q4</c:v>
                </c:pt>
                <c:pt idx="64">
                  <c:v>2016: Q1</c:v>
                </c:pt>
                <c:pt idx="65">
                  <c:v>2016: Q2</c:v>
                </c:pt>
                <c:pt idx="66">
                  <c:v>2016: Q3</c:v>
                </c:pt>
                <c:pt idx="67">
                  <c:v>2016: Q4</c:v>
                </c:pt>
                <c:pt idx="68">
                  <c:v>2017: Q1</c:v>
                </c:pt>
              </c:strCache>
            </c:strRef>
          </c:cat>
          <c:val>
            <c:numRef>
              <c:f>[agrates.xlsx]variable!$E$5:$E$73</c:f>
              <c:numCache>
                <c:formatCode>0.00</c:formatCode>
                <c:ptCount val="69"/>
                <c:pt idx="0">
                  <c:v>10.01</c:v>
                </c:pt>
                <c:pt idx="1">
                  <c:v>10.53</c:v>
                </c:pt>
                <c:pt idx="2">
                  <c:v>10.3</c:v>
                </c:pt>
                <c:pt idx="3">
                  <c:v>10.029999999999999</c:v>
                </c:pt>
                <c:pt idx="4">
                  <c:v>9.42</c:v>
                </c:pt>
                <c:pt idx="5">
                  <c:v>8.5299999999999994</c:v>
                </c:pt>
                <c:pt idx="6">
                  <c:v>7.98</c:v>
                </c:pt>
                <c:pt idx="7">
                  <c:v>7.13</c:v>
                </c:pt>
                <c:pt idx="8">
                  <c:v>7.06</c:v>
                </c:pt>
                <c:pt idx="9">
                  <c:v>6.95</c:v>
                </c:pt>
                <c:pt idx="10">
                  <c:v>6.92</c:v>
                </c:pt>
                <c:pt idx="11">
                  <c:v>6.71</c:v>
                </c:pt>
                <c:pt idx="12">
                  <c:v>6.51</c:v>
                </c:pt>
                <c:pt idx="13">
                  <c:v>6.4</c:v>
                </c:pt>
                <c:pt idx="14">
                  <c:v>6.21</c:v>
                </c:pt>
                <c:pt idx="15">
                  <c:v>6.27</c:v>
                </c:pt>
                <c:pt idx="16">
                  <c:v>6.14</c:v>
                </c:pt>
                <c:pt idx="17">
                  <c:v>6.13</c:v>
                </c:pt>
                <c:pt idx="18">
                  <c:v>6.35</c:v>
                </c:pt>
                <c:pt idx="19">
                  <c:v>6.78</c:v>
                </c:pt>
                <c:pt idx="20">
                  <c:v>7.02</c:v>
                </c:pt>
                <c:pt idx="21">
                  <c:v>7.42</c:v>
                </c:pt>
                <c:pt idx="22">
                  <c:v>7.76</c:v>
                </c:pt>
                <c:pt idx="23">
                  <c:v>8.0299999999999994</c:v>
                </c:pt>
                <c:pt idx="24">
                  <c:v>8.41</c:v>
                </c:pt>
                <c:pt idx="25">
                  <c:v>8.86</c:v>
                </c:pt>
                <c:pt idx="26">
                  <c:v>8.9700000000000006</c:v>
                </c:pt>
                <c:pt idx="27">
                  <c:v>8.91</c:v>
                </c:pt>
                <c:pt idx="28">
                  <c:v>8.8699999999999992</c:v>
                </c:pt>
                <c:pt idx="29">
                  <c:v>8.89</c:v>
                </c:pt>
                <c:pt idx="30">
                  <c:v>8.6300000000000008</c:v>
                </c:pt>
                <c:pt idx="31">
                  <c:v>8.11</c:v>
                </c:pt>
                <c:pt idx="32">
                  <c:v>6.8</c:v>
                </c:pt>
                <c:pt idx="33">
                  <c:v>6.58</c:v>
                </c:pt>
                <c:pt idx="34">
                  <c:v>6.58</c:v>
                </c:pt>
                <c:pt idx="35">
                  <c:v>6.31</c:v>
                </c:pt>
                <c:pt idx="36">
                  <c:v>6.04</c:v>
                </c:pt>
                <c:pt idx="37">
                  <c:v>5.99</c:v>
                </c:pt>
                <c:pt idx="38">
                  <c:v>6</c:v>
                </c:pt>
                <c:pt idx="39">
                  <c:v>6.14</c:v>
                </c:pt>
                <c:pt idx="40">
                  <c:v>6.04</c:v>
                </c:pt>
                <c:pt idx="41">
                  <c:v>6.13</c:v>
                </c:pt>
                <c:pt idx="42">
                  <c:v>5.91</c:v>
                </c:pt>
                <c:pt idx="43">
                  <c:v>5.96</c:v>
                </c:pt>
                <c:pt idx="44">
                  <c:v>5.91</c:v>
                </c:pt>
                <c:pt idx="45">
                  <c:v>6.06</c:v>
                </c:pt>
                <c:pt idx="46">
                  <c:v>5.92</c:v>
                </c:pt>
                <c:pt idx="47">
                  <c:v>5.83</c:v>
                </c:pt>
                <c:pt idx="48">
                  <c:v>5.79</c:v>
                </c:pt>
                <c:pt idx="49">
                  <c:v>5.7</c:v>
                </c:pt>
                <c:pt idx="50">
                  <c:v>5.69</c:v>
                </c:pt>
                <c:pt idx="51">
                  <c:v>5.62</c:v>
                </c:pt>
                <c:pt idx="52">
                  <c:v>5.57</c:v>
                </c:pt>
                <c:pt idx="53">
                  <c:v>5.47</c:v>
                </c:pt>
                <c:pt idx="54">
                  <c:v>5.47</c:v>
                </c:pt>
                <c:pt idx="55">
                  <c:v>5.42</c:v>
                </c:pt>
                <c:pt idx="56">
                  <c:v>5.43</c:v>
                </c:pt>
                <c:pt idx="57">
                  <c:v>5.3</c:v>
                </c:pt>
                <c:pt idx="58">
                  <c:v>5.37</c:v>
                </c:pt>
                <c:pt idx="59">
                  <c:v>5.39</c:v>
                </c:pt>
                <c:pt idx="60">
                  <c:v>5.26</c:v>
                </c:pt>
                <c:pt idx="61">
                  <c:v>5.27</c:v>
                </c:pt>
                <c:pt idx="62">
                  <c:v>5.36</c:v>
                </c:pt>
                <c:pt idx="63">
                  <c:v>5.31</c:v>
                </c:pt>
                <c:pt idx="64">
                  <c:v>5.38</c:v>
                </c:pt>
                <c:pt idx="65">
                  <c:v>5.32</c:v>
                </c:pt>
                <c:pt idx="66">
                  <c:v>5.36</c:v>
                </c:pt>
                <c:pt idx="67">
                  <c:v>5.29</c:v>
                </c:pt>
                <c:pt idx="68">
                  <c:v>5.47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382792"/>
        <c:axId val="291386320"/>
      </c:lineChart>
      <c:catAx>
        <c:axId val="29138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386320"/>
        <c:crosses val="autoZero"/>
        <c:auto val="1"/>
        <c:lblAlgn val="ctr"/>
        <c:lblOffset val="100"/>
        <c:noMultiLvlLbl val="0"/>
      </c:catAx>
      <c:valAx>
        <c:axId val="29138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913827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Int as a Pct of Operating Expenses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'6C12B84C-0A3D-386C-B24E-C1DA093'!$A$2:$A$23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'6C12B84C-0A3D-386C-B24E-C1DA093'!$B$2:$B$23</c:f>
              <c:numCache>
                <c:formatCode>General</c:formatCode>
                <c:ptCount val="22"/>
                <c:pt idx="0">
                  <c:v>6.1</c:v>
                </c:pt>
                <c:pt idx="1">
                  <c:v>5.9</c:v>
                </c:pt>
                <c:pt idx="2">
                  <c:v>5.7</c:v>
                </c:pt>
                <c:pt idx="3">
                  <c:v>5.9</c:v>
                </c:pt>
                <c:pt idx="4">
                  <c:v>5.8</c:v>
                </c:pt>
                <c:pt idx="5">
                  <c:v>5.7</c:v>
                </c:pt>
                <c:pt idx="6">
                  <c:v>5.6</c:v>
                </c:pt>
                <c:pt idx="7">
                  <c:v>5.4</c:v>
                </c:pt>
                <c:pt idx="8">
                  <c:v>4.5999999999999996</c:v>
                </c:pt>
                <c:pt idx="9">
                  <c:v>4.2</c:v>
                </c:pt>
                <c:pt idx="10">
                  <c:v>4.4000000000000004</c:v>
                </c:pt>
                <c:pt idx="11">
                  <c:v>4.5</c:v>
                </c:pt>
                <c:pt idx="12">
                  <c:v>4.3</c:v>
                </c:pt>
                <c:pt idx="13">
                  <c:v>3.9</c:v>
                </c:pt>
                <c:pt idx="14">
                  <c:v>3.8</c:v>
                </c:pt>
                <c:pt idx="15">
                  <c:v>3.5</c:v>
                </c:pt>
                <c:pt idx="16">
                  <c:v>3.1</c:v>
                </c:pt>
                <c:pt idx="17">
                  <c:v>2.2999999999999998</c:v>
                </c:pt>
                <c:pt idx="18">
                  <c:v>2.4</c:v>
                </c:pt>
                <c:pt idx="19">
                  <c:v>2.4</c:v>
                </c:pt>
                <c:pt idx="20">
                  <c:v>2.6</c:v>
                </c:pt>
                <c:pt idx="21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954152"/>
        <c:axId val="290952192"/>
      </c:lineChart>
      <c:catAx>
        <c:axId val="29095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952192"/>
        <c:crosses val="autoZero"/>
        <c:auto val="1"/>
        <c:lblAlgn val="ctr"/>
        <c:lblOffset val="100"/>
        <c:noMultiLvlLbl val="0"/>
      </c:catAx>
      <c:valAx>
        <c:axId val="29095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95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2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7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0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6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8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4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D29CB1-0E25-4A51-B8BE-5DFA30A7E63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458ED5-ABB2-4ACD-BDC4-67D0E42C30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08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j.huffstutter@thomsonreuters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geconomists.com/2017/08/07/farm-sector-debt-continues-highe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Lending and Credit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Bryon J. Parman,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State University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Agricultural Economics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State Extension Service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280" y="4136571"/>
            <a:ext cx="2145978" cy="2139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902" y="202707"/>
            <a:ext cx="6969677" cy="9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Collateral Lending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82166"/>
              </p:ext>
            </p:extLst>
          </p:nvPr>
        </p:nvGraphicFramePr>
        <p:xfrm>
          <a:off x="293298" y="2220661"/>
          <a:ext cx="87711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787"/>
                <a:gridCol w="2192787"/>
                <a:gridCol w="2192787"/>
                <a:gridCol w="219278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 Or Real Estate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Machinery or Equip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Cattle Purchases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.80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3732" y="1840835"/>
            <a:ext cx="7752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Ag. Lender Survey Loan-to-Value Ratios 2017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732" y="3563014"/>
            <a:ext cx="8437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loan to value in the 1980’s was 60% on Land prior to the crash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3298" y="4488587"/>
            <a:ext cx="10058400" cy="95189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 to Value ratio’s reflect the amount of the purchase that the lender is willing to finance. For example if the borrower makes a 20% down payment, the loan to value ratio would be 0.80.  Higher loan to value amounts reflect the lenders expectation that the asset is likely to appreciate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535" y="146650"/>
            <a:ext cx="8655431" cy="63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16" y="286603"/>
            <a:ext cx="11417627" cy="64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0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Financial Stress/ Loan Repayment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54" y="2156605"/>
            <a:ext cx="6810752" cy="4080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5874589"/>
            <a:ext cx="4164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Federal Reserve District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44271"/>
              </p:ext>
            </p:extLst>
          </p:nvPr>
        </p:nvGraphicFramePr>
        <p:xfrm>
          <a:off x="7214306" y="3167590"/>
          <a:ext cx="422598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662"/>
                <a:gridCol w="1408662"/>
                <a:gridCol w="140866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14306" y="2665562"/>
            <a:ext cx="432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 Carryover, Mississippi Lenders Survey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9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Financial Considerations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Percentage of Distressed Loans Has: Increased (40%) , Decreased (0.4%), No Change (59.5%)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*Equipment book value lenders will accept as collateral: Average (61%), Min (30%), Max (75%)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4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Rates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Reserve raised short-term interest rates by a quarter point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 (June 14 2017).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the Fed's third rate hike since December. And it's a sign that the central bank believes the U.S. economy is on solid ground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Fed's key interest rate will now hover in a range between 1% and 1.25%. Overall, rates are still very low compared to prior decades. The Fed also said it's planning to start gradually selling off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 that it had bought during and after the financial crisis to boost the economy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b="1" dirty="0" smtClean="0"/>
              <a:t>“Traders </a:t>
            </a:r>
            <a:r>
              <a:rPr lang="en-US" b="1" dirty="0"/>
              <a:t>Boost Odds of Third Rate Hike This Year as FOMC Meets</a:t>
            </a:r>
          </a:p>
          <a:p>
            <a:pPr fontAlgn="base"/>
            <a:r>
              <a:rPr lang="en-US" dirty="0"/>
              <a:t> The likelihood of a rate increase by December has jumped to around 50 </a:t>
            </a:r>
            <a:r>
              <a:rPr lang="en-US" dirty="0" smtClean="0"/>
              <a:t>percent”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6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Ag. Finance Surveys, Interest Rates 2017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24496"/>
              </p:ext>
            </p:extLst>
          </p:nvPr>
        </p:nvGraphicFramePr>
        <p:xfrm>
          <a:off x="499151" y="1828796"/>
          <a:ext cx="7253795" cy="273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0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2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9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Interest Rates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Loans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Loans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Term and Real Estate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Fixed Interest Rates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Loans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Loans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4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Term and Real Estate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05393"/>
              </p:ext>
            </p:extLst>
          </p:nvPr>
        </p:nvGraphicFramePr>
        <p:xfrm>
          <a:off x="500737" y="4873560"/>
          <a:ext cx="7330030" cy="1482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8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8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81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5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Change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Loans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Loans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Term and Real Estate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5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 Incomes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28042" y="2256817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Interest rates being Offered by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Lenders in Mississippi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323" y="5055141"/>
            <a:ext cx="38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Expectation of Interest Rate Movement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next 12 months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96" y="325050"/>
            <a:ext cx="6498138" cy="6283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9554" y="5322167"/>
            <a:ext cx="364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from St. Louis Federal Reserve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Ag. Finance Monitor, Q1 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0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437318"/>
              </p:ext>
            </p:extLst>
          </p:nvPr>
        </p:nvGraphicFramePr>
        <p:xfrm>
          <a:off x="301925" y="293299"/>
          <a:ext cx="11611154" cy="608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5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594064"/>
              </p:ext>
            </p:extLst>
          </p:nvPr>
        </p:nvGraphicFramePr>
        <p:xfrm>
          <a:off x="667821" y="215757"/>
          <a:ext cx="10695398" cy="590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75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From Reuters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/>
              <a:t>Falling prices, borrowing binge haunt Midwest 'go-go farmers'</a:t>
            </a:r>
          </a:p>
          <a:p>
            <a:r>
              <a:rPr lang="en-US" b="1" dirty="0"/>
              <a:t>By </a:t>
            </a:r>
            <a:r>
              <a:rPr lang="en-US" b="1" u="sng" dirty="0">
                <a:hlinkClick r:id="rId2"/>
              </a:rPr>
              <a:t>PJ </a:t>
            </a:r>
            <a:r>
              <a:rPr lang="en-US" b="1" u="sng" dirty="0" err="1">
                <a:hlinkClick r:id="rId2"/>
              </a:rPr>
              <a:t>Huffstutter</a:t>
            </a:r>
            <a:endParaRPr lang="en-US" b="1" dirty="0"/>
          </a:p>
          <a:p>
            <a:r>
              <a:rPr lang="en-US" dirty="0"/>
              <a:t> </a:t>
            </a:r>
            <a:r>
              <a:rPr lang="en-US" b="1" dirty="0"/>
              <a:t>Filed Oct. 31, 2016, 11:45 a.m. GMT</a:t>
            </a:r>
          </a:p>
          <a:p>
            <a:r>
              <a:rPr lang="en-US" sz="2800" dirty="0"/>
              <a:t>Some farmers loaded up on easy credit when grain prices were high - and kept borrowing after they crashed. Now debt and delinquencies are rising fast, raising fears of broader turmoil in U.S. agriculture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………”</a:t>
            </a:r>
            <a:r>
              <a:rPr lang="en-US" sz="2800" dirty="0"/>
              <a:t> new class of “go-go farmers,” a term coined by fellow Midwest growers and agricultural economists. Many, like the </a:t>
            </a:r>
            <a:r>
              <a:rPr lang="en-US" sz="2800" dirty="0" err="1"/>
              <a:t>Gibsons</a:t>
            </a:r>
            <a:r>
              <a:rPr lang="en-US" sz="2800" dirty="0"/>
              <a:t>, borrowed heavily to expand their farms, then borrowed more in an effort to plant their way out of a commodity price crash</a:t>
            </a:r>
            <a:r>
              <a:rPr lang="en-US" sz="2800" dirty="0" smtClean="0"/>
              <a:t>,…….”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8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731" y="125471"/>
            <a:ext cx="9067875" cy="643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ers.usda.gov/webdocs/charts/82255/debttoequityfeb2017.png?v=427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96" y="144038"/>
            <a:ext cx="8078422" cy="64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47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in the News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104448" cy="388508"/>
          </a:xfrm>
        </p:spPr>
        <p:txBody>
          <a:bodyPr/>
          <a:lstStyle/>
          <a:p>
            <a:r>
              <a:rPr lang="en-US" dirty="0" smtClean="0"/>
              <a:t>From Ag Web August 18</a:t>
            </a:r>
            <a:r>
              <a:rPr lang="en-US" baseline="30000" dirty="0" smtClean="0"/>
              <a:t>th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8023" y="2444983"/>
            <a:ext cx="10601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44444"/>
                </a:solidFill>
                <a:latin typeface="FaktPro"/>
              </a:rPr>
              <a:t>“It’s </a:t>
            </a:r>
            <a:r>
              <a:rPr lang="en-US" dirty="0">
                <a:solidFill>
                  <a:srgbClr val="444444"/>
                </a:solidFill>
                <a:latin typeface="FaktPro"/>
              </a:rPr>
              <a:t>been a tough year. The most recent years have all been tough. Low commodity prices cause decreased land values, tighter balance sheets and a high level of stress for producers across the country. As a result, they continue to take on more debt. In fact, the absolute amount of outstanding farm debt is likely to reach an all-time high this year.</a:t>
            </a:r>
          </a:p>
          <a:p>
            <a:r>
              <a:rPr lang="en-US" dirty="0">
                <a:solidFill>
                  <a:srgbClr val="444444"/>
                </a:solidFill>
                <a:latin typeface="FaktPro"/>
              </a:rPr>
              <a:t>“If debt were to increase 5% from current levels it will exceed 1980 levels,” says Brent </a:t>
            </a:r>
            <a:r>
              <a:rPr lang="en-US" dirty="0" err="1">
                <a:solidFill>
                  <a:srgbClr val="444444"/>
                </a:solidFill>
                <a:latin typeface="FaktPro"/>
              </a:rPr>
              <a:t>Gloy</a:t>
            </a:r>
            <a:r>
              <a:rPr lang="en-US" dirty="0">
                <a:solidFill>
                  <a:srgbClr val="444444"/>
                </a:solidFill>
                <a:latin typeface="FaktPro"/>
              </a:rPr>
              <a:t> of </a:t>
            </a:r>
            <a:r>
              <a:rPr lang="en-US" b="1" dirty="0">
                <a:solidFill>
                  <a:srgbClr val="C16929"/>
                </a:solidFill>
                <a:latin typeface="FaktPro"/>
                <a:hlinkClick r:id="rId2"/>
              </a:rPr>
              <a:t>Agricultural Economic Insights</a:t>
            </a:r>
            <a:r>
              <a:rPr lang="en-US" dirty="0" smtClean="0">
                <a:solidFill>
                  <a:srgbClr val="444444"/>
                </a:solidFill>
                <a:latin typeface="FaktPro"/>
              </a:rPr>
              <a:t>.</a:t>
            </a:r>
          </a:p>
          <a:p>
            <a:endParaRPr lang="en-US">
              <a:solidFill>
                <a:srgbClr val="444444"/>
              </a:solidFill>
              <a:latin typeface="FaktPro"/>
            </a:endParaRPr>
          </a:p>
          <a:p>
            <a:endParaRPr lang="en-US" dirty="0">
              <a:solidFill>
                <a:srgbClr val="444444"/>
              </a:solidFill>
              <a:latin typeface="FaktPro"/>
            </a:endParaRPr>
          </a:p>
          <a:p>
            <a:r>
              <a:rPr lang="en-US" dirty="0">
                <a:solidFill>
                  <a:srgbClr val="444444"/>
                </a:solidFill>
                <a:latin typeface="FaktPro"/>
              </a:rPr>
              <a:t>While that’s true in terms of raw dollar figures adjusted for inflations, unlike the historic downturn of 1980, farm debt to asset ratios are still very </a:t>
            </a:r>
            <a:r>
              <a:rPr lang="en-US" dirty="0" smtClean="0">
                <a:solidFill>
                  <a:srgbClr val="444444"/>
                </a:solidFill>
                <a:latin typeface="FaktPro"/>
              </a:rPr>
              <a:t>low”</a:t>
            </a:r>
            <a:endParaRPr lang="en-US" b="0" i="0" dirty="0">
              <a:solidFill>
                <a:srgbClr val="444444"/>
              </a:solidFill>
              <a:effectLst/>
              <a:latin typeface="FaktPro"/>
            </a:endParaRPr>
          </a:p>
        </p:txBody>
      </p:sp>
    </p:spTree>
    <p:extLst>
      <p:ext uri="{BB962C8B-B14F-4D97-AF65-F5344CB8AC3E}">
        <p14:creationId xmlns:p14="http://schemas.microsoft.com/office/powerpoint/2010/main" val="220798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95" y="164385"/>
            <a:ext cx="9924081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8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1" y="1523434"/>
            <a:ext cx="6858000" cy="52366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29582" y="2710589"/>
            <a:ext cx="46781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The Peak of the Farm Financial crises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of the 80’s occurred from 1984 – 1986.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84-86 was the period with the highest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Debt-Asset Ratio’s.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However, Peak Debt to EBITDA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occurred in the early 80’s signaling that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a problem existed before the actual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S&amp;L crash. It is a much more useful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tool for evaluating actual financial</a:t>
            </a:r>
          </a:p>
          <a:p>
            <a:r>
              <a:rPr lang="en-US" dirty="0">
                <a:solidFill>
                  <a:srgbClr val="404040"/>
                </a:solidFill>
                <a:latin typeface="TimesNewRomanPSMT"/>
              </a:rPr>
              <a:t>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31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Farmers Turning to Alternative Lenders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Headline from the Wall Street Journal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98" y="2254458"/>
            <a:ext cx="10777268" cy="55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3138375"/>
            <a:ext cx="12192000" cy="1199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3" y="4669983"/>
            <a:ext cx="12192000" cy="170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63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 rates and ROE is worsening implying over valued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Non-performing loans are increasing nationwide, but much worse in the Midwest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Equity usage to cover losses coming back on strong again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Rising interest rates are expected, and will exacerbate the situation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25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Bryon J. Parman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State University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Agricultural Economics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Mississippi State University Extension Service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662-325-2887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bparman@agecon.msstate.edu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84" y="3935577"/>
            <a:ext cx="2145978" cy="2139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642" y="1857096"/>
            <a:ext cx="6969677" cy="98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96" y="362310"/>
            <a:ext cx="9445726" cy="64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71"/>
          <a:stretch/>
        </p:blipFill>
        <p:spPr>
          <a:xfrm>
            <a:off x="1409986" y="138023"/>
            <a:ext cx="9389279" cy="66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6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89" y="457200"/>
            <a:ext cx="8487291" cy="62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9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 Financial Stress/ Loan Repayment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9" r="3678"/>
          <a:stretch/>
        </p:blipFill>
        <p:spPr>
          <a:xfrm>
            <a:off x="250166" y="2286736"/>
            <a:ext cx="5555412" cy="3750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08" r="5315"/>
          <a:stretch/>
        </p:blipFill>
        <p:spPr>
          <a:xfrm>
            <a:off x="5900468" y="2163684"/>
            <a:ext cx="5943600" cy="37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0" y="286604"/>
            <a:ext cx="11913135" cy="62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8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7" y="286604"/>
            <a:ext cx="12109068" cy="60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Loan Repayment and Demand in the 11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Federal Reserve District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96632"/>
              </p:ext>
            </p:extLst>
          </p:nvPr>
        </p:nvGraphicFramePr>
        <p:xfrm>
          <a:off x="138023" y="2017431"/>
          <a:ext cx="11706045" cy="435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765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9290D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36951</TotalTime>
  <Words>669</Words>
  <Application>Microsoft Office PowerPoint</Application>
  <PresentationFormat>Widescreen</PresentationFormat>
  <Paragraphs>156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Calibri Light</vt:lpstr>
      <vt:lpstr>FaktPro</vt:lpstr>
      <vt:lpstr>Times New Roman</vt:lpstr>
      <vt:lpstr>TimesNewRomanPSMT</vt:lpstr>
      <vt:lpstr>Retrospect</vt:lpstr>
      <vt:lpstr>Agricultural Lending and Credit</vt:lpstr>
      <vt:lpstr>From Reuters </vt:lpstr>
      <vt:lpstr>PowerPoint Presentation</vt:lpstr>
      <vt:lpstr>PowerPoint Presentation</vt:lpstr>
      <vt:lpstr>PowerPoint Presentation</vt:lpstr>
      <vt:lpstr>Farm Financial Stress/ Loan Repayment</vt:lpstr>
      <vt:lpstr>PowerPoint Presentation</vt:lpstr>
      <vt:lpstr>PowerPoint Presentation</vt:lpstr>
      <vt:lpstr>Loan Repayment and Demand in the 11th Federal Reserve District</vt:lpstr>
      <vt:lpstr>Collateral Lending</vt:lpstr>
      <vt:lpstr>PowerPoint Presentation</vt:lpstr>
      <vt:lpstr>PowerPoint Presentation</vt:lpstr>
      <vt:lpstr>Farm Financial Stress/ Loan Repayment</vt:lpstr>
      <vt:lpstr>Other Financial Considerations</vt:lpstr>
      <vt:lpstr>Interest Rates</vt:lpstr>
      <vt:lpstr>Mississippi Ag. Finance Surveys, Interest Rates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Recently in the News</vt:lpstr>
      <vt:lpstr>PowerPoint Presentation</vt:lpstr>
      <vt:lpstr>PowerPoint Presentation</vt:lpstr>
      <vt:lpstr>Farmers Turning to Alternative Lenders</vt:lpstr>
      <vt:lpstr>Summary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bjp221</dc:creator>
  <cp:lastModifiedBy>bryon parman</cp:lastModifiedBy>
  <cp:revision>159</cp:revision>
  <dcterms:created xsi:type="dcterms:W3CDTF">2015-10-05T17:19:06Z</dcterms:created>
  <dcterms:modified xsi:type="dcterms:W3CDTF">2017-09-25T18:22:54Z</dcterms:modified>
</cp:coreProperties>
</file>