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316" r:id="rId2"/>
    <p:sldId id="355" r:id="rId3"/>
    <p:sldId id="360" r:id="rId4"/>
    <p:sldId id="359" r:id="rId5"/>
    <p:sldId id="365" r:id="rId6"/>
    <p:sldId id="358" r:id="rId7"/>
    <p:sldId id="350" r:id="rId8"/>
    <p:sldId id="367" r:id="rId9"/>
    <p:sldId id="364" r:id="rId10"/>
    <p:sldId id="366" r:id="rId11"/>
    <p:sldId id="361" r:id="rId12"/>
    <p:sldId id="362" r:id="rId13"/>
    <p:sldId id="369" r:id="rId14"/>
    <p:sldId id="356" r:id="rId15"/>
    <p:sldId id="353" r:id="rId16"/>
    <p:sldId id="368" r:id="rId17"/>
    <p:sldId id="354" r:id="rId18"/>
    <p:sldId id="363" r:id="rId19"/>
    <p:sldId id="3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46C0A"/>
    <a:srgbClr val="FFC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87421" autoAdjust="0"/>
  </p:normalViewPr>
  <p:slideViewPr>
    <p:cSldViewPr snapToGrid="0" snapToObjects="1">
      <p:cViewPr varScale="1">
        <p:scale>
          <a:sx n="61" d="100"/>
          <a:sy n="61" d="100"/>
        </p:scale>
        <p:origin x="78" y="3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39"/>
    </p:cViewPr>
  </p:sorterViewPr>
  <p:notesViewPr>
    <p:cSldViewPr snapToGrid="0" snapToObjects="1">
      <p:cViewPr varScale="1">
        <p:scale>
          <a:sx n="80" d="100"/>
          <a:sy n="80" d="100"/>
        </p:scale>
        <p:origin x="22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32826354046253"/>
          <c:y val="2.7586216938237141E-2"/>
          <c:w val="0.82304709303861168"/>
          <c:h val="0.7513986663638802"/>
        </c:manualLayout>
      </c:layout>
      <c:barChart>
        <c:barDir val="col"/>
        <c:grouping val="stacked"/>
        <c:varyColors val="0"/>
        <c:ser>
          <c:idx val="2"/>
          <c:order val="2"/>
          <c:tx>
            <c:strRef>
              <c:f>Sheet1!$A$4</c:f>
              <c:strCache>
                <c:ptCount val="1"/>
                <c:pt idx="0">
                  <c:v>Food Use</c:v>
                </c:pt>
              </c:strCache>
            </c:strRef>
          </c:tx>
          <c:spPr>
            <a:solidFill>
              <a:srgbClr val="3366FF"/>
            </a:solidFill>
            <a:ln w="12371">
              <a:solidFill>
                <a:srgbClr val="000000"/>
              </a:solidFill>
              <a:prstDash val="solid"/>
            </a:ln>
          </c:spPr>
          <c:invertIfNegative val="0"/>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Sheet1!$L$4:$AC$4</c:f>
              <c:numCache>
                <c:formatCode>General</c:formatCode>
                <c:ptCount val="18"/>
                <c:pt idx="0">
                  <c:v>1092</c:v>
                </c:pt>
                <c:pt idx="1">
                  <c:v>1112.5</c:v>
                </c:pt>
                <c:pt idx="2">
                  <c:v>1120.5</c:v>
                </c:pt>
                <c:pt idx="3">
                  <c:v>1228</c:v>
                </c:pt>
                <c:pt idx="4">
                  <c:v>1300</c:v>
                </c:pt>
                <c:pt idx="5">
                  <c:v>1308</c:v>
                </c:pt>
                <c:pt idx="6">
                  <c:v>1292.5</c:v>
                </c:pt>
                <c:pt idx="7">
                  <c:v>1259</c:v>
                </c:pt>
                <c:pt idx="8">
                  <c:v>1285.5</c:v>
                </c:pt>
                <c:pt idx="9">
                  <c:v>1337.5</c:v>
                </c:pt>
                <c:pt idx="10">
                  <c:v>1420</c:v>
                </c:pt>
                <c:pt idx="11">
                  <c:v>1402.5</c:v>
                </c:pt>
                <c:pt idx="12">
                  <c:v>1367.5</c:v>
                </c:pt>
                <c:pt idx="13">
                  <c:v>1443</c:v>
                </c:pt>
                <c:pt idx="14">
                  <c:v>1502</c:v>
                </c:pt>
                <c:pt idx="15">
                  <c:v>1572</c:v>
                </c:pt>
                <c:pt idx="16">
                  <c:v>1546</c:v>
                </c:pt>
                <c:pt idx="17">
                  <c:v>1601</c:v>
                </c:pt>
              </c:numCache>
            </c:numRef>
          </c:val>
          <c:extLst xmlns:c16r2="http://schemas.microsoft.com/office/drawing/2015/06/chart">
            <c:ext xmlns:c16="http://schemas.microsoft.com/office/drawing/2014/chart" uri="{C3380CC4-5D6E-409C-BE32-E72D297353CC}">
              <c16:uniqueId val="{00000000-9655-43F7-8E06-F65D617A3F93}"/>
            </c:ext>
          </c:extLst>
        </c:ser>
        <c:ser>
          <c:idx val="3"/>
          <c:order val="3"/>
          <c:tx>
            <c:strRef>
              <c:f>Sheet1!$A$5</c:f>
              <c:strCache>
                <c:ptCount val="1"/>
                <c:pt idx="0">
                  <c:v>Exports</c:v>
                </c:pt>
              </c:strCache>
            </c:strRef>
          </c:tx>
          <c:spPr>
            <a:solidFill>
              <a:srgbClr val="00FF00"/>
            </a:solidFill>
            <a:ln w="12371">
              <a:solidFill>
                <a:srgbClr val="000000"/>
              </a:solidFill>
              <a:prstDash val="solid"/>
            </a:ln>
          </c:spPr>
          <c:invertIfNegative val="0"/>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Sheet1!$L$5:$AC$5</c:f>
              <c:numCache>
                <c:formatCode>General</c:formatCode>
                <c:ptCount val="18"/>
                <c:pt idx="0">
                  <c:v>263.5</c:v>
                </c:pt>
                <c:pt idx="1">
                  <c:v>350</c:v>
                </c:pt>
                <c:pt idx="2">
                  <c:v>245</c:v>
                </c:pt>
                <c:pt idx="3">
                  <c:v>258</c:v>
                </c:pt>
                <c:pt idx="4">
                  <c:v>245.5</c:v>
                </c:pt>
                <c:pt idx="5">
                  <c:v>245.5</c:v>
                </c:pt>
                <c:pt idx="6">
                  <c:v>301.5</c:v>
                </c:pt>
                <c:pt idx="7">
                  <c:v>375</c:v>
                </c:pt>
                <c:pt idx="8">
                  <c:v>363.5</c:v>
                </c:pt>
                <c:pt idx="9">
                  <c:v>296</c:v>
                </c:pt>
                <c:pt idx="10">
                  <c:v>303</c:v>
                </c:pt>
                <c:pt idx="11">
                  <c:v>272.5</c:v>
                </c:pt>
                <c:pt idx="12">
                  <c:v>597.5</c:v>
                </c:pt>
                <c:pt idx="13">
                  <c:v>540.5</c:v>
                </c:pt>
                <c:pt idx="14">
                  <c:v>540.5</c:v>
                </c:pt>
                <c:pt idx="15">
                  <c:v>772</c:v>
                </c:pt>
                <c:pt idx="16">
                  <c:v>664.5</c:v>
                </c:pt>
                <c:pt idx="17">
                  <c:v>750</c:v>
                </c:pt>
              </c:numCache>
            </c:numRef>
          </c:val>
          <c:extLst xmlns:c16r2="http://schemas.microsoft.com/office/drawing/2015/06/chart">
            <c:ext xmlns:c16="http://schemas.microsoft.com/office/drawing/2014/chart" uri="{C3380CC4-5D6E-409C-BE32-E72D297353CC}">
              <c16:uniqueId val="{00000001-9655-43F7-8E06-F65D617A3F93}"/>
            </c:ext>
          </c:extLst>
        </c:ser>
        <c:ser>
          <c:idx val="4"/>
          <c:order val="4"/>
          <c:tx>
            <c:strRef>
              <c:f>Sheet1!$A$6</c:f>
              <c:strCache>
                <c:ptCount val="1"/>
                <c:pt idx="0">
                  <c:v>Crush</c:v>
                </c:pt>
              </c:strCache>
            </c:strRef>
          </c:tx>
          <c:spPr>
            <a:solidFill>
              <a:srgbClr val="800080"/>
            </a:solidFill>
            <a:ln w="12371">
              <a:solidFill>
                <a:srgbClr val="000000"/>
              </a:solidFill>
              <a:prstDash val="solid"/>
            </a:ln>
          </c:spPr>
          <c:invertIfNegative val="0"/>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Sheet1!$L$6:$AC$6</c:f>
              <c:numCache>
                <c:formatCode>General</c:formatCode>
                <c:ptCount val="18"/>
                <c:pt idx="0">
                  <c:v>274</c:v>
                </c:pt>
                <c:pt idx="1">
                  <c:v>346.5</c:v>
                </c:pt>
                <c:pt idx="2">
                  <c:v>428.5</c:v>
                </c:pt>
                <c:pt idx="3">
                  <c:v>268</c:v>
                </c:pt>
                <c:pt idx="4">
                  <c:v>196.5</c:v>
                </c:pt>
                <c:pt idx="5">
                  <c:v>271</c:v>
                </c:pt>
                <c:pt idx="6">
                  <c:v>256.60000610351562</c:v>
                </c:pt>
                <c:pt idx="7">
                  <c:v>248</c:v>
                </c:pt>
                <c:pt idx="8">
                  <c:v>222.5</c:v>
                </c:pt>
                <c:pt idx="9">
                  <c:v>217.5</c:v>
                </c:pt>
                <c:pt idx="10">
                  <c:v>294</c:v>
                </c:pt>
                <c:pt idx="11">
                  <c:v>302</c:v>
                </c:pt>
                <c:pt idx="12">
                  <c:v>328</c:v>
                </c:pt>
                <c:pt idx="13">
                  <c:v>331.5</c:v>
                </c:pt>
                <c:pt idx="14">
                  <c:v>337.5</c:v>
                </c:pt>
                <c:pt idx="15">
                  <c:v>354.5</c:v>
                </c:pt>
                <c:pt idx="16">
                  <c:v>440</c:v>
                </c:pt>
                <c:pt idx="17">
                  <c:v>486.5</c:v>
                </c:pt>
              </c:numCache>
            </c:numRef>
          </c:val>
          <c:extLst xmlns:c16r2="http://schemas.microsoft.com/office/drawing/2015/06/chart">
            <c:ext xmlns:c16="http://schemas.microsoft.com/office/drawing/2014/chart" uri="{C3380CC4-5D6E-409C-BE32-E72D297353CC}">
              <c16:uniqueId val="{00000002-9655-43F7-8E06-F65D617A3F93}"/>
            </c:ext>
          </c:extLst>
        </c:ser>
        <c:ser>
          <c:idx val="5"/>
          <c:order val="5"/>
          <c:tx>
            <c:strRef>
              <c:f>Sheet1!$A$7</c:f>
              <c:strCache>
                <c:ptCount val="1"/>
                <c:pt idx="0">
                  <c:v>Seed, Shrink, Resid</c:v>
                </c:pt>
              </c:strCache>
            </c:strRef>
          </c:tx>
          <c:spPr>
            <a:solidFill>
              <a:srgbClr val="7F7F7F"/>
            </a:solidFill>
            <a:ln w="12371">
              <a:solidFill>
                <a:srgbClr val="000000"/>
              </a:solidFill>
              <a:prstDash val="solid"/>
            </a:ln>
          </c:spPr>
          <c:invertIfNegative val="0"/>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Sheet1!$L$7:$AC$7</c:f>
              <c:numCache>
                <c:formatCode>General</c:formatCode>
                <c:ptCount val="18"/>
                <c:pt idx="0">
                  <c:v>179.5</c:v>
                </c:pt>
                <c:pt idx="1">
                  <c:v>241.5</c:v>
                </c:pt>
                <c:pt idx="2">
                  <c:v>204.5</c:v>
                </c:pt>
                <c:pt idx="3">
                  <c:v>214</c:v>
                </c:pt>
                <c:pt idx="4">
                  <c:v>274</c:v>
                </c:pt>
                <c:pt idx="5">
                  <c:v>250.5</c:v>
                </c:pt>
                <c:pt idx="6">
                  <c:v>234</c:v>
                </c:pt>
                <c:pt idx="7">
                  <c:v>270</c:v>
                </c:pt>
                <c:pt idx="8">
                  <c:v>203.5</c:v>
                </c:pt>
                <c:pt idx="9">
                  <c:v>180</c:v>
                </c:pt>
                <c:pt idx="10">
                  <c:v>251</c:v>
                </c:pt>
                <c:pt idx="11">
                  <c:v>236</c:v>
                </c:pt>
                <c:pt idx="12">
                  <c:v>264</c:v>
                </c:pt>
                <c:pt idx="13">
                  <c:v>264.5</c:v>
                </c:pt>
                <c:pt idx="14">
                  <c:v>137.5</c:v>
                </c:pt>
                <c:pt idx="15">
                  <c:v>504.5</c:v>
                </c:pt>
                <c:pt idx="16">
                  <c:v>448.5</c:v>
                </c:pt>
                <c:pt idx="17">
                  <c:v>467.5</c:v>
                </c:pt>
              </c:numCache>
            </c:numRef>
          </c:val>
          <c:extLst xmlns:c16r2="http://schemas.microsoft.com/office/drawing/2015/06/chart">
            <c:ext xmlns:c16="http://schemas.microsoft.com/office/drawing/2014/chart" uri="{C3380CC4-5D6E-409C-BE32-E72D297353CC}">
              <c16:uniqueId val="{00000003-9655-43F7-8E06-F65D617A3F93}"/>
            </c:ext>
          </c:extLst>
        </c:ser>
        <c:dLbls>
          <c:showLegendKey val="0"/>
          <c:showVal val="0"/>
          <c:showCatName val="0"/>
          <c:showSerName val="0"/>
          <c:showPercent val="0"/>
          <c:showBubbleSize val="0"/>
        </c:dLbls>
        <c:gapWidth val="80"/>
        <c:overlap val="100"/>
        <c:axId val="120248960"/>
        <c:axId val="120249520"/>
      </c:barChart>
      <c:lineChart>
        <c:grouping val="standard"/>
        <c:varyColors val="0"/>
        <c:ser>
          <c:idx val="0"/>
          <c:order val="0"/>
          <c:tx>
            <c:strRef>
              <c:f>Sheet1!$A$2</c:f>
              <c:strCache>
                <c:ptCount val="1"/>
                <c:pt idx="0">
                  <c:v>Production</c:v>
                </c:pt>
              </c:strCache>
            </c:strRef>
          </c:tx>
          <c:spPr>
            <a:ln w="61868">
              <a:solidFill>
                <a:srgbClr val="FF0000"/>
              </a:solidFill>
              <a:prstDash val="solid"/>
            </a:ln>
          </c:spPr>
          <c:marker>
            <c:symbol val="none"/>
          </c:marker>
          <c:dLbls>
            <c:dLbl>
              <c:idx val="0"/>
              <c:spPr>
                <a:noFill/>
              </c:spPr>
              <c:txPr>
                <a:bodyPr/>
                <a:lstStyle/>
                <a:p>
                  <a:pPr>
                    <a:defRPr sz="1013" b="1" i="0" u="none" strike="noStrike" baseline="0">
                      <a:solidFill>
                        <a:srgbClr val="FF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55-43F7-8E06-F65D617A3F93}"/>
                </c:ext>
                <c:ext xmlns:c15="http://schemas.microsoft.com/office/drawing/2012/chart" uri="{CE6537A1-D6FC-4f65-9D91-7224C49458BB}"/>
              </c:extLst>
            </c:dLbl>
            <c:dLbl>
              <c:idx val="12"/>
              <c:spPr>
                <a:noFill/>
              </c:spPr>
              <c:txPr>
                <a:bodyPr/>
                <a:lstStyle/>
                <a:p>
                  <a:pPr>
                    <a:defRPr sz="1364"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655-43F7-8E06-F65D617A3F93}"/>
                </c:ext>
                <c:ext xmlns:c15="http://schemas.microsoft.com/office/drawing/2012/chart" uri="{CE6537A1-D6FC-4f65-9D91-7224C49458BB}"/>
              </c:extLst>
            </c:dLbl>
            <c:dLbl>
              <c:idx val="13"/>
              <c:layout>
                <c:manualLayout>
                  <c:x val="-8.944948070585157E-3"/>
                  <c:y val="2.8840397200602819E-2"/>
                </c:manualLayout>
              </c:layout>
              <c:spPr>
                <a:noFill/>
              </c:spPr>
              <c:txPr>
                <a:bodyPr/>
                <a:lstStyle/>
                <a:p>
                  <a:pPr>
                    <a:defRPr sz="1364"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655-43F7-8E06-F65D617A3F93}"/>
                </c:ext>
                <c:ext xmlns:c15="http://schemas.microsoft.com/office/drawing/2012/chart" uri="{CE6537A1-D6FC-4f65-9D91-7224C49458BB}"/>
              </c:extLst>
            </c:dLbl>
            <c:dLbl>
              <c:idx val="14"/>
              <c:spPr>
                <a:noFill/>
              </c:spPr>
              <c:txPr>
                <a:bodyPr/>
                <a:lstStyle/>
                <a:p>
                  <a:pPr>
                    <a:defRPr sz="1364"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655-43F7-8E06-F65D617A3F93}"/>
                </c:ext>
                <c:ext xmlns:c15="http://schemas.microsoft.com/office/drawing/2012/chart" uri="{CE6537A1-D6FC-4f65-9D91-7224C49458BB}"/>
              </c:extLst>
            </c:dLbl>
            <c:dLbl>
              <c:idx val="15"/>
              <c:layout>
                <c:manualLayout>
                  <c:x val="-3.5357417371252996E-2"/>
                  <c:y val="-2.542617509152147E-2"/>
                </c:manualLayout>
              </c:layout>
              <c:spPr>
                <a:noFill/>
              </c:spPr>
              <c:txPr>
                <a:bodyPr/>
                <a:lstStyle/>
                <a:p>
                  <a:pPr>
                    <a:defRPr sz="1364"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655-43F7-8E06-F65D617A3F93}"/>
                </c:ext>
                <c:ext xmlns:c15="http://schemas.microsoft.com/office/drawing/2012/chart" uri="{CE6537A1-D6FC-4f65-9D91-7224C49458BB}"/>
              </c:extLst>
            </c:dLbl>
            <c:dLbl>
              <c:idx val="16"/>
              <c:layout>
                <c:manualLayout>
                  <c:x val="-2.4596464258262986E-2"/>
                  <c:y val="3.4672147945757979E-2"/>
                </c:manualLayout>
              </c:layout>
              <c:tx>
                <c:rich>
                  <a:bodyPr wrap="square" lIns="38100" tIns="19050" rIns="38100" bIns="19050" anchor="ctr">
                    <a:noAutofit/>
                  </a:bodyPr>
                  <a:lstStyle/>
                  <a:p>
                    <a:pPr>
                      <a:defRPr baseline="0">
                        <a:solidFill>
                          <a:srgbClr val="FF0000"/>
                        </a:solidFill>
                      </a:defRPr>
                    </a:pPr>
                    <a:fld id="{904EE293-5537-4475-A324-EEC8822000AD}" type="VALUE">
                      <a:rPr lang="en-US" sz="1400" baseline="0" dirty="0">
                        <a:solidFill>
                          <a:srgbClr val="FF0000"/>
                        </a:solidFill>
                        <a:latin typeface="Arial" panose="020B0604020202020204" pitchFamily="34" charset="0"/>
                        <a:cs typeface="Arial" panose="020B0604020202020204" pitchFamily="34" charset="0"/>
                      </a:rPr>
                      <a:pPr>
                        <a:defRPr baseline="0">
                          <a:solidFill>
                            <a:srgbClr val="FF0000"/>
                          </a:solidFill>
                        </a:defRPr>
                      </a:pPr>
                      <a:t>[VALUE]</a:t>
                    </a:fld>
                    <a:endParaRPr lang="en-US"/>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655-43F7-8E06-F65D617A3F93}"/>
                </c:ext>
                <c:ext xmlns:c15="http://schemas.microsoft.com/office/drawing/2012/chart" uri="{CE6537A1-D6FC-4f65-9D91-7224C49458BB}">
                  <c15:layout>
                    <c:manualLayout>
                      <c:w val="7.5042335695739801E-2"/>
                      <c:h val="3.9676481497861973E-2"/>
                    </c:manualLayout>
                  </c15:layout>
                  <c15:dlblFieldTable/>
                  <c15:showDataLabelsRange val="0"/>
                </c:ext>
              </c:extLst>
            </c:dLbl>
            <c:dLbl>
              <c:idx val="17"/>
              <c:layout>
                <c:manualLayout>
                  <c:x val="-1.8447348193697269E-2"/>
                  <c:y val="-2.5426175091521501E-2"/>
                </c:manualLayout>
              </c:layout>
              <c:spPr>
                <a:solidFill>
                  <a:srgbClr val="FF0000"/>
                </a:solidFill>
                <a:ln>
                  <a:noFill/>
                </a:ln>
                <a:effectLst/>
              </c:spPr>
              <c:txPr>
                <a:bodyPr wrap="square" lIns="38100" tIns="19050" rIns="38100" bIns="19050" anchor="ctr">
                  <a:spAutoFit/>
                </a:bodyPr>
                <a:lstStyle/>
                <a:p>
                  <a:pPr>
                    <a:defRPr sz="1600" baseline="0">
                      <a:solidFill>
                        <a:schemeClr val="bg1"/>
                      </a:solidFill>
                      <a:latin typeface="+mn-lt"/>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225-49CC-B05E-3E88DF495EB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aseline="0">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Sheet1!$L$2:$AC$2</c:f>
              <c:numCache>
                <c:formatCode>General</c:formatCode>
                <c:ptCount val="18"/>
                <c:pt idx="0">
                  <c:v>1633</c:v>
                </c:pt>
                <c:pt idx="1">
                  <c:v>2138.5</c:v>
                </c:pt>
                <c:pt idx="2">
                  <c:v>1660</c:v>
                </c:pt>
                <c:pt idx="3">
                  <c:v>2072</c:v>
                </c:pt>
                <c:pt idx="4">
                  <c:v>2144</c:v>
                </c:pt>
                <c:pt idx="5">
                  <c:v>2435</c:v>
                </c:pt>
                <c:pt idx="6">
                  <c:v>1732</c:v>
                </c:pt>
                <c:pt idx="7">
                  <c:v>1870.5</c:v>
                </c:pt>
                <c:pt idx="8">
                  <c:v>2581</c:v>
                </c:pt>
                <c:pt idx="9">
                  <c:v>1844</c:v>
                </c:pt>
                <c:pt idx="10">
                  <c:v>2079</c:v>
                </c:pt>
                <c:pt idx="11">
                  <c:v>1829.5</c:v>
                </c:pt>
                <c:pt idx="12">
                  <c:v>3381.5</c:v>
                </c:pt>
                <c:pt idx="13">
                  <c:v>2087</c:v>
                </c:pt>
                <c:pt idx="14">
                  <c:v>2594.5</c:v>
                </c:pt>
                <c:pt idx="15">
                  <c:v>3000.5</c:v>
                </c:pt>
                <c:pt idx="16">
                  <c:v>2842.5</c:v>
                </c:pt>
                <c:pt idx="17">
                  <c:v>3890.5</c:v>
                </c:pt>
              </c:numCache>
            </c:numRef>
          </c:val>
          <c:smooth val="0"/>
          <c:extLst xmlns:c16r2="http://schemas.microsoft.com/office/drawing/2015/06/chart">
            <c:ext xmlns:c16="http://schemas.microsoft.com/office/drawing/2014/chart" uri="{C3380CC4-5D6E-409C-BE32-E72D297353CC}">
              <c16:uniqueId val="{0000000A-9655-43F7-8E06-F65D617A3F93}"/>
            </c:ext>
          </c:extLst>
        </c:ser>
        <c:ser>
          <c:idx val="1"/>
          <c:order val="1"/>
          <c:tx>
            <c:strRef>
              <c:f>Sheet1!$A$3</c:f>
              <c:strCache>
                <c:ptCount val="1"/>
                <c:pt idx="0">
                  <c:v>Carryover</c:v>
                </c:pt>
              </c:strCache>
            </c:strRef>
          </c:tx>
          <c:spPr>
            <a:ln w="55681">
              <a:solidFill>
                <a:srgbClr val="FF00FF"/>
              </a:solidFill>
              <a:prstDash val="solid"/>
            </a:ln>
          </c:spPr>
          <c:marker>
            <c:symbol val="none"/>
          </c:marker>
          <c:dLbls>
            <c:dLbl>
              <c:idx val="0"/>
              <c:spPr/>
              <c:txPr>
                <a:bodyPr/>
                <a:lstStyle/>
                <a:p>
                  <a:pPr>
                    <a:defRPr sz="1013"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655-43F7-8E06-F65D617A3F93}"/>
                </c:ext>
                <c:ext xmlns:c15="http://schemas.microsoft.com/office/drawing/2012/chart" uri="{CE6537A1-D6FC-4f65-9D91-7224C49458BB}"/>
              </c:extLst>
            </c:dLbl>
            <c:dLbl>
              <c:idx val="11"/>
              <c:layout>
                <c:manualLayout>
                  <c:x val="-2.5901456783697693E-2"/>
                  <c:y val="2.5591072118242367E-2"/>
                </c:manualLayout>
              </c:layout>
              <c:spPr>
                <a:solidFill>
                  <a:schemeClr val="bg1"/>
                </a:solidFill>
              </c:spPr>
              <c:txPr>
                <a:bodyPr/>
                <a:lstStyle/>
                <a:p>
                  <a:pPr>
                    <a:defRPr sz="1364"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655-43F7-8E06-F65D617A3F93}"/>
                </c:ext>
                <c:ext xmlns:c15="http://schemas.microsoft.com/office/drawing/2012/chart" uri="{CE6537A1-D6FC-4f65-9D91-7224C49458BB}"/>
              </c:extLst>
            </c:dLbl>
            <c:dLbl>
              <c:idx val="12"/>
              <c:layout>
                <c:manualLayout>
                  <c:x val="-3.5357417371252885E-2"/>
                  <c:y val="-2.5426175091521574E-2"/>
                </c:manualLayout>
              </c:layout>
              <c:spPr>
                <a:solidFill>
                  <a:schemeClr val="bg1"/>
                </a:solidFill>
              </c:spPr>
              <c:txPr>
                <a:bodyPr/>
                <a:lstStyle/>
                <a:p>
                  <a:pPr>
                    <a:defRPr sz="136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655-43F7-8E06-F65D617A3F93}"/>
                </c:ext>
                <c:ext xmlns:c15="http://schemas.microsoft.com/office/drawing/2012/chart" uri="{CE6537A1-D6FC-4f65-9D91-7224C49458BB}"/>
              </c:extLst>
            </c:dLbl>
            <c:dLbl>
              <c:idx val="13"/>
              <c:layout>
                <c:manualLayout>
                  <c:x val="-3.0466812324862272E-2"/>
                  <c:y val="3.6085148019652145E-2"/>
                </c:manualLayout>
              </c:layout>
              <c:spPr>
                <a:solidFill>
                  <a:schemeClr val="bg1"/>
                </a:solidFill>
              </c:spPr>
              <c:txPr>
                <a:bodyPr/>
                <a:lstStyle/>
                <a:p>
                  <a:pPr>
                    <a:defRPr sz="1364"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655-43F7-8E06-F65D617A3F93}"/>
                </c:ext>
                <c:ext xmlns:c15="http://schemas.microsoft.com/office/drawing/2012/chart" uri="{CE6537A1-D6FC-4f65-9D91-7224C49458BB}"/>
              </c:extLst>
            </c:dLbl>
            <c:dLbl>
              <c:idx val="14"/>
              <c:layout>
                <c:manualLayout>
                  <c:x val="-3.3764457382873259E-2"/>
                  <c:y val="-3.764420754602292E-2"/>
                </c:manualLayout>
              </c:layout>
              <c:spPr>
                <a:solidFill>
                  <a:schemeClr val="bg1"/>
                </a:solidFill>
              </c:spPr>
              <c:txPr>
                <a:bodyPr/>
                <a:lstStyle/>
                <a:p>
                  <a:pPr>
                    <a:defRPr sz="1364"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655-43F7-8E06-F65D617A3F93}"/>
                </c:ext>
                <c:ext xmlns:c15="http://schemas.microsoft.com/office/drawing/2012/chart" uri="{CE6537A1-D6FC-4f65-9D91-7224C49458BB}"/>
              </c:extLst>
            </c:dLbl>
            <c:dLbl>
              <c:idx val="15"/>
              <c:layout>
                <c:manualLayout>
                  <c:x val="-4.1506533435818713E-2"/>
                  <c:y val="3.4672056942983767E-2"/>
                </c:manualLayout>
              </c:layout>
              <c:spPr>
                <a:solidFill>
                  <a:schemeClr val="bg1"/>
                </a:solidFill>
              </c:spPr>
              <c:txPr>
                <a:bodyPr/>
                <a:lstStyle/>
                <a:p>
                  <a:pPr>
                    <a:defRPr sz="136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655-43F7-8E06-F65D617A3F93}"/>
                </c:ext>
                <c:ext xmlns:c15="http://schemas.microsoft.com/office/drawing/2012/chart" uri="{CE6537A1-D6FC-4f65-9D91-7224C49458BB}"/>
              </c:extLst>
            </c:dLbl>
            <c:dLbl>
              <c:idx val="16"/>
              <c:layout>
                <c:manualLayout>
                  <c:x val="-3.0745580322828592E-2"/>
                  <c:y val="4.8540879720177475E-2"/>
                </c:manualLayout>
              </c:layout>
              <c:tx>
                <c:rich>
                  <a:bodyPr wrap="square" lIns="38100" tIns="19050" rIns="38100" bIns="19050" anchor="ctr">
                    <a:spAutoFit/>
                  </a:bodyPr>
                  <a:lstStyle/>
                  <a:p>
                    <a:pPr>
                      <a:defRPr/>
                    </a:pPr>
                    <a:fld id="{4C5AFB7B-0070-4FA7-B033-EBBAEEE43106}" type="VALUE">
                      <a:rPr lang="en-US" sz="1400">
                        <a:latin typeface="Arial" panose="020B0604020202020204" pitchFamily="34" charset="0"/>
                        <a:cs typeface="Arial" panose="020B0604020202020204" pitchFamily="34" charset="0"/>
                      </a:rPr>
                      <a:pPr>
                        <a:defRPr/>
                      </a:pPr>
                      <a:t>[VALUE]</a:t>
                    </a:fld>
                    <a:endParaRPr lang="en-US"/>
                  </a:p>
                </c:rich>
              </c:tx>
              <c:spPr>
                <a:solidFill>
                  <a:schemeClr val="bg1"/>
                </a:solid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655-43F7-8E06-F65D617A3F93}"/>
                </c:ext>
                <c:ext xmlns:c15="http://schemas.microsoft.com/office/drawing/2012/chart" uri="{CE6537A1-D6FC-4f65-9D91-7224C49458BB}">
                  <c15:dlblFieldTable/>
                  <c15:showDataLabelsRange val="0"/>
                </c:ext>
              </c:extLst>
            </c:dLbl>
            <c:dLbl>
              <c:idx val="17"/>
              <c:tx>
                <c:rich>
                  <a:bodyPr wrap="square" lIns="38100" tIns="19050" rIns="38100" bIns="19050" anchor="ctr">
                    <a:spAutoFit/>
                  </a:bodyPr>
                  <a:lstStyle/>
                  <a:p>
                    <a:pPr>
                      <a:defRPr sz="1200" baseline="0">
                        <a:solidFill>
                          <a:srgbClr val="FF00FF"/>
                        </a:solidFill>
                        <a:latin typeface="Arial" panose="020B0604020202020204" pitchFamily="34" charset="0"/>
                      </a:defRPr>
                    </a:pPr>
                    <a:fld id="{BF7586A3-AADD-47F2-88FD-46BCC4DF4A1B}" type="VALUE">
                      <a:rPr lang="en-US" sz="1400" baseline="0">
                        <a:solidFill>
                          <a:schemeClr val="bg1"/>
                        </a:solidFill>
                        <a:latin typeface="Arial" panose="020B0604020202020204" pitchFamily="34" charset="0"/>
                      </a:rPr>
                      <a:pPr>
                        <a:defRPr sz="1200" baseline="0">
                          <a:solidFill>
                            <a:srgbClr val="FF00FF"/>
                          </a:solidFill>
                          <a:latin typeface="Arial" panose="020B0604020202020204" pitchFamily="34" charset="0"/>
                        </a:defRPr>
                      </a:pPr>
                      <a:t>[VALUE]</a:t>
                    </a:fld>
                    <a:endParaRPr lang="en-US"/>
                  </a:p>
                </c:rich>
              </c:tx>
              <c:spPr>
                <a:solidFill>
                  <a:srgbClr val="FF00FF"/>
                </a:solid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980-4DEB-87CD-8592D2CA0E7D}"/>
                </c:ext>
                <c:ext xmlns:c15="http://schemas.microsoft.com/office/drawing/2012/chart" uri="{CE6537A1-D6FC-4f65-9D91-7224C49458BB}">
                  <c15:dlblFieldTable/>
                  <c15:showDataLabelsRange val="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Sheet1!$L$1:$AC$1</c:f>
              <c:strCache>
                <c:ptCount val="18"/>
                <c:pt idx="0">
                  <c:v>'00</c:v>
                </c:pt>
                <c:pt idx="1">
                  <c:v>'01</c:v>
                </c:pt>
                <c:pt idx="2">
                  <c:v>'02</c:v>
                </c:pt>
                <c:pt idx="3">
                  <c:v>'03</c:v>
                </c:pt>
                <c:pt idx="4">
                  <c:v>'04</c:v>
                </c:pt>
                <c:pt idx="5">
                  <c:v>'05</c:v>
                </c:pt>
                <c:pt idx="6">
                  <c:v>'06</c:v>
                </c:pt>
                <c:pt idx="7">
                  <c:v>'07 </c:v>
                </c:pt>
                <c:pt idx="8">
                  <c:v>'08</c:v>
                </c:pt>
                <c:pt idx="9">
                  <c:v>'09</c:v>
                </c:pt>
                <c:pt idx="10">
                  <c:v>'10</c:v>
                </c:pt>
                <c:pt idx="11">
                  <c:v>11</c:v>
                </c:pt>
                <c:pt idx="12">
                  <c:v>12</c:v>
                </c:pt>
                <c:pt idx="13">
                  <c:v>13</c:v>
                </c:pt>
                <c:pt idx="14">
                  <c:v>14</c:v>
                </c:pt>
                <c:pt idx="15">
                  <c:v>15</c:v>
                </c:pt>
                <c:pt idx="16">
                  <c:v>16E</c:v>
                </c:pt>
                <c:pt idx="17">
                  <c:v>17P</c:v>
                </c:pt>
              </c:strCache>
            </c:strRef>
          </c:cat>
          <c:val>
            <c:numRef>
              <c:f>Sheet1!$L$3:$AC$3</c:f>
              <c:numCache>
                <c:formatCode>General</c:formatCode>
                <c:ptCount val="18"/>
                <c:pt idx="0">
                  <c:v>548.5</c:v>
                </c:pt>
                <c:pt idx="1">
                  <c:v>738</c:v>
                </c:pt>
                <c:pt idx="2">
                  <c:v>437</c:v>
                </c:pt>
                <c:pt idx="3">
                  <c:v>561</c:v>
                </c:pt>
                <c:pt idx="4">
                  <c:v>708</c:v>
                </c:pt>
                <c:pt idx="5">
                  <c:v>1083.5</c:v>
                </c:pt>
                <c:pt idx="6">
                  <c:v>760</c:v>
                </c:pt>
                <c:pt idx="7">
                  <c:v>516</c:v>
                </c:pt>
                <c:pt idx="8">
                  <c:v>1065</c:v>
                </c:pt>
                <c:pt idx="9">
                  <c:v>914.5</c:v>
                </c:pt>
                <c:pt idx="10">
                  <c:v>758</c:v>
                </c:pt>
                <c:pt idx="11">
                  <c:v>502</c:v>
                </c:pt>
                <c:pt idx="12">
                  <c:v>1386</c:v>
                </c:pt>
                <c:pt idx="13">
                  <c:v>929</c:v>
                </c:pt>
                <c:pt idx="14">
                  <c:v>1051</c:v>
                </c:pt>
                <c:pt idx="15">
                  <c:v>895.5</c:v>
                </c:pt>
                <c:pt idx="16">
                  <c:v>721</c:v>
                </c:pt>
                <c:pt idx="17">
                  <c:v>1344</c:v>
                </c:pt>
              </c:numCache>
            </c:numRef>
          </c:val>
          <c:smooth val="0"/>
          <c:extLst xmlns:c16r2="http://schemas.microsoft.com/office/drawing/2015/06/chart">
            <c:ext xmlns:c16="http://schemas.microsoft.com/office/drawing/2014/chart" uri="{C3380CC4-5D6E-409C-BE32-E72D297353CC}">
              <c16:uniqueId val="{00000012-9655-43F7-8E06-F65D617A3F93}"/>
            </c:ext>
          </c:extLst>
        </c:ser>
        <c:dLbls>
          <c:showLegendKey val="0"/>
          <c:showVal val="0"/>
          <c:showCatName val="0"/>
          <c:showSerName val="0"/>
          <c:showPercent val="0"/>
          <c:showBubbleSize val="0"/>
        </c:dLbls>
        <c:marker val="1"/>
        <c:smooth val="0"/>
        <c:axId val="120248960"/>
        <c:axId val="120249520"/>
      </c:lineChart>
      <c:catAx>
        <c:axId val="120248960"/>
        <c:scaling>
          <c:orientation val="minMax"/>
        </c:scaling>
        <c:delete val="0"/>
        <c:axPos val="b"/>
        <c:numFmt formatCode="General" sourceLinked="1"/>
        <c:majorTickMark val="out"/>
        <c:minorTickMark val="none"/>
        <c:tickLblPos val="low"/>
        <c:spPr>
          <a:ln w="24742">
            <a:solidFill>
              <a:srgbClr val="000000"/>
            </a:solidFill>
            <a:prstDash val="solid"/>
          </a:ln>
        </c:spPr>
        <c:txPr>
          <a:bodyPr rot="-2700000" vert="horz"/>
          <a:lstStyle/>
          <a:p>
            <a:pPr>
              <a:defRPr sz="1364" b="1" i="0" u="none" strike="noStrike" baseline="0">
                <a:solidFill>
                  <a:srgbClr val="000000"/>
                </a:solidFill>
                <a:latin typeface="Arial"/>
                <a:ea typeface="Arial"/>
                <a:cs typeface="Arial"/>
              </a:defRPr>
            </a:pPr>
            <a:endParaRPr lang="en-US"/>
          </a:p>
        </c:txPr>
        <c:crossAx val="120249520"/>
        <c:crosses val="autoZero"/>
        <c:auto val="1"/>
        <c:lblAlgn val="ctr"/>
        <c:lblOffset val="100"/>
        <c:tickMarkSkip val="1"/>
        <c:noMultiLvlLbl val="0"/>
      </c:catAx>
      <c:valAx>
        <c:axId val="120249520"/>
        <c:scaling>
          <c:orientation val="minMax"/>
        </c:scaling>
        <c:delete val="0"/>
        <c:axPos val="l"/>
        <c:majorGridlines>
          <c:spPr>
            <a:ln w="12371">
              <a:solidFill>
                <a:srgbClr val="000000"/>
              </a:solidFill>
              <a:prstDash val="solid"/>
            </a:ln>
          </c:spPr>
        </c:majorGridlines>
        <c:title>
          <c:tx>
            <c:rich>
              <a:bodyPr/>
              <a:lstStyle/>
              <a:p>
                <a:pPr>
                  <a:defRPr sz="1364" b="1" i="0" u="none" strike="noStrike" baseline="0">
                    <a:solidFill>
                      <a:srgbClr val="000000"/>
                    </a:solidFill>
                    <a:latin typeface="Arial"/>
                    <a:ea typeface="Arial"/>
                    <a:cs typeface="Arial"/>
                  </a:defRPr>
                </a:pPr>
                <a:r>
                  <a:rPr lang="en-US"/>
                  <a:t>1,000 Tons</a:t>
                </a:r>
              </a:p>
            </c:rich>
          </c:tx>
          <c:layout>
            <c:manualLayout>
              <c:xMode val="edge"/>
              <c:yMode val="edge"/>
              <c:x val="2.1724147131284746E-2"/>
              <c:y val="0.33726907744521106"/>
            </c:manualLayout>
          </c:layout>
          <c:overlay val="0"/>
          <c:spPr>
            <a:noFill/>
            <a:ln w="24742">
              <a:noFill/>
            </a:ln>
          </c:spPr>
        </c:title>
        <c:numFmt formatCode="0" sourceLinked="0"/>
        <c:majorTickMark val="out"/>
        <c:minorTickMark val="none"/>
        <c:tickLblPos val="low"/>
        <c:spPr>
          <a:ln w="24742">
            <a:solidFill>
              <a:srgbClr val="000000"/>
            </a:solidFill>
            <a:prstDash val="solid"/>
          </a:ln>
        </c:spPr>
        <c:txPr>
          <a:bodyPr rot="0" vert="horz"/>
          <a:lstStyle/>
          <a:p>
            <a:pPr>
              <a:defRPr sz="1559" b="1" i="0" u="none" strike="noStrike" baseline="0">
                <a:solidFill>
                  <a:srgbClr val="000000"/>
                </a:solidFill>
                <a:latin typeface="Arial"/>
                <a:ea typeface="Arial"/>
                <a:cs typeface="Arial"/>
              </a:defRPr>
            </a:pPr>
            <a:endParaRPr lang="en-US"/>
          </a:p>
        </c:txPr>
        <c:crossAx val="120248960"/>
        <c:crosses val="autoZero"/>
        <c:crossBetween val="between"/>
      </c:valAx>
      <c:spPr>
        <a:solidFill>
          <a:srgbClr val="FFFFFF"/>
        </a:solidFill>
        <a:ln w="24742">
          <a:solidFill>
            <a:srgbClr val="000000"/>
          </a:solidFill>
          <a:prstDash val="solid"/>
        </a:ln>
      </c:spPr>
    </c:plotArea>
    <c:legend>
      <c:legendPos val="b"/>
      <c:layout>
        <c:manualLayout>
          <c:xMode val="edge"/>
          <c:yMode val="edge"/>
          <c:x val="0.11825487944890931"/>
          <c:y val="0.88532883642495785"/>
          <c:w val="0.82204362801377728"/>
          <c:h val="8.7689713322091065E-2"/>
        </c:manualLayout>
      </c:layout>
      <c:overlay val="0"/>
      <c:spPr>
        <a:solidFill>
          <a:srgbClr val="FFFFFF"/>
        </a:solidFill>
        <a:ln w="3092">
          <a:solidFill>
            <a:srgbClr val="000000"/>
          </a:solidFill>
          <a:prstDash val="solid"/>
        </a:ln>
      </c:spPr>
      <c:txPr>
        <a:bodyPr/>
        <a:lstStyle/>
        <a:p>
          <a:pPr>
            <a:defRPr sz="1150" b="1" i="0" u="none" strike="noStrike" baseline="0">
              <a:solidFill>
                <a:srgbClr val="000000"/>
              </a:solidFill>
              <a:latin typeface="Arial"/>
              <a:ea typeface="Arial"/>
              <a:cs typeface="Arial"/>
            </a:defRPr>
          </a:pPr>
          <a:endParaRPr lang="en-US"/>
        </a:p>
      </c:txPr>
    </c:legend>
    <c:plotVisOnly val="1"/>
    <c:dispBlanksAs val="gap"/>
    <c:showDLblsOverMax val="0"/>
  </c:chart>
  <c:spPr>
    <a:solidFill>
      <a:schemeClr val="bg1"/>
    </a:solidFill>
    <a:ln>
      <a:noFill/>
    </a:ln>
  </c:spPr>
  <c:txPr>
    <a:bodyPr/>
    <a:lstStyle/>
    <a:p>
      <a:pPr>
        <a:defRPr sz="1013"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96C85-FA32-4066-9E1D-D1443EDE6D35}" type="datetimeFigureOut">
              <a:rPr lang="en-US" smtClean="0"/>
              <a:t>9/27/2017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C0BA1F-1629-4A00-9A69-5A867F671955}" type="slidenum">
              <a:rPr lang="en-US" smtClean="0"/>
              <a:t>‹#›</a:t>
            </a:fld>
            <a:endParaRPr lang="en-US"/>
          </a:p>
        </p:txBody>
      </p:sp>
    </p:spTree>
    <p:extLst>
      <p:ext uri="{BB962C8B-B14F-4D97-AF65-F5344CB8AC3E}">
        <p14:creationId xmlns:p14="http://schemas.microsoft.com/office/powerpoint/2010/main" val="3331597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AD823-B701-4851-8950-7FBFF30D3D69}" type="datetimeFigureOut">
              <a:rPr lang="en-US" smtClean="0"/>
              <a:t>9/27/2017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7244A-BD84-4132-81EF-8A0CCF47F3D9}" type="slidenum">
              <a:rPr lang="en-US" smtClean="0"/>
              <a:t>‹#›</a:t>
            </a:fld>
            <a:endParaRPr lang="en-US"/>
          </a:p>
        </p:txBody>
      </p:sp>
    </p:spTree>
    <p:extLst>
      <p:ext uri="{BB962C8B-B14F-4D97-AF65-F5344CB8AC3E}">
        <p14:creationId xmlns:p14="http://schemas.microsoft.com/office/powerpoint/2010/main" val="149043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C82E1FF-753A-4072-A920-4BCED53B9F81}"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1441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F2411-614C-45AC-A59B-6066A9A19AEA}" type="slidenum">
              <a:rPr lang="en-US" smtClean="0"/>
              <a:t>19</a:t>
            </a:fld>
            <a:endParaRPr lang="en-US"/>
          </a:p>
        </p:txBody>
      </p:sp>
    </p:spTree>
    <p:extLst>
      <p:ext uri="{BB962C8B-B14F-4D97-AF65-F5344CB8AC3E}">
        <p14:creationId xmlns:p14="http://schemas.microsoft.com/office/powerpoint/2010/main" val="91771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B94DB-B367-4771-A861-7266FAF9693A}" type="slidenum">
              <a:rPr lang="en-US" smtClean="0"/>
              <a:pPr>
                <a:defRPr/>
              </a:pPr>
              <a:t>2</a:t>
            </a:fld>
            <a:endParaRPr lang="en-US"/>
          </a:p>
        </p:txBody>
      </p:sp>
    </p:spTree>
    <p:extLst>
      <p:ext uri="{BB962C8B-B14F-4D97-AF65-F5344CB8AC3E}">
        <p14:creationId xmlns:p14="http://schemas.microsoft.com/office/powerpoint/2010/main" val="312548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TX acreage harvested in 2016 = 210</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First time since 1940s that we have seen 3 consecutive years of &gt; 700K acres</a:t>
            </a:r>
            <a:r>
              <a:rPr lang="en-US" baseline="0" dirty="0" smtClean="0"/>
              <a:t> in GA.</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760184-9B35-4F77-9E49-A4EB70BAAA77}" type="slidenum">
              <a:rPr lang="en-US" altLang="en-US" smtClean="0">
                <a:solidFill>
                  <a:prstClr val="black"/>
                </a:solidFill>
              </a:rPr>
              <a:pPr fontAlgn="base">
                <a:spcBef>
                  <a:spcPct val="0"/>
                </a:spcBef>
                <a:spcAft>
                  <a:spcPct val="0"/>
                </a:spcAft>
              </a:pPr>
              <a:t>4</a:t>
            </a:fld>
            <a:endParaRPr lang="en-US" altLang="en-US">
              <a:solidFill>
                <a:prstClr val="black"/>
              </a:solidFill>
            </a:endParaRPr>
          </a:p>
        </p:txBody>
      </p:sp>
    </p:spTree>
    <p:extLst>
      <p:ext uri="{BB962C8B-B14F-4D97-AF65-F5344CB8AC3E}">
        <p14:creationId xmlns:p14="http://schemas.microsoft.com/office/powerpoint/2010/main" val="132419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TX acreage harvested in 2016 = 210</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760184-9B35-4F77-9E49-A4EB70BAAA77}" type="slidenum">
              <a:rPr lang="en-US" altLang="en-US" smtClean="0">
                <a:solidFill>
                  <a:prstClr val="black"/>
                </a:solidFill>
              </a:rPr>
              <a:pPr fontAlgn="base">
                <a:spcBef>
                  <a:spcPct val="0"/>
                </a:spcBef>
                <a:spcAft>
                  <a:spcPct val="0"/>
                </a:spcAft>
              </a:pPr>
              <a:t>5</a:t>
            </a:fld>
            <a:endParaRPr lang="en-US" altLang="en-US">
              <a:solidFill>
                <a:prstClr val="black"/>
              </a:solidFill>
            </a:endParaRPr>
          </a:p>
        </p:txBody>
      </p:sp>
    </p:spTree>
    <p:extLst>
      <p:ext uri="{BB962C8B-B14F-4D97-AF65-F5344CB8AC3E}">
        <p14:creationId xmlns:p14="http://schemas.microsoft.com/office/powerpoint/2010/main" val="31822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7244A-BD84-4132-81EF-8A0CCF47F3D9}" type="slidenum">
              <a:rPr lang="en-US" smtClean="0"/>
              <a:t>7</a:t>
            </a:fld>
            <a:endParaRPr lang="en-US"/>
          </a:p>
        </p:txBody>
      </p:sp>
    </p:spTree>
    <p:extLst>
      <p:ext uri="{BB962C8B-B14F-4D97-AF65-F5344CB8AC3E}">
        <p14:creationId xmlns:p14="http://schemas.microsoft.com/office/powerpoint/2010/main" val="278704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1220788" y="709613"/>
            <a:ext cx="4727575" cy="3544887"/>
          </a:xfrm>
          <a:solidFill>
            <a:srgbClr val="FFFFFF"/>
          </a:solidFill>
          <a:ln>
            <a:solidFill>
              <a:srgbClr val="000000"/>
            </a:solidFill>
            <a:miter lim="800000"/>
            <a:headEnd/>
            <a:tailEnd/>
          </a:ln>
        </p:spPr>
      </p:sp>
      <p:sp>
        <p:nvSpPr>
          <p:cNvPr id="6553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a:spcBef>
                <a:spcPts val="441"/>
              </a:spcBef>
            </a:pPr>
            <a:endPar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1960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B94DB-B367-4771-A861-7266FAF9693A}" type="slidenum">
              <a:rPr lang="en-US" smtClean="0"/>
              <a:pPr>
                <a:defRPr/>
              </a:pPr>
              <a:t>14</a:t>
            </a:fld>
            <a:endParaRPr lang="en-US"/>
          </a:p>
        </p:txBody>
      </p:sp>
    </p:spTree>
    <p:extLst>
      <p:ext uri="{BB962C8B-B14F-4D97-AF65-F5344CB8AC3E}">
        <p14:creationId xmlns:p14="http://schemas.microsoft.com/office/powerpoint/2010/main" val="223725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low prices from low contracts signed as a result of USDA overstated peanut stocks.</a:t>
            </a:r>
          </a:p>
          <a:p>
            <a:r>
              <a:rPr lang="en-US" baseline="0" dirty="0" smtClean="0"/>
              <a:t>2017 contracts higher but…if we have a record harvest that will impact prices of uncontracted peanuts.</a:t>
            </a:r>
            <a:endParaRPr lang="en-US" baseline="0" dirty="0"/>
          </a:p>
        </p:txBody>
      </p:sp>
      <p:sp>
        <p:nvSpPr>
          <p:cNvPr id="4" name="Slide Number Placeholder 3"/>
          <p:cNvSpPr>
            <a:spLocks noGrp="1"/>
          </p:cNvSpPr>
          <p:nvPr>
            <p:ph type="sldNum" sz="quarter" idx="10"/>
          </p:nvPr>
        </p:nvSpPr>
        <p:spPr/>
        <p:txBody>
          <a:bodyPr/>
          <a:lstStyle/>
          <a:p>
            <a:fld id="{3817244A-BD84-4132-81EF-8A0CCF47F3D9}" type="slidenum">
              <a:rPr lang="en-US" smtClean="0"/>
              <a:t>15</a:t>
            </a:fld>
            <a:endParaRPr lang="en-US"/>
          </a:p>
        </p:txBody>
      </p:sp>
    </p:spTree>
    <p:extLst>
      <p:ext uri="{BB962C8B-B14F-4D97-AF65-F5344CB8AC3E}">
        <p14:creationId xmlns:p14="http://schemas.microsoft.com/office/powerpoint/2010/main" val="223912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2016/17 is now a final number.  Remember, payment is based on 85% of</a:t>
            </a:r>
            <a:r>
              <a:rPr lang="en-US" baseline="0" dirty="0" smtClean="0"/>
              <a:t> base acres and program yield plus any sequestration of funds and payment limits.</a:t>
            </a:r>
          </a:p>
        </p:txBody>
      </p:sp>
      <p:sp>
        <p:nvSpPr>
          <p:cNvPr id="4" name="Slide Number Placeholder 3"/>
          <p:cNvSpPr>
            <a:spLocks noGrp="1"/>
          </p:cNvSpPr>
          <p:nvPr>
            <p:ph type="sldNum" sz="quarter" idx="10"/>
          </p:nvPr>
        </p:nvSpPr>
        <p:spPr/>
        <p:txBody>
          <a:bodyPr/>
          <a:lstStyle/>
          <a:p>
            <a:fld id="{3817244A-BD84-4132-81EF-8A0CCF47F3D9}" type="slidenum">
              <a:rPr lang="en-US" smtClean="0"/>
              <a:t>17</a:t>
            </a:fld>
            <a:endParaRPr lang="en-US"/>
          </a:p>
        </p:txBody>
      </p:sp>
    </p:spTree>
    <p:extLst>
      <p:ext uri="{BB962C8B-B14F-4D97-AF65-F5344CB8AC3E}">
        <p14:creationId xmlns:p14="http://schemas.microsoft.com/office/powerpoint/2010/main" val="408973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8904FD7-09FD-464C-A306-630639C53BE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29F2C36-E14A-A04A-A506-149CC115671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930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3715B87-3115-644C-897D-2D07125DB76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7FBCA35-7859-684F-A807-F94AE529282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529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6190556-8A5A-EB40-8980-276FACFE609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84DE836-0564-F646-8A89-F0B8390B6D6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964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00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2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67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67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5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1"/>
            <a:ext cx="5111750" cy="4392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929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664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00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0860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25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8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29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B4ED115-2B85-574D-8804-E016ADB7127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7D63C51-E90A-6449-876E-5F2DECD8EC4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497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8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54FBD28-F1F9-2345-9067-23232FD924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232603-A7CF-7C48-916B-1CE08D29072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754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A8682CC-7D5A-9C47-81BB-FF9EA685007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C2F064-67AE-EB41-AAFD-D100F037439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50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356B148-52B5-8449-B8E3-55770814326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819A75-C4D6-A64B-87F7-ADB319B6B85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661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22B65F1-091E-9F43-BFD5-4EAA6DF1A72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75ACB-A626-DA49-A08A-962E061641B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700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BD5A285-02D9-044C-BD3A-6D4FC7F1B1F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229672-C5F4-8F47-A1C4-637D7F9B79C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793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DF2AD70-6FC8-6140-A09B-DBFD02BD464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4C68C6-4883-C84F-97C8-F73A797E13B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244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412064-3205-E048-8D99-9D9AA24F2F5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23C45B-7EFE-C04F-A214-3DBE4DA7FD2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713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F8B6C1-3EE0-884F-8311-1A976B44716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A8AE3A9-4B91-0445-A96C-310AD2DE133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02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1" r:id="rId13"/>
    <p:sldLayoutId id="2147483652" r:id="rId14"/>
    <p:sldLayoutId id="2147483656" r:id="rId15"/>
    <p:sldLayoutId id="2147483657" r:id="rId16"/>
    <p:sldLayoutId id="2147483658" r:id="rId17"/>
    <p:sldLayoutId id="2147483659" r:id="rId18"/>
    <p:sldLayoutId id="2147483697" r:id="rId19"/>
    <p:sldLayoutId id="2147483700" r:id="rId2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dam.rabinowitz@uga.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mailto:nathan5@clemson.edu" TargetMode="External"/><Relationship Id="rId4" Type="http://schemas.openxmlformats.org/officeDocument/2006/relationships/hyperlink" Target="http://agecon.ug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108" y="989745"/>
            <a:ext cx="8110943" cy="1470025"/>
          </a:xfrm>
        </p:spPr>
        <p:txBody>
          <a:bodyPr/>
          <a:lstStyle/>
          <a:p>
            <a:r>
              <a:rPr lang="en-US" sz="4000" b="1" dirty="0" smtClean="0"/>
              <a:t>Peanut Outlook</a:t>
            </a:r>
            <a:endParaRPr lang="en-US" sz="4000" b="1" dirty="0"/>
          </a:p>
        </p:txBody>
      </p:sp>
      <p:sp>
        <p:nvSpPr>
          <p:cNvPr id="3" name="Subtitle 2"/>
          <p:cNvSpPr>
            <a:spLocks noGrp="1"/>
          </p:cNvSpPr>
          <p:nvPr>
            <p:ph type="subTitle" idx="1"/>
          </p:nvPr>
        </p:nvSpPr>
        <p:spPr>
          <a:xfrm>
            <a:off x="649218" y="3707363"/>
            <a:ext cx="7772400" cy="2096278"/>
          </a:xfrm>
        </p:spPr>
        <p:txBody>
          <a:bodyPr/>
          <a:lstStyle/>
          <a:p>
            <a:pPr fontAlgn="auto">
              <a:spcAft>
                <a:spcPts val="0"/>
              </a:spcAft>
              <a:defRPr/>
            </a:pPr>
            <a:r>
              <a:rPr lang="en-US" sz="2400" b="1" dirty="0" smtClean="0">
                <a:solidFill>
                  <a:schemeClr val="tx1">
                    <a:lumMod val="50000"/>
                    <a:lumOff val="50000"/>
                  </a:schemeClr>
                </a:solidFill>
              </a:rPr>
              <a:t>Presented by Adam N. Rabinowitz, PhD</a:t>
            </a:r>
          </a:p>
          <a:p>
            <a:pPr fontAlgn="auto">
              <a:spcAft>
                <a:spcPts val="0"/>
              </a:spcAft>
              <a:defRPr/>
            </a:pPr>
            <a:r>
              <a:rPr lang="en-US" sz="2400" b="1" dirty="0" smtClean="0">
                <a:solidFill>
                  <a:schemeClr val="tx1">
                    <a:lumMod val="50000"/>
                    <a:lumOff val="50000"/>
                  </a:schemeClr>
                </a:solidFill>
              </a:rPr>
              <a:t>Assistant Professor and Extension Specialist</a:t>
            </a:r>
          </a:p>
          <a:p>
            <a:pPr fontAlgn="auto">
              <a:spcAft>
                <a:spcPts val="0"/>
              </a:spcAft>
              <a:defRPr/>
            </a:pPr>
            <a:endParaRPr lang="en-US" sz="1400" b="1" dirty="0" smtClean="0">
              <a:solidFill>
                <a:schemeClr val="tx1">
                  <a:lumMod val="50000"/>
                  <a:lumOff val="50000"/>
                </a:schemeClr>
              </a:solidFill>
            </a:endParaRPr>
          </a:p>
          <a:p>
            <a:pPr fontAlgn="auto">
              <a:spcAft>
                <a:spcPts val="0"/>
              </a:spcAft>
              <a:defRPr/>
            </a:pPr>
            <a:r>
              <a:rPr lang="en-US" sz="2400" b="1" dirty="0" smtClean="0">
                <a:solidFill>
                  <a:schemeClr val="tx1">
                    <a:lumMod val="50000"/>
                    <a:lumOff val="50000"/>
                  </a:schemeClr>
                </a:solidFill>
              </a:rPr>
              <a:t>with Nathan Smith, PhD</a:t>
            </a:r>
          </a:p>
          <a:p>
            <a:pPr fontAlgn="auto">
              <a:spcAft>
                <a:spcPts val="0"/>
              </a:spcAft>
              <a:defRPr/>
            </a:pPr>
            <a:r>
              <a:rPr lang="en-US" sz="2400" b="1" dirty="0"/>
              <a:t>Professor and Extension Economist</a:t>
            </a:r>
            <a:endParaRPr lang="en-US" sz="2400" b="1" dirty="0">
              <a:solidFill>
                <a:schemeClr val="tx1">
                  <a:lumMod val="50000"/>
                  <a:lumOff val="50000"/>
                </a:schemeClr>
              </a:solidFill>
            </a:endParaRPr>
          </a:p>
          <a:p>
            <a:pPr algn="l"/>
            <a:endParaRPr lang="en-US" sz="2400" b="1" dirty="0">
              <a:solidFill>
                <a:schemeClr val="tx1">
                  <a:lumMod val="50000"/>
                  <a:lumOff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
        <p:nvSpPr>
          <p:cNvPr id="6" name="Subtitle 2"/>
          <p:cNvSpPr txBox="1">
            <a:spLocks/>
          </p:cNvSpPr>
          <p:nvPr/>
        </p:nvSpPr>
        <p:spPr bwMode="auto">
          <a:xfrm>
            <a:off x="730379" y="2106561"/>
            <a:ext cx="7772400" cy="17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2400" b="1" dirty="0" smtClean="0">
                <a:solidFill>
                  <a:schemeClr val="tx1">
                    <a:lumMod val="50000"/>
                    <a:lumOff val="50000"/>
                  </a:schemeClr>
                </a:solidFill>
              </a:rPr>
              <a:t>Presented at the Southern Agricultural Outlook Conference</a:t>
            </a:r>
          </a:p>
          <a:p>
            <a:pPr fontAlgn="auto">
              <a:spcAft>
                <a:spcPts val="0"/>
              </a:spcAft>
              <a:defRPr/>
            </a:pPr>
            <a:r>
              <a:rPr lang="en-US" sz="2400" b="1" dirty="0" smtClean="0">
                <a:solidFill>
                  <a:schemeClr val="tx1">
                    <a:lumMod val="50000"/>
                    <a:lumOff val="50000"/>
                  </a:schemeClr>
                </a:solidFill>
              </a:rPr>
              <a:t>Atlanta, GA</a:t>
            </a:r>
          </a:p>
          <a:p>
            <a:pPr fontAlgn="auto">
              <a:spcAft>
                <a:spcPts val="0"/>
              </a:spcAft>
              <a:defRPr/>
            </a:pPr>
            <a:endParaRPr lang="en-US" sz="1400" b="1" dirty="0" smtClean="0">
              <a:solidFill>
                <a:schemeClr val="tx1">
                  <a:lumMod val="50000"/>
                  <a:lumOff val="50000"/>
                </a:schemeClr>
              </a:solidFill>
            </a:endParaRPr>
          </a:p>
          <a:p>
            <a:pPr fontAlgn="auto">
              <a:spcAft>
                <a:spcPts val="0"/>
              </a:spcAft>
              <a:defRPr/>
            </a:pPr>
            <a:r>
              <a:rPr lang="en-US" sz="2400" b="1" dirty="0" smtClean="0">
                <a:solidFill>
                  <a:schemeClr val="tx1">
                    <a:lumMod val="50000"/>
                    <a:lumOff val="50000"/>
                  </a:schemeClr>
                </a:solidFill>
              </a:rPr>
              <a:t>September 27, 2017</a:t>
            </a:r>
            <a:endParaRPr lang="en-US" sz="2400" b="1" dirty="0">
              <a:solidFill>
                <a:schemeClr val="tx1">
                  <a:lumMod val="50000"/>
                  <a:lumOff val="50000"/>
                </a:schemeClr>
              </a:solidFill>
            </a:endParaRPr>
          </a:p>
        </p:txBody>
      </p:sp>
    </p:spTree>
    <p:extLst>
      <p:ext uri="{BB962C8B-B14F-4D97-AF65-F5344CB8AC3E}">
        <p14:creationId xmlns:p14="http://schemas.microsoft.com/office/powerpoint/2010/main" val="418371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Peanut Warehouse Capacity</a:t>
            </a:r>
            <a:endParaRPr lang="en-US" b="1"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3617635941"/>
              </p:ext>
            </p:extLst>
          </p:nvPr>
        </p:nvGraphicFramePr>
        <p:xfrm>
          <a:off x="523904" y="1170552"/>
          <a:ext cx="8071231" cy="4489390"/>
        </p:xfrm>
        <a:graphic>
          <a:graphicData uri="http://schemas.openxmlformats.org/drawingml/2006/table">
            <a:tbl>
              <a:tblPr>
                <a:tableStyleId>{5C22544A-7EE6-4342-B048-85BDC9FD1C3A}</a:tableStyleId>
              </a:tblPr>
              <a:tblGrid>
                <a:gridCol w="1092813">
                  <a:extLst>
                    <a:ext uri="{9D8B030D-6E8A-4147-A177-3AD203B41FA5}">
                      <a16:colId xmlns="" xmlns:a16="http://schemas.microsoft.com/office/drawing/2014/main" val="3099547865"/>
                    </a:ext>
                  </a:extLst>
                </a:gridCol>
                <a:gridCol w="2525498">
                  <a:extLst>
                    <a:ext uri="{9D8B030D-6E8A-4147-A177-3AD203B41FA5}">
                      <a16:colId xmlns="" xmlns:a16="http://schemas.microsoft.com/office/drawing/2014/main" val="3411876207"/>
                    </a:ext>
                  </a:extLst>
                </a:gridCol>
                <a:gridCol w="2644149">
                  <a:extLst>
                    <a:ext uri="{9D8B030D-6E8A-4147-A177-3AD203B41FA5}">
                      <a16:colId xmlns="" xmlns:a16="http://schemas.microsoft.com/office/drawing/2014/main" val="2686225660"/>
                    </a:ext>
                  </a:extLst>
                </a:gridCol>
                <a:gridCol w="1808771">
                  <a:extLst>
                    <a:ext uri="{9D8B030D-6E8A-4147-A177-3AD203B41FA5}">
                      <a16:colId xmlns="" xmlns:a16="http://schemas.microsoft.com/office/drawing/2014/main" val="2108659163"/>
                    </a:ext>
                  </a:extLst>
                </a:gridCol>
              </a:tblGrid>
              <a:tr h="349029">
                <a:tc>
                  <a:txBody>
                    <a:bodyPr/>
                    <a:lstStyle/>
                    <a:p>
                      <a:pPr algn="ctr" fontAlgn="b"/>
                      <a:r>
                        <a:rPr lang="en-US" sz="2000" u="none" strike="noStrike" dirty="0">
                          <a:solidFill>
                            <a:schemeClr val="bg1"/>
                          </a:solidFill>
                          <a:effectLst/>
                        </a:rPr>
                        <a:t>State</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CCC</a:t>
                      </a:r>
                      <a:r>
                        <a:rPr lang="en-US" sz="2000" u="none" strike="noStrike" baseline="0" dirty="0" smtClean="0">
                          <a:solidFill>
                            <a:schemeClr val="bg1"/>
                          </a:solidFill>
                          <a:effectLst/>
                        </a:rPr>
                        <a:t> Approved </a:t>
                      </a:r>
                      <a:r>
                        <a:rPr lang="en-US" sz="2000" u="none" strike="noStrike" dirty="0" smtClean="0">
                          <a:solidFill>
                            <a:schemeClr val="bg1"/>
                          </a:solidFill>
                          <a:effectLst/>
                        </a:rPr>
                        <a:t>(tons</a:t>
                      </a:r>
                      <a:r>
                        <a:rPr lang="en-US" sz="2000" u="none" strike="noStrike" dirty="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2017 Forecast (tons</a:t>
                      </a:r>
                      <a:r>
                        <a:rPr lang="en-US" sz="2000" u="none" strike="noStrike" dirty="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Potential Shortage (tons)</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45680523"/>
                  </a:ext>
                </a:extLst>
              </a:tr>
              <a:tr h="383833">
                <a:tc>
                  <a:txBody>
                    <a:bodyPr/>
                    <a:lstStyle/>
                    <a:p>
                      <a:pPr algn="ctr" fontAlgn="b"/>
                      <a:r>
                        <a:rPr lang="en-US" sz="2000" u="none" strike="noStrike" dirty="0">
                          <a:effectLst/>
                        </a:rPr>
                        <a:t>AL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433,960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393,600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rPr>
                        <a:t>40,360)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8955636"/>
                  </a:ext>
                </a:extLst>
              </a:tr>
              <a:tr h="349029">
                <a:tc>
                  <a:txBody>
                    <a:bodyPr/>
                    <a:lstStyle/>
                    <a:p>
                      <a:pPr algn="ctr" fontAlgn="b"/>
                      <a:r>
                        <a:rPr lang="en-US" sz="2000" u="none" strike="noStrike" dirty="0">
                          <a:effectLst/>
                        </a:rPr>
                        <a:t>FL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214,810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338,550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123,740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9941232"/>
                  </a:ext>
                </a:extLst>
              </a:tr>
              <a:tr h="349029">
                <a:tc>
                  <a:txBody>
                    <a:bodyPr/>
                    <a:lstStyle/>
                    <a:p>
                      <a:pPr algn="ctr" fontAlgn="b"/>
                      <a:r>
                        <a:rPr lang="en-US" sz="2000" u="none" strike="noStrike" dirty="0">
                          <a:effectLst/>
                        </a:rPr>
                        <a:t>GA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1,938,650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1,950,500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11,850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18194796"/>
                  </a:ext>
                </a:extLst>
              </a:tr>
              <a:tr h="349029">
                <a:tc>
                  <a:txBody>
                    <a:bodyPr/>
                    <a:lstStyle/>
                    <a:p>
                      <a:pPr algn="ctr" fontAlgn="b"/>
                      <a:r>
                        <a:rPr lang="en-US" sz="2000" u="none" strike="noStrike" dirty="0">
                          <a:effectLst/>
                        </a:rPr>
                        <a:t>MS</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83,360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94,500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11,140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33859822"/>
                  </a:ext>
                </a:extLst>
              </a:tr>
              <a:tr h="349029">
                <a:tc>
                  <a:txBody>
                    <a:bodyPr/>
                    <a:lstStyle/>
                    <a:p>
                      <a:pPr algn="ctr" fontAlgn="b"/>
                      <a:r>
                        <a:rPr lang="en-US" sz="2000" u="none" strike="noStrike" dirty="0">
                          <a:effectLst/>
                        </a:rPr>
                        <a:t>NC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281,790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241,900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(39,890</a:t>
                      </a:r>
                      <a:r>
                        <a:rPr lang="en-US" sz="2000" b="0" i="0" u="none" strike="noStrike" dirty="0">
                          <a:solidFill>
                            <a:srgbClr val="000000"/>
                          </a:solidFill>
                          <a:effectLst/>
                          <a:latin typeface="Calibri" panose="020F0502020204030204" pitchFamily="34" charset="0"/>
                        </a:rPr>
                        <a:t>)</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0414546"/>
                  </a:ext>
                </a:extLst>
              </a:tr>
              <a:tr h="349933">
                <a:tc>
                  <a:txBody>
                    <a:bodyPr/>
                    <a:lstStyle/>
                    <a:p>
                      <a:pPr algn="ctr" fontAlgn="b"/>
                      <a:r>
                        <a:rPr lang="en-US" sz="2000" u="none" strike="noStrike" dirty="0">
                          <a:effectLst/>
                        </a:rPr>
                        <a:t>OK</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34,950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34,200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rPr>
                        <a:t>750)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08914205"/>
                  </a:ext>
                </a:extLst>
              </a:tr>
              <a:tr h="349029">
                <a:tc>
                  <a:txBody>
                    <a:bodyPr/>
                    <a:lstStyle/>
                    <a:p>
                      <a:pPr algn="ctr" fontAlgn="b"/>
                      <a:r>
                        <a:rPr lang="en-US" sz="2000" u="none" strike="noStrike" dirty="0">
                          <a:effectLst/>
                        </a:rPr>
                        <a:t>SC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176,940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234,000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57,060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9395524"/>
                  </a:ext>
                </a:extLst>
              </a:tr>
              <a:tr h="349029">
                <a:tc>
                  <a:txBody>
                    <a:bodyPr/>
                    <a:lstStyle/>
                    <a:p>
                      <a:pPr algn="ctr" fontAlgn="b"/>
                      <a:r>
                        <a:rPr lang="en-US" sz="2000" u="none" strike="noStrike" dirty="0">
                          <a:effectLst/>
                        </a:rPr>
                        <a:t>TX</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451,570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468,000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16,430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1365492"/>
                  </a:ext>
                </a:extLst>
              </a:tr>
              <a:tr h="349029">
                <a:tc>
                  <a:txBody>
                    <a:bodyPr/>
                    <a:lstStyle/>
                    <a:p>
                      <a:pPr algn="ctr" fontAlgn="b"/>
                      <a:r>
                        <a:rPr lang="en-US" sz="2000" u="none" strike="noStrike" dirty="0">
                          <a:effectLst/>
                        </a:rPr>
                        <a:t>VA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82,230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58,050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rPr>
                        <a:t>24,180)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287705"/>
                  </a:ext>
                </a:extLst>
              </a:tr>
              <a:tr h="349029">
                <a:tc>
                  <a:txBody>
                    <a:bodyPr/>
                    <a:lstStyle/>
                    <a:p>
                      <a:pPr algn="ctr" fontAlgn="b"/>
                      <a:r>
                        <a:rPr lang="en-US" sz="2000" u="none" strike="noStrike" dirty="0" smtClean="0">
                          <a:effectLst/>
                        </a:rPr>
                        <a:t>AR&amp;NM</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74,670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77,300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2,630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2367862"/>
                  </a:ext>
                </a:extLst>
              </a:tr>
              <a:tr h="349029">
                <a:tc>
                  <a:txBody>
                    <a:bodyPr/>
                    <a:lstStyle/>
                    <a:p>
                      <a:pPr algn="ctr" fontAlgn="b"/>
                      <a:r>
                        <a:rPr lang="en-US" sz="2000" u="none" strike="noStrike" dirty="0">
                          <a:solidFill>
                            <a:schemeClr val="bg1"/>
                          </a:solidFill>
                          <a:effectLst/>
                        </a:rPr>
                        <a:t>Total</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smtClean="0">
                          <a:solidFill>
                            <a:schemeClr val="bg1"/>
                          </a:solidFill>
                          <a:effectLst/>
                          <a:latin typeface="Calibri" panose="020F0502020204030204" pitchFamily="34" charset="0"/>
                        </a:rPr>
                        <a:t>3,772,930 </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smtClean="0">
                          <a:solidFill>
                            <a:schemeClr val="bg1"/>
                          </a:solidFill>
                          <a:effectLst/>
                          <a:latin typeface="Calibri" panose="020F0502020204030204" pitchFamily="34" charset="0"/>
                        </a:rPr>
                        <a:t>3,890,600 </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smtClean="0">
                          <a:solidFill>
                            <a:schemeClr val="bg1"/>
                          </a:solidFill>
                          <a:effectLst/>
                          <a:latin typeface="Calibri" panose="020F0502020204030204" pitchFamily="34" charset="0"/>
                        </a:rPr>
                        <a:t>117,670 </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76498832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
        <p:nvSpPr>
          <p:cNvPr id="6" name="Text Box 7"/>
          <p:cNvSpPr txBox="1">
            <a:spLocks noChangeArrowheads="1"/>
          </p:cNvSpPr>
          <p:nvPr/>
        </p:nvSpPr>
        <p:spPr bwMode="auto">
          <a:xfrm>
            <a:off x="2749535" y="5821569"/>
            <a:ext cx="3931614" cy="246221"/>
          </a:xfrm>
          <a:prstGeom prst="rect">
            <a:avLst/>
          </a:prstGeom>
          <a:noFill/>
          <a:ln w="9525">
            <a:noFill/>
            <a:miter lim="800000"/>
            <a:headEnd/>
            <a:tailEnd/>
          </a:ln>
        </p:spPr>
        <p:txBody>
          <a:bodyPr wrap="square">
            <a:spAutoFit/>
          </a:bodyPr>
          <a:lstStyle/>
          <a:p>
            <a:pPr>
              <a:spcBef>
                <a:spcPct val="50000"/>
              </a:spcBef>
            </a:pPr>
            <a:r>
              <a:rPr lang="en-US" sz="1000" dirty="0" smtClean="0"/>
              <a:t>Data Source: USDA-FSA</a:t>
            </a:r>
          </a:p>
        </p:txBody>
      </p:sp>
    </p:spTree>
    <p:extLst>
      <p:ext uri="{BB962C8B-B14F-4D97-AF65-F5344CB8AC3E}">
        <p14:creationId xmlns:p14="http://schemas.microsoft.com/office/powerpoint/2010/main" val="4181959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17513" y="76200"/>
            <a:ext cx="8229600" cy="1143000"/>
          </a:xfrm>
        </p:spPr>
        <p:txBody>
          <a:bodyPr/>
          <a:lstStyle/>
          <a:p>
            <a:pPr eaLnBrk="1" hangingPunct="1"/>
            <a:r>
              <a:rPr lang="en-US" altLang="en-US" b="1" dirty="0">
                <a:ea typeface="ヒラギノ角ゴ Pro W3"/>
                <a:cs typeface="ヒラギノ角ゴ Pro W3"/>
              </a:rPr>
              <a:t>Peanut Situation - </a:t>
            </a:r>
            <a:r>
              <a:rPr lang="en-US" altLang="en-US" b="1" dirty="0" smtClean="0">
                <a:ea typeface="ヒラギノ角ゴ Pro W3"/>
                <a:cs typeface="ヒラギノ角ゴ Pro W3"/>
              </a:rPr>
              <a:t>Demand</a:t>
            </a:r>
            <a:endParaRPr lang="en-US" altLang="en-US" b="1" dirty="0">
              <a:ea typeface="ヒラギノ角ゴ Pro W3"/>
              <a:cs typeface="ヒラギノ角ゴ Pro W3"/>
            </a:endParaRPr>
          </a:p>
        </p:txBody>
      </p:sp>
      <p:sp>
        <p:nvSpPr>
          <p:cNvPr id="54275" name="Rectangle 2"/>
          <p:cNvSpPr>
            <a:spLocks noGrp="1" noChangeArrowheads="1"/>
          </p:cNvSpPr>
          <p:nvPr>
            <p:ph type="body" idx="1"/>
          </p:nvPr>
        </p:nvSpPr>
        <p:spPr>
          <a:xfrm>
            <a:off x="591378" y="1209706"/>
            <a:ext cx="7941365" cy="3849687"/>
          </a:xfrm>
        </p:spPr>
        <p:txBody>
          <a:bodyPr/>
          <a:lstStyle/>
          <a:p>
            <a:pPr marL="304800" indent="-304800" eaLnBrk="1" hangingPunct="1">
              <a:spcBef>
                <a:spcPts val="700"/>
              </a:spcBef>
            </a:pPr>
            <a:r>
              <a:rPr lang="en-US" altLang="en-US" sz="2800" dirty="0">
                <a:ea typeface="ヒラギノ角ゴ Pro W3"/>
                <a:cs typeface="ヒラギノ角ゴ Pro W3"/>
              </a:rPr>
              <a:t>USDA projects Total Use up 6% for 2017/18 crop year to </a:t>
            </a:r>
            <a:r>
              <a:rPr lang="en-US" altLang="en-US" sz="2800" dirty="0" smtClean="0">
                <a:ea typeface="ヒラギノ角ゴ Pro W3"/>
                <a:cs typeface="ヒラギノ角ゴ Pro W3"/>
              </a:rPr>
              <a:t>3.3 </a:t>
            </a:r>
            <a:r>
              <a:rPr lang="en-US" altLang="en-US" sz="2800" dirty="0">
                <a:ea typeface="ヒラギノ角ゴ Pro W3"/>
                <a:cs typeface="ヒラギノ角ゴ Pro W3"/>
              </a:rPr>
              <a:t>million tons. </a:t>
            </a:r>
          </a:p>
          <a:p>
            <a:pPr marL="304800" indent="-304800" eaLnBrk="1" hangingPunct="1">
              <a:spcBef>
                <a:spcPts val="700"/>
              </a:spcBef>
            </a:pPr>
            <a:r>
              <a:rPr lang="en-US" altLang="en-US" sz="2800" dirty="0">
                <a:ea typeface="ヒラギノ角ゴ Pro W3"/>
                <a:cs typeface="ヒラギノ角ゴ Pro W3"/>
              </a:rPr>
              <a:t>Bump in exports projected to 750,000 tons, 2</a:t>
            </a:r>
            <a:r>
              <a:rPr lang="en-US" altLang="en-US" sz="2800" baseline="30000" dirty="0">
                <a:ea typeface="ヒラギノ角ゴ Pro W3"/>
                <a:cs typeface="ヒラギノ角ゴ Pro W3"/>
              </a:rPr>
              <a:t>nd</a:t>
            </a:r>
            <a:r>
              <a:rPr lang="en-US" altLang="en-US" sz="2800" dirty="0">
                <a:ea typeface="ヒラギノ角ゴ Pro W3"/>
                <a:cs typeface="ヒラギノ角ゴ Pro W3"/>
              </a:rPr>
              <a:t> highest.    </a:t>
            </a:r>
          </a:p>
          <a:p>
            <a:pPr marL="762000" lvl="1" indent="-304800" eaLnBrk="1" hangingPunct="1">
              <a:spcBef>
                <a:spcPts val="700"/>
              </a:spcBef>
            </a:pPr>
            <a:r>
              <a:rPr lang="en-US" altLang="en-US" sz="2400" dirty="0">
                <a:ea typeface="ヒラギノ角ゴ Pro W3"/>
                <a:cs typeface="ヒラギノ角ゴ Pro W3"/>
              </a:rPr>
              <a:t>China and Vietnam purchases of 2015 crop boosted exports, similar to after 2012 record crop.  </a:t>
            </a:r>
          </a:p>
          <a:p>
            <a:pPr marL="304800" indent="-304800" eaLnBrk="1" hangingPunct="1">
              <a:spcBef>
                <a:spcPts val="700"/>
              </a:spcBef>
            </a:pPr>
            <a:r>
              <a:rPr lang="en-US" altLang="en-US" sz="2800" dirty="0" smtClean="0">
                <a:ea typeface="ヒラギノ角ゴ Pro W3"/>
                <a:cs typeface="ヒラギノ角ゴ Pro W3"/>
              </a:rPr>
              <a:t>Large </a:t>
            </a:r>
            <a:r>
              <a:rPr lang="en-US" altLang="en-US" sz="2800" dirty="0">
                <a:ea typeface="ヒラギノ角ゴ Pro W3"/>
                <a:cs typeface="ヒラギノ角ゴ Pro W3"/>
              </a:rPr>
              <a:t>crop expect to see shelled prices weaken.</a:t>
            </a:r>
          </a:p>
          <a:p>
            <a:pPr marL="0" indent="0" eaLnBrk="1" hangingPunct="1">
              <a:spcBef>
                <a:spcPts val="700"/>
              </a:spcBef>
              <a:buNone/>
            </a:pPr>
            <a:endParaRPr lang="en-US" altLang="en-US" sz="2800" dirty="0">
              <a:ea typeface="ヒラギノ角ゴ Pro W3"/>
              <a:cs typeface="ヒラギノ角ゴ Pro W3"/>
            </a:endParaRPr>
          </a:p>
        </p:txBody>
      </p:sp>
      <p:sp>
        <p:nvSpPr>
          <p:cNvPr id="54276" name="AutoShape 4" descr="data:image/jpeg;base64,/9j/4AAQSkZJRgABAQAAAQABAAD/2wCEAAkGBhQSEBQUEhQWFRUUGRgaFhUXGBkZGBsYGxgWHR0WGRoXHCYfGRkkHRcbHy8iJScpLSwsFh89NjAqNSgsLCoBCQoKBQUFDQUFDSkYEhgpKSkpKSkpKSkpKSkpKSkpKSkpKSkpKSkpKSkpKSkpKSkpKSkpKSkpKSkpKSkpKSkpKf/AABEIALcBEwMBIgACEQEDEQH/xAAcAAACAwADAQAAAAAAAAAAAAAABwQFBgIDCAH/xABYEAACAQMBBAUECQ0OBQMFAAABAgMABBESBSExQQYHE1FhFCIycQgjNUJSYnSRsxUkJTNUcnOBgpKhssEWJjRDU2ODlLHD0dLT1DZVhJOitPDxZKOkwuH/xAAUAQEAAAAAAAAAAAAAAAAAAAAA/8QAFBEBAAAAAAAAAAAAAAAAAAAAAP/aAAwDAQACEQMRAD8AeNFFFAUUUUBRRRQFFFFAUUUUBRRRQFFFFAUUUUBRRRQFFFZTpP1nWOz51huZSJGAYhUZ9KnOC2kbs44DJ8KDR31/HDG0kzrGi+k7kKo9ZO6lxtv2QWz4SVhEtwRzVdCfnSYPzKam9P8AbtpdW1qkf1y93LEbeNGI1qJFLs4JHtelSDqHHuIyE50+6uBb30sNiXmWNQ8ikAGHUCVjLE+eSo1DdnHfQMvo17IW3uLhYp4Gt1chVlMgdQTw1+aukeO/HPA302q8VbG2Z5ROkIdI2kIVWfVp1EgKpKqcZJxkjA54pr9KOtC42fZR7NjuO2vIwy3N2CW0HU3tUbNvZ1BClzw09/ogyum/WvZ7Nyjt2s/8jGQSPv24J+Pf4Gkt0i69do3JIiZbZDwWIZfHjI2TnxXTXb0A6mrjaOLi5ZoYHOrUd8suffKG4A/DbjyBpqWGxLTZm0rG0tbaL64S4Z5nBebMaqV0uTuz52RjHDGKBCSbL2peec0V7cA++KzSA/jINdZ6P7St9/k95CBvz2cyAeOQBivVbbReK8EcpzFcfaGxjTIq+dAx56lUyKTxxIOS5uKDybsbra2nbNuunkA4pN7aPVl/OH4iKaHRT2REMhCX8XYsf42PLR+sr6aj1aq3fSjYNndSxwT2sc7yZJYjS6RqPOk1qNQ84qoAIyW7gSFD1mdS8VmqS2kre2yxxJBJg+fITgCTdgbvfD8dA/bDaEc8ayQusiN6LoQyn8YqRXkfZO3tobEuSo1wuPTgkB0OO8rwYdzKc9xr0J1fdaNttRNI9quAMvAx+doz79f0jmOZDaUUUUBRRRQFFFFAUUUUBRRRQFFFFAUUUUBRRRQFFFFAUUUUBRRRQFL7rS6O7OCeW3ltJNIq9mqxFwz7mIzpOPNAZtR4BeeAKznWh1kX0W00s9nA6ok1yKEDlyULkEEHzVTfuwd57hXK265oLqfZ0LN2bLIHupnxFEGELjShJY4LtzxuGM7yQCSh6RTRXAmgmlRkGmNy+p1jA0qmrhgLuwAB4AV03F1Nd3BZy0s07jPNndjgAAc9+ABV10o2zDc3l7JMMEu/YdjHGASGYKHII83TglsMxIrV9VWxY7S3m2zdr7XACLZDu7SU+bqH4zoB37yx97QcumWybTY1nbQrGsm1CNbzam9pzv1AA6SwPmoSN2ktuOK7uq/q2BEV5ex6+2YC0tm4SNgsZpc/xSqC2PfBeeVDQur3otJtvaMt7e74EfXMTuV24rCueCAAZ7lAG7INOLZdoYr5ryQkxXemKAHOLdQECAAnCrOVBO4YbsxvLbg2SjApf9I2/fLssfzN1+o3+FMGlz0jf99Gyx/MXH6kv+FButr7LW4haNyRnBVl3MjqQyyKeTKwDDxFVezek4FvMbohJrTzbgKOJxlZI14lZRgoN5y2niDWgpfdIx2l8t6kYeDZ503OC2ZSDqOlRufyYntN4PnFwuGWg1ewLFwGmnGJ58M65z2ajOiAHuQE55Fmc++rLdcb4trI91/bH5u0reRShlDKQVYAgg5BB4EEcRS7685NNjbHuvYP0LKf2UGv6S9E7a/i7K6iDjfpbg6HvRhvU/oPMGvPPTnqtu9kSC5t3eSBGBSdMh4jnd2gX0e7UNx8M4r08Kz/AEiu5pHFtalBKV7SRpF1xrHvAR159qwKeCiQ8VAIZHqo63VvwLa6IS7A808FmA5gcBJ3rz4jmAzq8+9NOqzVH9UNlI0ZUkzWin2yGVD5/ZY35VgfNHcCuQQBuOqPrUG0I/J7kgXcY48BMo9+Byce+X8Y3ZCgyqKKKAooooCiiigKKKKAooooCiiigKKKKAooooCiiigKKKKBe9Nujs1sl3f7PiaTaE5Vda4ZkiGgHQjZDHTGAcAnLHkK817XvZpZna5Z2lzhy+deRyOd+a9MdLeumwsWaMMbiZcgpFgqp7mc+aO4gZI7qVu2OumG9kAu9mW8kPA5YmYD4suBj1AD1igWVnErSKsj6ELAM+ktpGd7aRvOBvxWu2xsu4WWPY0U/lGJgcLnsxM6gYGd+lVySd2Cz7t2aaF70e2NY7JbaENusocK8HbEue0bciYY+iCcsu/cpznAqh6ldjsvbbTmUySyOYbUNxkmfJd8/oLclEp5UDQ2D0bjtoItnw744lDXL/DZt+g+Mh3kb8IAODKa017ZLLG0cgyrggjhuPcRvB5gjga6tl2HZR4J1OxLSPjBdz6TY5DkByAA4CplBVbCvWOuCY5mgwGbGO0Q50TAfGAIPIOjgbgKw/SN/wB9mzB/9PN+lbj/AAra7fs3Gi5hXVNBnzBxliONcPrOAy/HReRNLjpBteJulGzJw69j5G8naHcujReEsc8AAMnPDFAyOkO0XRUhgP1xOSsZxkIB6c7DmqKc45sUX31TdmbNSCFIox5qDAyck8yzH3zEksTzJJqr6NwNKXvJVKvOAIkYYMduN6KRyds9o/PLBT6Aq+oM5sX60nNmftT6ntDyCje9t/Rk6lHwGwPtZNZP2QLY2fb/ACyL6Oat9t3ZPlEWkNokUh4ZMZKSr6L45jkR75WYcDSv659q9vsm2YrokW9jSWPOSkqxzal8RvBU++VlPOgam1tprbwtIwLYwFRfSd2ICRr8ZmIUeuunYOzGijLSkNPM2uZhwLkAaVz7xFARfBQTvJqHZfXdz2x3wW7MkA5PLvWSf1L50S/0p3gqav6DP7S+tLjykboZiqXI5K+5Y7j1cI3PwdB3BDS/60eq1xJ9UtlgpcRntJI4+LEb+1jA9/3r77fzyGblxbq6MjqGVgVZSMgqRggjmCDil90v2rLa7LvrcyOJYIswS6iHeAuqhtQ39omezY8fQb34oKTY3sirbsI/KopRPjEnZqpQsOa5YEA8ccs434zRVls7qg2fdwQXM0bmWaGF5CsjKC5jQs2BzY5YnmSTzr7QM2iiigKKKKAooooCiiigKKKKAooooCiiigKKKKCNtHaCQQyTSnSkSs7nuVRk+vhwqp6O9OLO/RzbThtABkBDIyA53kMB3HeN27jVf1mwJcbPnte1VHl7MZIZguZAVMmgEojFCuojGTSH6U7PtNn2wtY7mY3oLC7EWrsGOfNifLgEoDjKht5bPKgl9POgVtBZWl3HK0b3aIRA41BmKKWftCRoB1BiGzgvxA4YG8sWhlMcmMqRq0OjjBAPmshKtuPI1K2n0kuLiGGGeVpI7cERBseaCFBGcZIwi8ScY3UyeqTYEEFhebUvYkkiRCkSSKGVtJBYgMCMs+iMHv1UGDXZLSSwWdtM0ouTE2gqVCyNqVdQyRqVWyWG7DU0+prarJdXNsFkuUtNa22lotKIZW1sBI65LkocjOASN2rfF6idgNd3lxtGcZ0llTdgdrIPPK44BUOMchIO6tB1VWBmsbmSDSs0V/cPCeA3pFmJsfxbqdJ7txG9RQMY7Xl+45/zrb/Xridsy/cVx+da/wC4qZszaCzxLIoIzkFW3MrAkMjDkysCpHeDUqgpztyX7hufzrX/AHFJLbYik6UwoYJ9I3vbExZ1kSSlF0yFOzZmDspbeZH3b8U89u7SaKMCMBppTohQ8C5BOWx7xQC7fFQ434pN7a2Ag6UWVuSx9py0nCQylblzPkcJO0OsHkQMbgBQN36vyfcV1/8Aj/69cD0il+4Ls/jtf23FSdh7RaRWSXAnhOiUDcCcZWRR8B1ww7skcVNWdBRfujl/5fd/Pa/7mkx16bX1SQK1vcWzOQ8iO0JWQJqVJMQyPhwGdcnGR36Rh9bU2klvC8r50oOAGWYkgKijmzMQoHMkCk51zbJZNnQSzgGe4u0abmFHZShIFPNI183xJduLGgY2zukrCKMRbNvVjCqEXTbphQAANLXAK7uRGalDpJN/y68+e0/3NcOjkzQu1lKSTENVu7bzJb5wMnm8ZIjbmR2bH060FBR/ugn/AOXXX59n/uqwPXTtjVsxu2tLiBywWKRntvSO9kIinZijIpyMEZVTyBDYdwASSAAMkncABzJ7qVXWYpuNkXl64OlljS1U5GmFp4cykHg8pAPgioNx1ZDe9D/c6z+TwfRJRR0MP2Nsvk0H0SUUFVf9L7yORzHs83NuCQs1vcRuxA3HMRAOrORgE1Htut+x19ncdtZyfAuomjPzjK48SRX3qe9y1/DXH08lazaOzIp0KTxpKh4q6hh8zDjQc7O9jlQPE6yIeDIwZT6iu4130l7XoIJHuJ9hTyWU9tPJDLAz6oXeM+9O/wA05yNQI5YXFTNiddMlvP5LtqA28o3dsqnSe5mUZ8049JCQe4UDcorqtLtJUV42V0YZV1IKkd4I3EV20BRRRQFFFFAUUUUBRRRQFVnSbbXkdnPc6DJ2KM+gbs48cHA7zjcM1Z18ZQRg7weVAkrLrggvIbiS8t4oJYIWaCQOGd2YlREgKhmUncwGVI1agBX3prBst9iJcFbeS7eKJVdJAJDK6qC0hRgWK5JOvPo7649fXSi2VkszaJLIqB1lLFey1ahpUJgknSGwTp3jcaRdBodobAhkvo7bZ0r3AkKIHZdIMhJBx8QbjqIHOmP1zXi2trZbHtckKqtIBxbBIQEDiXfU5Hfppf8AQTo0buVmW8jtWgHaEsXEnZqCzyR6RglAM4yP0Gtv1a2jbY2/NfygmOFu1APJvRgT1qF1f0fjQOToN0aGz9nw2+7Ui5kI5yN5znPMZOB4AVi/Y7y52dcfKnPzxQ/4Uz7s4jf70/2GlP7G8/WNyP58fRp/hQMK7+tZ+2G6Gcqs3ckm5Um8A26Nv6M7gGNXTNgZPCuFxbrIjI4DK4Ksp3gqRgg+BBrHLdvJP9S3JbsxrllJB12mcIjHOe1c+1vniqO27UMBd7HTt5DdtwYFbcHlCSCZMfClIDferHwOaWm3v+M7T8GPop6cgFJvb3/Gdp+DX6KegZW3oWiZbuIEtEMTIoyZIM5IA5uh89eZ89R6dW8E6uquhDKwBVgcggjIIPMEb67Kw99fSWdymz4dwvS5tnBHtCgap10nfhQS8e7GX07gooLtF8qutZ+0WrEJ3SXAyGfxWLeg+OX5oprFeyF9zrb5XH9FPTMs7RYo1jjGlEAVR3Aevj66Wnshfc63+VxfRz0G76Q7LaVFeHAuIG1wseBbBBjY/wAm6koe7IPFRUnY+1VuYVlQEashlbcyOpKvG45OrAqR3g1NrE9KdqnZk4mjUOt8wi7EsFHlZXEcuTuVGVdEh5aEIBOchbbXbyqfyNd8SgPdnkVPoW/rkxlh8AYP2wGqTru9wrr1w/TxVqtg7I8nh0ltcjEvNJjBklb0nxyHID3qqo4Csp14H7B3Prh+mjoND0J9zLL5NB9ElfK+dBfcux+TQfRJRQUnU0fsSn4W4+metHty8fCwwnE0+QrcezQY1zfkggDkXdAdxNZXqfu1j2KJHIVEe4ZmPAKJXJJ8AK1Ow7Zm1XEqlZJsYU8Y4hnREe5t5ZvjOw3gCgi3Oy1s9E1umFiQJMi5JaEZ87vaSMkuDvJDSDeWFc+lPRG12nb9nOoYEZjkXGtCR6SN83eDzzV7VTYDyeTsD9rbLQdw5tD+T6Sj4OQBhKBDRbRvejN40YkW5tS3nIG805Gd4yTBNp34PHHvgNz46L9KYNoW6z2zalO4qdzI3NHHJh+ncRkHNLjojsSK72tt6C4QPG7xhlPrkwQeTDiCN4rFXdvddGdorJCxltJuBz5ksY942NwlXO5h35G4laD0nRVb0e6QQ3tulxbtqRx+MHmrDkwO4j9lWVAUUUUBRRRQFFFFAUUUUFNt/obZ3o+ureOU4wGIw4HcHXDAfjrC7U9jxYSZMTzwnkAwdfmcav8Aypp1xlkCqWYgAAkk7gAOJPhQedutLopZbHhjittZubhdLuz50xDAdgoxpMh83uwHAxTE6u9knZOyrd5E+3MJLtvfRrIMKx+KnmBu4FzyNLXZSnb/AEjMjAm3RtZB4CCI+YpB+GcZH841ej5IgylWAIIIIIyCDxBB4ig6Non2mT7xv1TSo9jcfrO6/DL9GK3VnIYFmspCToidrZjxeADGgk8XiJCHvUxneScYL2Nv8Fu/wqfqUDZ2lfiGMuQWO4Kg4s7HCoPEkgdw4ncDVJL0bdIxPHpa9VjIX4CQsAHgJO8RFVVFz6OiM7yu+Xs5vKZvKD9qj1Lb9zHerz+o70Q/B1EZDjF1QRtnbQWeJZEzpYcCMMCDgqw5MpBUjkQRSj29/wAZ2n4Nfop6ZM31rca+EFywD90c5wqv4LJuQ/H0H3zGltt7/jO0/Br9FPQN+9vFijaRzhUBLHjuHgN5PgONUC9GzPG003mXUhV433FrfRnso179OTrGcOZJB6LYqdIvlE4H8TbsCe55hggeKx8fvyvAoat6CBsXafbR5ZdEiEpKnHTIMZA71IIZTzVlPOl57Ib3Ot/lcf0U9bba6eTyi7X0MBLkfzYJ0zeuMk5+IzcSqisP7IZvsdbfK4/op6BpO4AJJAA3kncAO81nrHZy3hkuJ01Ryo0UEbDcLd/Scg8GlwCeYRUG46qmbRTyiTyf+LXDXB5EcVg/K4sPg4B9MGregoujt28bNZzsWkhAMcjHfLAThZCebr6D+IDbg4qh67x9g7n1w/TxVpOkWy3kVZIcC4gJeEncG3YaFj8CRfNPcdLcVFZHrW2olx0duJUyA3Y5VhhlYXMQZGHJ1YFSORBoNP0CP2Ksfk0H0S0V86v/AHJsPk0H0a0UC76lZ5Lu0FuyYt7Wd3dv5VyweOL1KxLt97GN4LU46THUjsgRW3ayM/Z3jsqlZJECSRs4CMEcA6xvDYG9cc1y2vqQnwpf+9N/noJuai7SshLGV1aW4o44o43q478HlwIyDuJrrOx0+FL/AN+b/UqJtHZkMcbSO9wFUEnTcXGT4ACTJYncBzJFAtOr66lbbe1omjKySsnaOpBSMKWDENnOW1eZuzvyfRIpm9IejEF5aNazIOzYYXGAUIHmsncV5fNwJFKHoHYyptraLyySJHG6CdEmckdoWKF5DlnWMjSWznzs50g06U2Yo99L+OWQ/wBrUHnnoxty46N7Ue2usm3cjXgHBU+hcRjvxxHPBB3gY9HW1wsiK6MGRwGVgcgqRkEHmCKxXWl1eLtKzxH/AAmHLQsTvPfExPJuWeBA5ZpcdS3WSbWT6nXhKxlisTPu7KTO+Js8FJ/NbwO4PQFFFFAUUUUBRRRQFFFFAUrOvrpp5NZi0jbEt0CGxxWEbm/PPm+rXTE29tuKzt5LidtMcS5Pee5R3sTgAd5FeatgWkvSDbeubOhm7SUA7kgQjEanlyQHvbPfQNvqL6I+SbOEzjEt3hzniIxns1/GCX/LHdTJzVXP0fRmz2k68PNSaREAAAwqqwAG7lXD9zEf8rc/1qf9j0HzpRsvtrdijBJYsvC/HS4VhgjmjKSjDmrHnghNdRUzSwXFpHqUySK00gyNMGjBVW5SOfMGN4BZuKjLT6RbLgt7aSR3u23aUQXdyWd23JGo7XezMQO7v3A0mOpzYnpXTzTxwiQQSiGRosFgpjkdkIJj1HSRuxrU5wGoPR0USqoVQFVQAABgADcAAOAArnVM3RSE+/uv65dj+yauH7jYObXJ9d5dn+2agtry0SWNo5FDI4Ksp4EEYIpGX0FwvSy1jYgyIgRJmOdSdlNplYY9MKd44FkPAHc2LrotZxo0knaBEBZmaecgADJJzIeVJLaGx3i6RwYjZjKpmFuXdXCaJiIQ+rUJOzTvxrOPRoPRFparGiovBR6ye8k8yTkk8yTXdVHYbGtJokkjXWjqGVtcm8EbuLZz699djdEbU8YQfWWP7aC3YZ3GkP17X7wpa2GhTEH7aKTVlgoDIIWTiAuogNneoXmGpvP0NsgMtbQ4HEsoP9tIzra6OR9nDfwxpDFNIIoYkQIGiAZhcPjfqc5I3egU55FB6F2fZiJNOSxJJdjxZzvLH1nlyGANwFSaoNk7NtZ4g3k6KwJWSMgZSRdzIcccHgeBBBG4ipLdFLU/xCfp/wAaC2pV9dNg8Oz7p4lzDcmHtlHvJVli0zjwdVEbDvEZ+Ea3TdDbQ/xC/O3+NK/rg2JD5JceTJ2aWnZGZwXOqSR41WAZbGFR+1bduJixxOAZPV6fsTY/Jofo1or51de5Nj8ni/UFFBmupqzWbYSRvwZ5uG4g9qxDKeTA4IPIgGtvsi8Zg0cv22LAc4wGBzplA5KwHDkwYb9NY7qJP2Gi/CTfSGtfta3YFZ4hmSIHKjjJGfSj++3Bl+Mo3gE0FlVcy9tL/NwnPg0vL8ScfviOBSux74PGhhYEygaG5YIzrx3Ab/Xgc6kW8ARAq8B8/rJ5kneTzJoFx0AjB23t0EAgvCCDvBBEm4jure7OBjJhYk6RmMniY+4k8WXcp7xpJ3k1hur8fZ3bn39v+rJTBu4CwBXcynKnx7j4EZB9ffQd9Inr56u8E7Rt13HAuVHI8BNjx3BvHB5k07Yb4PHqXjvGk8Q4OCh8Qd3/APK5NaK0bJIA4cEOCMhgRggg8sbsd1AqupbrSFyi2V2/t6DETsd8qAeiSeMij84eIOW5XlbrN6ASbJuw8RbsHbVBICcoQc9mW4h15HmMHjnDT6quuRLsLbXrKlyMBJDgLN3DuWTw4Ny7qBrUUUUBRRRQFcJplRSzkKqglmJwAAMkkncABzrp2jtKK3iaWZ1jjQZZ2OAPn5+HOvOXWp1vvtAm3tdUdoD5xO5piDxYck5hfxnkAEbrc6zDtKfsYCRaQnzOI7R+Hakd3EKO4k8TgNLq56vJbPZL6G7K9uAsmo+9KkNHC/xN2HHH2xxyFYPqP6tjcyrfXC+0RN7Up/jJAfS8UQ/OwxyNNTqi2tJc7NEsrs7NNPvdixA7Q4XJ5DgKDR9HttrdQLIFKMCUljPpRyqcPG3ipHHmMHgRVlWT24fILny1f4PNpS9HJD6Md3j4u5H+LpPvKkdJbpp5EsYWIaVddxIvGO2zg4PKSQ5Re4a297QdNqfLZXujvt4BIlqOTvhlkufEcY0PwdZ4OKw3sd7ZZNn3iOoZHl0spGQVMSggjmCDim0bdY4dCKFRE0qoGAFC4AA5AAYpV+xv/gNz+HH0aUDB6P3LRu1nMxZ4hqidjkywZwrE83Q+Y/iFY41iryqfpJst5EWWDAuLc64SdwY4w0LH4Ei+ae46W4qKi/uqE9tE1t9uuCURHG+N1z2hlXl2WDqHMgAHLCgkTnym47Mb4bdlMvc8wwyR+ITc7eJjHJhS528P352X4H+6uaa2zdnrBEsaZIXOWO9mYklnY82ZiWJ5kmlbt4fvzsfwB+juqDcxN5Fd6Dut7xyY+6O5OWaPwWXe4+OH+GorR1D2xspLmB4ZM6XHFThlIIKup5OrAMDyKiqO06VmK3kW4w13blY3jXAMsjnETxjks2QRyUlgfQNBK239cyizX0MB7o/zRJ0w+uUgg/EV+BZTWE9kUmLC1xyuR9HJTJ2Js0wx+eQ0shLzOODSEDOM+9AARRyVFHKlz7IsfY+2+VL9FLQbnaf1tL5UPtTALcjuUbluPWnBj8A5P2sCr2uOkFcEZBG8Huqj2XcC1c2srAIql7d2O4xDjESffRZA38UKHeQxoJu29omJAIwGmlOiFTwLkE6mx7xQC7eCnG8gViutXZa2/R24jUlsGIs59J3a5iLyN8ZmJY+vurW7GjMzm6cEaxpgU8VhyDqIPB5CAx7gIwd6nOf67PcK7/of/UQ0Fv1dD7E2PyeL9QUV29BU07LsR3W0H0SUUGZ6hz9ho/wkv65pgyOFBJOABkk8ABzNLzqF9xo/wkv61biT2yTT7xMF/jNxCeobmP5I7xQZ7o5s+SC8nll3R3jaoE36YiNRZCpOFeXdKcbiwYHeBq11cJoQylWG4/8AyCO4g7we8VwgkJyrekvHxHJvx/2g91Aver/3d259/b/qyUyKXHV/7ubc+/t/1ZKYFymrzOR9L73u9Z4erPhQUEMDi9a61fWzqECDh2g3C6I4HUPa88lVTwJ06auLRArpIBBGMY3Y7sd1RbNypMTEkgZRjxZPHvZcgH1qedBgukd35dtltk3AVrR7XXgAaxLnIlV8ZVl4DlxyDmkf096vbjZc+mQaomJ7KYDzWHcfgvjivzZG+nM5/fiPkn7DTB29bwyxdjPEsyzEL2bAHPMnfw0gFs8RjdvxQeeOh3XpeWYEc48qiG4BziRR3CTByPBgfWKZ2zfZAbNkHthmhPMPGWGfAxls/MKy/S72OxyX2dKMcewmPDwSQcfUw/KNLPaXVztGA4ks593NEMi/nR6h+mgf8/XpslRkTu/gsMmfV5ygfprJ7e9kigBFnbMx5POQAD95GST+cKTsXRW8c4W1uGPcIZCf0LWj2L1MbTuCPrfsV+FOQmPyd7/+NBR9KOmt3tB9V1MXA9FB5sa/eoNwPjx8a1/Vf1Py37LPcgx2gOe55vBOYTvf5t+8MfoZ1DWtqVkuj5VKN4UjEKn7w73/ACt3xa2nSSSSAR3MWpkgz20K+/gbTqZV5yR6Q694DqPSFBax2qRQhI1CIi4VVGAABuAA4CsJ1D+4sf4SX9c1uvKVkh1owZHTUrA5BUrkEHmCDmsJ1DtjYsZP8pL+uaDXdKdqx29rI0qdoGHZrDxMryeasIHMsTj1ZPAGsp1aWLWDvZXQAuJFWZJQzMJIwqp2Ss+/MOAmn4LKQN5qz2IPqhdeWt/B4dSWSng59F7sj429E+Lk++qy6WbBa5hVoWCXMDdpbSH3sgB81u+NwSjDubwFBcXPoN6j/ZSm9jf/AAC5/D/3aUxNgbfW8tO1ClHGpJYj6Ucq7nibxB+cEHnS69jcfrG5/Dj6NKBsXd2kUbySMFRFLMx4BQMknwAFYTYtobW9a/ljEce0mVSpXDW7HAi1793bYGvcMSGMb+NXV2/l132I321oytOeUlwMMkHise6R/jdmOTCr/aFgk8TxSrqSRSrL3gjv5Hx5UEilLt8fvysPk5/Uu633Rq/fz7adtU9vgFzxliOezn9bBSrdzo/LFYXpAP347P8Akzfq3lA1qX13Abi6Ta6IHitdSRKFy8sHnCW4QjeSCSY136lRsb5Bi96SztPIthESDKuu5deMdvnBUHlJKQY15gCQ+9FaGGFUUKoCqoAVQMAADAAA4ACg+QTq6q6EMrAFWByCCMggjiCN9K72RfuZB8qT6Ketps36zuPJjugnLNbHkj72ktvAcZEHwdY3BBnF+yM9y4flSfRT0DTTgKyfTPZJ2gyWyaPaGS4dnXWgddXZQkc9ZyWxvCD44q/2jtDsoQQNTthY0zjW5G5c8hxJPJVY8q5bJ2f2MeCdTsS0j4wXc8WxyHIDkqqOAoDZG0hPEHwVYErJGeKSKcMh78HnwIwRuIrKddfuFd/0X08VXu0R5NN5SPtT4W5HIY3Jcfk+ix+Bgk4jqi66/cK79UX08VBf9EPc6z+TwfRJRX3op/ALT5PD9GlFBhuozaAOx0SPfIJpVI7icNqI+CFYHxOBxNM2CEIoUcu/iTxJPeSd59dI72Pjukdz2UCM7sp1ySGPKLkYT2ttQVidRB3FlzypxpPdc4YR/Tuf7igsq65Y94YcR+kcx/77qjCWf+Ti/wC63+jX3tZ/5OP/ALrf6VBgOg1wE23tzJ3mS3AHMkrIAB+M0yI1wN/E8fXSV6BS9r0lv5mgUnUypJrOhCQcFT2fnNIiEqfN80PxzTo1P3L+cf8ALQdtRr611qMHDqdSN3MO/wCKQSCO4muep/gr+cf8tfNcnwU/PP8AkoFQb5f3XqzELptDryfRIjYkMeWOOe7fwNM7Z8RdjM4ILDCKeKR8cEcmbAZvUo97mkv0muW/dbGxjRxGsetRIQoTszl5GC5AXUHIwRhN+6nY0s/KOM+uVh/dUEyvhFVzT3XKGE/07j+4rpa7veVvbn/qX/21Bj+s3bDjY1/FI2meIRZK+brieaMLKuOAYZVhyYMOGCZvQe5a6tLGNWPZQQQNcNk+fKYlZYM8woId/XGN4Lisj1638ps0We2RJCSUkiuC5VA0evWvYrmIsYxvONXZ8wK03VrtG4+pNp5PZx6BHjJuApZgSHchY2wWcMcZzv30DDorOttTaHKxhP8A1eP7iuI2rtL7ht/x3p/ZbUFdHcjZs7WshC2lzra0c7lilILPak8Ap3vH62XkKw3VbK13suHZ0RIUtI97IpIKQF2xCCOEkuCPBAx5irzrU2tc/U2VLuytyspCIEuneQSbyrovk65K4LEZG4HlVP1JX92NnMtnBaOFlbtDJO8chYgEFlWJt2nABz700DnghVFVUAVVACqBgAAYAAHAAVzrL+XbW+5bL+tS/wC3r55dtb7lsv61L/t6CH0kB2ddG+X+DT6Y71RwQ+jHdgeGQj/FIODilt1N7beKwngt8G7ubgJCDghB2a653HwI187xOkc6Y239r7RjtZ3uLSxMKxv2gN1JgppOVwYMHI3Y55pQdSO2JormWO1toZZ5Vzrll7PCKRqRdxzkkMQN/m+FB6I2HsdLWBIY8kIN7McszEktI55uzEsT3k1PrLeW7X+5rL+sy/6FfFv9r/ctkP8Aqpf9CgndJbB/MubddU9vkhM47WI47S3J+MFBU8nROWcqnpF0ytz0jsbyJu1QWhwib3MjC6VYdPFZC7Kuk8C2+mYLrav3PYj/AKmf9ltSR2beselCSpb26s8kmhTKy28kmmRDJHK0WSGkViCE3sMUD66LbGeGNnnIa5uG7S4YcNZAAjXP8XGoCL4LniTV1VAL7aP3Ja/ivJP9pX36obQ+5Lf8V237bYUFhtrZS3ELRklTuZHX0kkU5SRfjKwB7jjB3E0o+uzbPbbIjSXStzFdIk0YPBhFN56g7+zcEOp7mGd4IpmfVK/+44f62f8AQpM9fcrSNC0tqIpkGGlSXtF0NrKxv7WuGJR2XfwD8eQOfYh8ocXR+1gabYd6btU/5ZGF+IoI9Mir2qG22jdaF02iYwMYuFxjG7gldv1Ru/uRf6wv+Sgt5IwwIIBBGCDvBB5EcxSx60nMOxr21ck6FiaBjxaEXEI0kni0ZIU94MZO9jjb/VK7+5F/rC/5KwXXVfSNsmQT2yoS8fZv2ysQ2oZwoAJyoYEdxzyoN70S9z7P5PB9ElFfOh3udZfJoPokooMJ1SbOZ9hwSQ47eGWZo87g3nkNEx5I4GPA6W4qKZezNorPEsiZw3IjDKQSGRhyZWBUjkQaxXUYPsLD9/N9K1aGYeSXWsfaLpgJO6Oc4VJPBZNyH44j+ExoL6oW0PP9pBxqHnkck5jPItvUflHlUm4nCKWPLkOJJ3ADxJIA9dcLSAqCW9Jt7Hx7h4Abh6vGgXXQezV9r7cQ7h2ltjG7SQshUr3EEAjuwKYlnOWBVvTTc37GHgRv+ccQawfV/wC7W3Pwlv8AqyVtNqBkxMgJKDz1AyXj5gDmy+kvfvHvqCwqPe3BUALvdjhAeGe8+AGSfV3kV2R3CsgcMChGoMD5pUjOrPDGN+ai7OJkzMeDDEYPKPkfAt6R8NIO8UCsa2C9MIk4jyYg5wdWYpCS3eSSSfXTM2ZIYnNsx3AaoGPOMYBQnmyZA8VKHedWFvdH9+kXyc/QyU0NrWBlj8w6ZEOuJ/guAcZ71IJVhzVmHOgm103d2sUbSSEKiKWZjwAAyT81dGyNpieLVjSwJWSMnJSRdzIe/B4HmCCNxFQZvrq40cYLdgZO55hhlj8Vj3OfjaB71hQYDrRsm+o13dTqVmuWgAQ8YoVlUxwffby7/HduIC1cdAD5JZWMo3QXMUKyjlHOVVVl8FkwEb42g++Y1w6+3xsZx3yxD/yz+yrfq6t0m2HaJIoZHtwrKeBUggg/ioNdXxmwMncBVLsC9ZWe1mYtLAAVduMsJyEl8W3FH+MpO4MtQOlEhu5l2dGSFdQ944zlLckgRAjg8xBXwRXPdQQtnRm+kl2g+exSOWOxU/AIIkuvXJjC8PMA+FWJ6sYmtdlQbRiBIjaVLtF4yW3aE9oBzkhJLjvUuO6nFdwhbd1UBVWNgqgYAAUgAAcABWG6hxnYkX38v65oGBbzq6K6EMrAMrA5BBGQQeYI312VkNgN5Bdmwb7RLqksWPIcZLX8jOtPiEj3tT+mO3ngiSK3Aa7uW7O3U8A2MtK3xI1y59QHOgqtq/ZK98mG+0smV7n4MtwMNHb9xVNzuN+/SDS36n9gtc7OujC2i5guFltpDylEfot3o4yjDubwFOno9sFLO1SBCW0glnb0ndt7yMebMxJPr8KWvscR9aXf4cfqCgZHRjpAt5bLKFKMCUliPpRyocPG3iD84IPOrasZtz7HXovV3WtyVjvRyR/RjuvAbxG/gVO/Fafa21o7aCSeU4jjUsx4nwAHNicADmSKCn6WX7u0djbsVmuQS7rxhtxgSTeDHIRPjNn3ppf9KOjsL9JNn2mnTD5EyKq7ioUXWkqeTKQGB4gqDTE6JbLkVZLm5GLm6IaRc57JAPa7ceCKd/e7OedZHbw/fds/5LJ/ZdUGy6L7Ud1eC4I8ptiFlOMB1IOi4UfBkUZxyYOPe1eVn+k9i6Ml5bqWmtwQ8a8ZoDgvD4uMa0+MuODGrmyvUmiSWNgySKGRhwKkZBH4qDo21tVbeFpCCx3KkY9J5GOEjXxZiB3DidwNKbrv2YYdjxGQhppbtZJnHAyGGcYXO/QoARR8FBzzTD2W3ltybk74ICyWo5O+9ZLnxHGJD3dod4cVjvZG+5cPylPobig2+wm7ArbH7Wy6rY/FwNUHrTOV+IQPeE1fVWT7P7a2QA6XUI0b4yUcAaWxzHIjmpYcCa7tkbR7aPJGl1JSVM50SDGV8RvDA81ZTzoJjMAMncBxNK3rUBn2NeXbeiwiW2B5RG4hJkx8KUgN4IqcDqrcbWPlEotV9AANcn4hzpg9cmDq+IrcNamqDrt9wrr1w/8AqIqC+6EH7GWXyaD6JKK+dBPcux+TQfRJRQUPUlCV2LBndlpj/wDdetreWaSxtHINSOCrKeYIwRRRQVuzNnzgqLiRJFi3RlQQzneBJLndr07vN3Esx3bgLiiigX/QGEja+22PAywAfiST/GmBRRQUB2DLqMQdPJGbUY8HtACSWhBzp7Jm3+Cll4Yxf0UUCkurdv3ZxNjd5OTnI4di4z85xTboooKPaOyJhM0tq6RmVdMocEjI3JMoHGRRlcHcw0gkaRVns+wWGJY0zpUcSckknJZjzZiSxPMkmiigXvsgFJ2SAN+Z4/7JD+yr7qnz9RrPPERkfM7iiigtOkWxpJezlt3WK5hJMbsCyFWwHikUEFo2ABwCMMiHlXPo5sM28bF27SeZjJPLjGuQ4G4HgiqAijkqjnmiigsbqPVG471I+cGsJ1FxFdjRA/ykv65oooNV0n2ALu3Mers5FIeGUDJjmTekg9R3EcwSOdQthdHZVuZLu8dJJ2VY4xGGEcUQwWCBiTqd/OYnuUcBRRQaI0qPY7wlbO6yMfXH92lFFA0ry0SWN45FDI6lWU8CpGCD6wayezOhk4NvFcTrLbWbFoVwe0cqfae2J3N2Q4Y4sFJ4UUUGypd7as2PSmwcDcLWbPD+dH/7iiigYlZifovKqzwwSiO3uHDYGe0iDkmdYiNw18VO7Q0jkZ3AFFBora2WNFRFCoihVUbgFAwAByAAxSw9kVGW2bAAM/XK/Qz0UUDM2d9pj+8X9UVGm2cwn7aIgalKyoc4fAJjbI4Mpyueat8VaKKDnsfZvYx4ZtcjkvLJjGuRsZbHIbgoHJVUcqynXXGTsS5A374fp46KKC86BqRsuxB4i2g+jWiiig//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a typeface="ＭＳ Ｐゴシック" panose="020B0600070205080204"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284895786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58763" y="217488"/>
            <a:ext cx="8664575" cy="1143000"/>
          </a:xfrm>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rtlCol="0">
            <a:normAutofit fontScale="90000"/>
          </a:bodyPr>
          <a:lstStyle/>
          <a:p>
            <a:pPr eaLnBrk="1" fontAlgn="auto" hangingPunct="1">
              <a:spcAft>
                <a:spcPts val="0"/>
              </a:spcAft>
              <a:defRPr/>
            </a:pPr>
            <a:r>
              <a:rPr lang="en-US" altLang="en-US" b="1" dirty="0">
                <a:latin typeface="Comic Sans MS" panose="030F0702030302020204" pitchFamily="66" charset="0"/>
                <a:ea typeface="ＭＳ Ｐゴシック" pitchFamily="34" charset="-128"/>
                <a:sym typeface="Comic Sans MS Bold" pitchFamily="66" charset="0"/>
              </a:rPr>
              <a:t>Peanut Production, Use, Carryover</a:t>
            </a:r>
            <a:endParaRPr lang="en-US" altLang="en-US" b="1" dirty="0">
              <a:latin typeface="Comic Sans MS" panose="030F0702030302020204" pitchFamily="66" charset="0"/>
              <a:ea typeface="ヒラギノ明朝 ProN W6"/>
              <a:cs typeface="ヒラギノ明朝 ProN W6"/>
              <a:sym typeface="Comic Sans MS Bold" pitchFamily="66" charset="0"/>
            </a:endParaRPr>
          </a:p>
        </p:txBody>
      </p:sp>
      <p:graphicFrame>
        <p:nvGraphicFramePr>
          <p:cNvPr id="2" name="Object 2"/>
          <p:cNvGraphicFramePr>
            <a:graphicFrameLocks noChangeAspect="1"/>
          </p:cNvGraphicFramePr>
          <p:nvPr>
            <p:extLst/>
          </p:nvPr>
        </p:nvGraphicFramePr>
        <p:xfrm>
          <a:off x="258763" y="1209675"/>
          <a:ext cx="8612972" cy="5728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085658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17513" y="563880"/>
            <a:ext cx="8229600" cy="1143000"/>
          </a:xfrm>
        </p:spPr>
        <p:txBody>
          <a:bodyPr/>
          <a:lstStyle/>
          <a:p>
            <a:pPr eaLnBrk="1" hangingPunct="1"/>
            <a:r>
              <a:rPr lang="en-US" altLang="en-US" b="1" dirty="0" smtClean="0">
                <a:ea typeface="ヒラギノ角ゴ Pro W3"/>
                <a:cs typeface="ヒラギノ角ゴ Pro W3"/>
              </a:rPr>
              <a:t>Shelled Peanuts</a:t>
            </a:r>
            <a:br>
              <a:rPr lang="en-US" altLang="en-US" b="1" dirty="0" smtClean="0">
                <a:ea typeface="ヒラギノ角ゴ Pro W3"/>
                <a:cs typeface="ヒラギノ角ゴ Pro W3"/>
              </a:rPr>
            </a:br>
            <a:r>
              <a:rPr lang="en-US" altLang="en-US" b="1" dirty="0" smtClean="0">
                <a:ea typeface="ヒラギノ角ゴ Pro W3"/>
                <a:cs typeface="ヒラギノ角ゴ Pro W3"/>
              </a:rPr>
              <a:t>Used in Primary Products</a:t>
            </a:r>
            <a:endParaRPr lang="en-US" altLang="en-US" b="1" dirty="0">
              <a:ea typeface="ヒラギノ角ゴ Pro W3"/>
              <a:cs typeface="ヒラギノ角ゴ Pro W3"/>
            </a:endParaRPr>
          </a:p>
        </p:txBody>
      </p:sp>
      <p:sp>
        <p:nvSpPr>
          <p:cNvPr id="54276" name="AutoShape 4" descr="data:image/jpeg;base64,/9j/4AAQSkZJRgABAQAAAQABAAD/2wCEAAkGBhQSEBQUEhQWFRUUGRgaFhUXGBkZGBsYGxgWHR0WGRoXHCYfGRkkHRcbHy8iJScpLSwsFh89NjAqNSgsLCoBCQoKBQUFDQUFDSkYEhgpKSkpKSkpKSkpKSkpKSkpKSkpKSkpKSkpKSkpKSkpKSkpKSkpKSkpKSkpKSkpKSkpKf/AABEIALcBEwMBIgACEQEDEQH/xAAcAAACAwADAQAAAAAAAAAAAAAABwQFBgIDCAH/xABYEAACAQMBBAUECQ0OBQMFAAABAgMABBESBSExQQYHE1FhFCIycQgjNUJSYnSRsxUkJTNUcnOBgpKhssEWJjRDU2ODlLHD0dLT1DZVhJOitPDxZKOkwuH/xAAUAQEAAAAAAAAAAAAAAAAAAAAA/8QAFBEBAAAAAAAAAAAAAAAAAAAAAP/aAAwDAQACEQMRAD8AeNFFFAUUUUBRRRQFFFFAUUUUBRRRQFFFFAUUUUBRRRQFFFZTpP1nWOz51huZSJGAYhUZ9KnOC2kbs44DJ8KDR31/HDG0kzrGi+k7kKo9ZO6lxtv2QWz4SVhEtwRzVdCfnSYPzKam9P8AbtpdW1qkf1y93LEbeNGI1qJFLs4JHtelSDqHHuIyE50+6uBb30sNiXmWNQ8ikAGHUCVjLE+eSo1DdnHfQMvo17IW3uLhYp4Gt1chVlMgdQTw1+aukeO/HPA302q8VbG2Z5ROkIdI2kIVWfVp1EgKpKqcZJxkjA54pr9KOtC42fZR7NjuO2vIwy3N2CW0HU3tUbNvZ1BClzw09/ogyum/WvZ7Nyjt2s/8jGQSPv24J+Pf4Gkt0i69do3JIiZbZDwWIZfHjI2TnxXTXb0A6mrjaOLi5ZoYHOrUd8suffKG4A/DbjyBpqWGxLTZm0rG0tbaL64S4Z5nBebMaqV0uTuz52RjHDGKBCSbL2peec0V7cA++KzSA/jINdZ6P7St9/k95CBvz2cyAeOQBivVbbReK8EcpzFcfaGxjTIq+dAx56lUyKTxxIOS5uKDybsbra2nbNuunkA4pN7aPVl/OH4iKaHRT2REMhCX8XYsf42PLR+sr6aj1aq3fSjYNndSxwT2sc7yZJYjS6RqPOk1qNQ84qoAIyW7gSFD1mdS8VmqS2kre2yxxJBJg+fITgCTdgbvfD8dA/bDaEc8ayQusiN6LoQyn8YqRXkfZO3tobEuSo1wuPTgkB0OO8rwYdzKc9xr0J1fdaNttRNI9quAMvAx+doz79f0jmOZDaUUUUBRRRQFFFFAUUUUBRRRQFFFFAUUUUBRRRQFFFFAUUUUBRRRQFL7rS6O7OCeW3ltJNIq9mqxFwz7mIzpOPNAZtR4BeeAKznWh1kX0W00s9nA6ok1yKEDlyULkEEHzVTfuwd57hXK265oLqfZ0LN2bLIHupnxFEGELjShJY4LtzxuGM7yQCSh6RTRXAmgmlRkGmNy+p1jA0qmrhgLuwAB4AV03F1Nd3BZy0s07jPNndjgAAc9+ABV10o2zDc3l7JMMEu/YdjHGASGYKHII83TglsMxIrV9VWxY7S3m2zdr7XACLZDu7SU+bqH4zoB37yx97QcumWybTY1nbQrGsm1CNbzam9pzv1AA6SwPmoSN2ktuOK7uq/q2BEV5ex6+2YC0tm4SNgsZpc/xSqC2PfBeeVDQur3otJtvaMt7e74EfXMTuV24rCueCAAZ7lAG7INOLZdoYr5ryQkxXemKAHOLdQECAAnCrOVBO4YbsxvLbg2SjApf9I2/fLssfzN1+o3+FMGlz0jf99Gyx/MXH6kv+FButr7LW4haNyRnBVl3MjqQyyKeTKwDDxFVezek4FvMbohJrTzbgKOJxlZI14lZRgoN5y2niDWgpfdIx2l8t6kYeDZ503OC2ZSDqOlRufyYntN4PnFwuGWg1ewLFwGmnGJ58M65z2ajOiAHuQE55Fmc++rLdcb4trI91/bH5u0reRShlDKQVYAgg5BB4EEcRS7685NNjbHuvYP0LKf2UGv6S9E7a/i7K6iDjfpbg6HvRhvU/oPMGvPPTnqtu9kSC5t3eSBGBSdMh4jnd2gX0e7UNx8M4r08Kz/AEiu5pHFtalBKV7SRpF1xrHvAR159qwKeCiQ8VAIZHqo63VvwLa6IS7A808FmA5gcBJ3rz4jmAzq8+9NOqzVH9UNlI0ZUkzWin2yGVD5/ZY35VgfNHcCuQQBuOqPrUG0I/J7kgXcY48BMo9+Byce+X8Y3ZCgyqKKKAooooCiiigKKKKAooooCiiigKKKKAooooCiiigKKKKBe9Nujs1sl3f7PiaTaE5Vda4ZkiGgHQjZDHTGAcAnLHkK817XvZpZna5Z2lzhy+deRyOd+a9MdLeumwsWaMMbiZcgpFgqp7mc+aO4gZI7qVu2OumG9kAu9mW8kPA5YmYD4suBj1AD1igWVnErSKsj6ELAM+ktpGd7aRvOBvxWu2xsu4WWPY0U/lGJgcLnsxM6gYGd+lVySd2Cz7t2aaF70e2NY7JbaENusocK8HbEue0bciYY+iCcsu/cpznAqh6ldjsvbbTmUySyOYbUNxkmfJd8/oLclEp5UDQ2D0bjtoItnw744lDXL/DZt+g+Mh3kb8IAODKa017ZLLG0cgyrggjhuPcRvB5gjga6tl2HZR4J1OxLSPjBdz6TY5DkByAA4CplBVbCvWOuCY5mgwGbGO0Q50TAfGAIPIOjgbgKw/SN/wB9mzB/9PN+lbj/AAra7fs3Gi5hXVNBnzBxliONcPrOAy/HReRNLjpBteJulGzJw69j5G8naHcujReEsc8AAMnPDFAyOkO0XRUhgP1xOSsZxkIB6c7DmqKc45sUX31TdmbNSCFIox5qDAyck8yzH3zEksTzJJqr6NwNKXvJVKvOAIkYYMduN6KRyds9o/PLBT6Aq+oM5sX60nNmftT6ntDyCje9t/Rk6lHwGwPtZNZP2QLY2fb/ACyL6Oat9t3ZPlEWkNokUh4ZMZKSr6L45jkR75WYcDSv659q9vsm2YrokW9jSWPOSkqxzal8RvBU++VlPOgam1tprbwtIwLYwFRfSd2ICRr8ZmIUeuunYOzGijLSkNPM2uZhwLkAaVz7xFARfBQTvJqHZfXdz2x3wW7MkA5PLvWSf1L50S/0p3gqav6DP7S+tLjykboZiqXI5K+5Y7j1cI3PwdB3BDS/60eq1xJ9UtlgpcRntJI4+LEb+1jA9/3r77fzyGblxbq6MjqGVgVZSMgqRggjmCDil90v2rLa7LvrcyOJYIswS6iHeAuqhtQ39omezY8fQb34oKTY3sirbsI/KopRPjEnZqpQsOa5YEA8ccs434zRVls7qg2fdwQXM0bmWaGF5CsjKC5jQs2BzY5YnmSTzr7QM2iiigKKKKAooooCiiigKKKKAooooCiiigKKKKCNtHaCQQyTSnSkSs7nuVRk+vhwqp6O9OLO/RzbThtABkBDIyA53kMB3HeN27jVf1mwJcbPnte1VHl7MZIZguZAVMmgEojFCuojGTSH6U7PtNn2wtY7mY3oLC7EWrsGOfNifLgEoDjKht5bPKgl9POgVtBZWl3HK0b3aIRA41BmKKWftCRoB1BiGzgvxA4YG8sWhlMcmMqRq0OjjBAPmshKtuPI1K2n0kuLiGGGeVpI7cERBseaCFBGcZIwi8ScY3UyeqTYEEFhebUvYkkiRCkSSKGVtJBYgMCMs+iMHv1UGDXZLSSwWdtM0ouTE2gqVCyNqVdQyRqVWyWG7DU0+prarJdXNsFkuUtNa22lotKIZW1sBI65LkocjOASN2rfF6idgNd3lxtGcZ0llTdgdrIPPK44BUOMchIO6tB1VWBmsbmSDSs0V/cPCeA3pFmJsfxbqdJ7txG9RQMY7Xl+45/zrb/Xridsy/cVx+da/wC4qZszaCzxLIoIzkFW3MrAkMjDkysCpHeDUqgpztyX7hufzrX/AHFJLbYik6UwoYJ9I3vbExZ1kSSlF0yFOzZmDspbeZH3b8U89u7SaKMCMBppTohQ8C5BOWx7xQC7fFQ434pN7a2Ag6UWVuSx9py0nCQylblzPkcJO0OsHkQMbgBQN36vyfcV1/8Aj/69cD0il+4Ls/jtf23FSdh7RaRWSXAnhOiUDcCcZWRR8B1ww7skcVNWdBRfujl/5fd/Pa/7mkx16bX1SQK1vcWzOQ8iO0JWQJqVJMQyPhwGdcnGR36Rh9bU2klvC8r50oOAGWYkgKijmzMQoHMkCk51zbJZNnQSzgGe4u0abmFHZShIFPNI183xJduLGgY2zukrCKMRbNvVjCqEXTbphQAANLXAK7uRGalDpJN/y68+e0/3NcOjkzQu1lKSTENVu7bzJb5wMnm8ZIjbmR2bH060FBR/ugn/AOXXX59n/uqwPXTtjVsxu2tLiBywWKRntvSO9kIinZijIpyMEZVTyBDYdwASSAAMkncABzJ7qVXWYpuNkXl64OlljS1U5GmFp4cykHg8pAPgioNx1ZDe9D/c6z+TwfRJRR0MP2Nsvk0H0SUUFVf9L7yORzHs83NuCQs1vcRuxA3HMRAOrORgE1Htut+x19ncdtZyfAuomjPzjK48SRX3qe9y1/DXH08lazaOzIp0KTxpKh4q6hh8zDjQc7O9jlQPE6yIeDIwZT6iu4130l7XoIJHuJ9hTyWU9tPJDLAz6oXeM+9O/wA05yNQI5YXFTNiddMlvP5LtqA28o3dsqnSe5mUZ8049JCQe4UDcorqtLtJUV42V0YZV1IKkd4I3EV20BRRRQFFFFAUUUUBRRRQFVnSbbXkdnPc6DJ2KM+gbs48cHA7zjcM1Z18ZQRg7weVAkrLrggvIbiS8t4oJYIWaCQOGd2YlREgKhmUncwGVI1agBX3prBst9iJcFbeS7eKJVdJAJDK6qC0hRgWK5JOvPo7649fXSi2VkszaJLIqB1lLFey1ahpUJgknSGwTp3jcaRdBodobAhkvo7bZ0r3AkKIHZdIMhJBx8QbjqIHOmP1zXi2trZbHtckKqtIBxbBIQEDiXfU5Hfppf8AQTo0buVmW8jtWgHaEsXEnZqCzyR6RglAM4yP0Gtv1a2jbY2/NfygmOFu1APJvRgT1qF1f0fjQOToN0aGz9nw2+7Ui5kI5yN5znPMZOB4AVi/Y7y52dcfKnPzxQ/4Uz7s4jf70/2GlP7G8/WNyP58fRp/hQMK7+tZ+2G6Gcqs3ckm5Um8A26Nv6M7gGNXTNgZPCuFxbrIjI4DK4Ksp3gqRgg+BBrHLdvJP9S3JbsxrllJB12mcIjHOe1c+1vniqO27UMBd7HTt5DdtwYFbcHlCSCZMfClIDferHwOaWm3v+M7T8GPop6cgFJvb3/Gdp+DX6KegZW3oWiZbuIEtEMTIoyZIM5IA5uh89eZ89R6dW8E6uquhDKwBVgcggjIIPMEb67Kw99fSWdymz4dwvS5tnBHtCgap10nfhQS8e7GX07gooLtF8qutZ+0WrEJ3SXAyGfxWLeg+OX5oprFeyF9zrb5XH9FPTMs7RYo1jjGlEAVR3Aevj66Wnshfc63+VxfRz0G76Q7LaVFeHAuIG1wseBbBBjY/wAm6koe7IPFRUnY+1VuYVlQEashlbcyOpKvG45OrAqR3g1NrE9KdqnZk4mjUOt8wi7EsFHlZXEcuTuVGVdEh5aEIBOchbbXbyqfyNd8SgPdnkVPoW/rkxlh8AYP2wGqTru9wrr1w/TxVqtg7I8nh0ltcjEvNJjBklb0nxyHID3qqo4Csp14H7B3Prh+mjoND0J9zLL5NB9ElfK+dBfcux+TQfRJRQUnU0fsSn4W4+metHty8fCwwnE0+QrcezQY1zfkggDkXdAdxNZXqfu1j2KJHIVEe4ZmPAKJXJJ8AK1Ow7Zm1XEqlZJsYU8Y4hnREe5t5ZvjOw3gCgi3Oy1s9E1umFiQJMi5JaEZ87vaSMkuDvJDSDeWFc+lPRG12nb9nOoYEZjkXGtCR6SN83eDzzV7VTYDyeTsD9rbLQdw5tD+T6Sj4OQBhKBDRbRvejN40YkW5tS3nIG805Gd4yTBNp34PHHvgNz46L9KYNoW6z2zalO4qdzI3NHHJh+ncRkHNLjojsSK72tt6C4QPG7xhlPrkwQeTDiCN4rFXdvddGdorJCxltJuBz5ksY942NwlXO5h35G4laD0nRVb0e6QQ3tulxbtqRx+MHmrDkwO4j9lWVAUUUUBRRRQFFFFAUUUUFNt/obZ3o+ureOU4wGIw4HcHXDAfjrC7U9jxYSZMTzwnkAwdfmcav8Aypp1xlkCqWYgAAkk7gAOJPhQedutLopZbHhjittZubhdLuz50xDAdgoxpMh83uwHAxTE6u9knZOyrd5E+3MJLtvfRrIMKx+KnmBu4FzyNLXZSnb/AEjMjAm3RtZB4CCI+YpB+GcZH841ej5IgylWAIIIIIyCDxBB4ig6Non2mT7xv1TSo9jcfrO6/DL9GK3VnIYFmspCToidrZjxeADGgk8XiJCHvUxneScYL2Nv8Fu/wqfqUDZ2lfiGMuQWO4Kg4s7HCoPEkgdw4ncDVJL0bdIxPHpa9VjIX4CQsAHgJO8RFVVFz6OiM7yu+Xs5vKZvKD9qj1Lb9zHerz+o70Q/B1EZDjF1QRtnbQWeJZEzpYcCMMCDgqw5MpBUjkQRSj29/wAZ2n4Nfop6ZM31rca+EFywD90c5wqv4LJuQ/H0H3zGltt7/jO0/Br9FPQN+9vFijaRzhUBLHjuHgN5PgONUC9GzPG003mXUhV433FrfRnso179OTrGcOZJB6LYqdIvlE4H8TbsCe55hggeKx8fvyvAoat6CBsXafbR5ZdEiEpKnHTIMZA71IIZTzVlPOl57Ib3Ot/lcf0U9bba6eTyi7X0MBLkfzYJ0zeuMk5+IzcSqisP7IZvsdbfK4/op6BpO4AJJAA3kncAO81nrHZy3hkuJ01Ryo0UEbDcLd/Scg8GlwCeYRUG46qmbRTyiTyf+LXDXB5EcVg/K4sPg4B9MGregoujt28bNZzsWkhAMcjHfLAThZCebr6D+IDbg4qh67x9g7n1w/TxVpOkWy3kVZIcC4gJeEncG3YaFj8CRfNPcdLcVFZHrW2olx0duJUyA3Y5VhhlYXMQZGHJ1YFSORBoNP0CP2Ksfk0H0S0V86v/AHJsPk0H0a0UC76lZ5Lu0FuyYt7Wd3dv5VyweOL1KxLt97GN4LU46THUjsgRW3ayM/Z3jsqlZJECSRs4CMEcA6xvDYG9cc1y2vqQnwpf+9N/noJuai7SshLGV1aW4o44o43q478HlwIyDuJrrOx0+FL/AN+b/UqJtHZkMcbSO9wFUEnTcXGT4ACTJYncBzJFAtOr66lbbe1omjKySsnaOpBSMKWDENnOW1eZuzvyfRIpm9IejEF5aNazIOzYYXGAUIHmsncV5fNwJFKHoHYyptraLyySJHG6CdEmckdoWKF5DlnWMjSWznzs50g06U2Yo99L+OWQ/wBrUHnnoxty46N7Ue2usm3cjXgHBU+hcRjvxxHPBB3gY9HW1wsiK6MGRwGVgcgqRkEHmCKxXWl1eLtKzxH/AAmHLQsTvPfExPJuWeBA5ZpcdS3WSbWT6nXhKxlisTPu7KTO+Js8FJ/NbwO4PQFFFFAUUUUBRRRQFFFFAUrOvrpp5NZi0jbEt0CGxxWEbm/PPm+rXTE29tuKzt5LidtMcS5Pee5R3sTgAd5FeatgWkvSDbeubOhm7SUA7kgQjEanlyQHvbPfQNvqL6I+SbOEzjEt3hzniIxns1/GCX/LHdTJzVXP0fRmz2k68PNSaREAAAwqqwAG7lXD9zEf8rc/1qf9j0HzpRsvtrdijBJYsvC/HS4VhgjmjKSjDmrHnghNdRUzSwXFpHqUySK00gyNMGjBVW5SOfMGN4BZuKjLT6RbLgt7aSR3u23aUQXdyWd23JGo7XezMQO7v3A0mOpzYnpXTzTxwiQQSiGRosFgpjkdkIJj1HSRuxrU5wGoPR0USqoVQFVQAABgADcAAOAArnVM3RSE+/uv65dj+yauH7jYObXJ9d5dn+2agtry0SWNo5FDI4Ksp4EEYIpGX0FwvSy1jYgyIgRJmOdSdlNplYY9MKd44FkPAHc2LrotZxo0knaBEBZmaecgADJJzIeVJLaGx3i6RwYjZjKpmFuXdXCaJiIQ+rUJOzTvxrOPRoPRFparGiovBR6ye8k8yTkk8yTXdVHYbGtJokkjXWjqGVtcm8EbuLZz699djdEbU8YQfWWP7aC3YZ3GkP17X7wpa2GhTEH7aKTVlgoDIIWTiAuogNneoXmGpvP0NsgMtbQ4HEsoP9tIzra6OR9nDfwxpDFNIIoYkQIGiAZhcPjfqc5I3egU55FB6F2fZiJNOSxJJdjxZzvLH1nlyGANwFSaoNk7NtZ4g3k6KwJWSMgZSRdzIcccHgeBBBG4ipLdFLU/xCfp/wAaC2pV9dNg8Oz7p4lzDcmHtlHvJVli0zjwdVEbDvEZ+Ea3TdDbQ/xC/O3+NK/rg2JD5JceTJ2aWnZGZwXOqSR41WAZbGFR+1bduJixxOAZPV6fsTY/Jofo1or51de5Nj8ni/UFFBmupqzWbYSRvwZ5uG4g9qxDKeTA4IPIgGtvsi8Zg0cv22LAc4wGBzplA5KwHDkwYb9NY7qJP2Gi/CTfSGtfta3YFZ4hmSIHKjjJGfSj++3Bl+Mo3gE0FlVcy9tL/NwnPg0vL8ScfviOBSux74PGhhYEygaG5YIzrx3Ab/Xgc6kW8ARAq8B8/rJ5kneTzJoFx0AjB23t0EAgvCCDvBBEm4jure7OBjJhYk6RmMniY+4k8WXcp7xpJ3k1hur8fZ3bn39v+rJTBu4CwBXcynKnx7j4EZB9ffQd9Inr56u8E7Rt13HAuVHI8BNjx3BvHB5k07Yb4PHqXjvGk8Q4OCh8Qd3/APK5NaK0bJIA4cEOCMhgRggg8sbsd1AqupbrSFyi2V2/t6DETsd8qAeiSeMij84eIOW5XlbrN6ASbJuw8RbsHbVBICcoQc9mW4h15HmMHjnDT6quuRLsLbXrKlyMBJDgLN3DuWTw4Ny7qBrUUUUBRRRQFcJplRSzkKqglmJwAAMkkncABzrp2jtKK3iaWZ1jjQZZ2OAPn5+HOvOXWp1vvtAm3tdUdoD5xO5piDxYck5hfxnkAEbrc6zDtKfsYCRaQnzOI7R+Hakd3EKO4k8TgNLq56vJbPZL6G7K9uAsmo+9KkNHC/xN2HHH2xxyFYPqP6tjcyrfXC+0RN7Up/jJAfS8UQ/OwxyNNTqi2tJc7NEsrs7NNPvdixA7Q4XJ5DgKDR9HttrdQLIFKMCUljPpRyqcPG3ipHHmMHgRVlWT24fILny1f4PNpS9HJD6Md3j4u5H+LpPvKkdJbpp5EsYWIaVddxIvGO2zg4PKSQ5Re4a297QdNqfLZXujvt4BIlqOTvhlkufEcY0PwdZ4OKw3sd7ZZNn3iOoZHl0spGQVMSggjmCDim0bdY4dCKFRE0qoGAFC4AA5AAYpV+xv/gNz+HH0aUDB6P3LRu1nMxZ4hqidjkywZwrE83Q+Y/iFY41iryqfpJst5EWWDAuLc64SdwY4w0LH4Ei+ae46W4qKi/uqE9tE1t9uuCURHG+N1z2hlXl2WDqHMgAHLCgkTnym47Mb4bdlMvc8wwyR+ITc7eJjHJhS528P352X4H+6uaa2zdnrBEsaZIXOWO9mYklnY82ZiWJ5kmlbt4fvzsfwB+juqDcxN5Fd6Dut7xyY+6O5OWaPwWXe4+OH+GorR1D2xspLmB4ZM6XHFThlIIKup5OrAMDyKiqO06VmK3kW4w13blY3jXAMsjnETxjks2QRyUlgfQNBK239cyizX0MB7o/zRJ0w+uUgg/EV+BZTWE9kUmLC1xyuR9HJTJ2Js0wx+eQ0shLzOODSEDOM+9AARRyVFHKlz7IsfY+2+VL9FLQbnaf1tL5UPtTALcjuUbluPWnBj8A5P2sCr2uOkFcEZBG8Huqj2XcC1c2srAIql7d2O4xDjESffRZA38UKHeQxoJu29omJAIwGmlOiFTwLkE6mx7xQC7eCnG8gViutXZa2/R24jUlsGIs59J3a5iLyN8ZmJY+vurW7GjMzm6cEaxpgU8VhyDqIPB5CAx7gIwd6nOf67PcK7/of/UQ0Fv1dD7E2PyeL9QUV29BU07LsR3W0H0SUUGZ6hz9ho/wkv65pgyOFBJOABkk8ABzNLzqF9xo/wkv61biT2yTT7xMF/jNxCeobmP5I7xQZ7o5s+SC8nll3R3jaoE36YiNRZCpOFeXdKcbiwYHeBq11cJoQylWG4/8AyCO4g7we8VwgkJyrekvHxHJvx/2g91Aver/3d259/b/qyUyKXHV/7ubc+/t/1ZKYFymrzOR9L73u9Z4erPhQUEMDi9a61fWzqECDh2g3C6I4HUPa88lVTwJ06auLRArpIBBGMY3Y7sd1RbNypMTEkgZRjxZPHvZcgH1qedBgukd35dtltk3AVrR7XXgAaxLnIlV8ZVl4DlxyDmkf096vbjZc+mQaomJ7KYDzWHcfgvjivzZG+nM5/fiPkn7DTB29bwyxdjPEsyzEL2bAHPMnfw0gFs8RjdvxQeeOh3XpeWYEc48qiG4BziRR3CTByPBgfWKZ2zfZAbNkHthmhPMPGWGfAxls/MKy/S72OxyX2dKMcewmPDwSQcfUw/KNLPaXVztGA4ks593NEMi/nR6h+mgf8/XpslRkTu/gsMmfV5ygfprJ7e9kigBFnbMx5POQAD95GST+cKTsXRW8c4W1uGPcIZCf0LWj2L1MbTuCPrfsV+FOQmPyd7/+NBR9KOmt3tB9V1MXA9FB5sa/eoNwPjx8a1/Vf1Py37LPcgx2gOe55vBOYTvf5t+8MfoZ1DWtqVkuj5VKN4UjEKn7w73/ACt3xa2nSSSSAR3MWpkgz20K+/gbTqZV5yR6Q694DqPSFBax2qRQhI1CIi4VVGAABuAA4CsJ1D+4sf4SX9c1uvKVkh1owZHTUrA5BUrkEHmCDmsJ1DtjYsZP8pL+uaDXdKdqx29rI0qdoGHZrDxMryeasIHMsTj1ZPAGsp1aWLWDvZXQAuJFWZJQzMJIwqp2Ss+/MOAmn4LKQN5qz2IPqhdeWt/B4dSWSng59F7sj429E+Lk++qy6WbBa5hVoWCXMDdpbSH3sgB81u+NwSjDubwFBcXPoN6j/ZSm9jf/AAC5/D/3aUxNgbfW8tO1ClHGpJYj6Ucq7nibxB+cEHnS69jcfrG5/Dj6NKBsXd2kUbySMFRFLMx4BQMknwAFYTYtobW9a/ljEce0mVSpXDW7HAi1793bYGvcMSGMb+NXV2/l132I321oytOeUlwMMkHise6R/jdmOTCr/aFgk8TxSrqSRSrL3gjv5Hx5UEilLt8fvysPk5/Uu633Rq/fz7adtU9vgFzxliOezn9bBSrdzo/LFYXpAP347P8Akzfq3lA1qX13Abi6Ta6IHitdSRKFy8sHnCW4QjeSCSY136lRsb5Bi96SztPIthESDKuu5deMdvnBUHlJKQY15gCQ+9FaGGFUUKoCqoAVQMAADAAA4ACg+QTq6q6EMrAFWByCCMggjiCN9K72RfuZB8qT6Ketps36zuPJjugnLNbHkj72ktvAcZEHwdY3BBnF+yM9y4flSfRT0DTTgKyfTPZJ2gyWyaPaGS4dnXWgddXZQkc9ZyWxvCD44q/2jtDsoQQNTthY0zjW5G5c8hxJPJVY8q5bJ2f2MeCdTsS0j4wXc8WxyHIDkqqOAoDZG0hPEHwVYErJGeKSKcMh78HnwIwRuIrKddfuFd/0X08VXu0R5NN5SPtT4W5HIY3Jcfk+ix+Bgk4jqi66/cK79UX08VBf9EPc6z+TwfRJRX3op/ALT5PD9GlFBhuozaAOx0SPfIJpVI7icNqI+CFYHxOBxNM2CEIoUcu/iTxJPeSd59dI72Pjukdz2UCM7sp1ySGPKLkYT2ttQVidRB3FlzypxpPdc4YR/Tuf7igsq65Y94YcR+kcx/77qjCWf+Ti/wC63+jX3tZ/5OP/ALrf6VBgOg1wE23tzJ3mS3AHMkrIAB+M0yI1wN/E8fXSV6BS9r0lv5mgUnUypJrOhCQcFT2fnNIiEqfN80PxzTo1P3L+cf8ALQdtRr611qMHDqdSN3MO/wCKQSCO4muep/gr+cf8tfNcnwU/PP8AkoFQb5f3XqzELptDryfRIjYkMeWOOe7fwNM7Z8RdjM4ILDCKeKR8cEcmbAZvUo97mkv0muW/dbGxjRxGsetRIQoTszl5GC5AXUHIwRhN+6nY0s/KOM+uVh/dUEyvhFVzT3XKGE/07j+4rpa7veVvbn/qX/21Bj+s3bDjY1/FI2meIRZK+brieaMLKuOAYZVhyYMOGCZvQe5a6tLGNWPZQQQNcNk+fKYlZYM8woId/XGN4Lisj1638ps0We2RJCSUkiuC5VA0evWvYrmIsYxvONXZ8wK03VrtG4+pNp5PZx6BHjJuApZgSHchY2wWcMcZzv30DDorOttTaHKxhP8A1eP7iuI2rtL7ht/x3p/ZbUFdHcjZs7WshC2lzra0c7lilILPak8Ap3vH62XkKw3VbK13suHZ0RIUtI97IpIKQF2xCCOEkuCPBAx5irzrU2tc/U2VLuytyspCIEuneQSbyrovk65K4LEZG4HlVP1JX92NnMtnBaOFlbtDJO8chYgEFlWJt2nABz700DnghVFVUAVVACqBgAAYAAHAAVzrL+XbW+5bL+tS/wC3r55dtb7lsv61L/t6CH0kB2ddG+X+DT6Y71RwQ+jHdgeGQj/FIODilt1N7beKwngt8G7ubgJCDghB2a653HwI187xOkc6Y239r7RjtZ3uLSxMKxv2gN1JgppOVwYMHI3Y55pQdSO2JormWO1toZZ5Vzrll7PCKRqRdxzkkMQN/m+FB6I2HsdLWBIY8kIN7McszEktI55uzEsT3k1PrLeW7X+5rL+sy/6FfFv9r/ctkP8Aqpf9CgndJbB/MubddU9vkhM47WI47S3J+MFBU8nROWcqnpF0ytz0jsbyJu1QWhwib3MjC6VYdPFZC7Kuk8C2+mYLrav3PYj/AKmf9ltSR2beselCSpb26s8kmhTKy28kmmRDJHK0WSGkViCE3sMUD66LbGeGNnnIa5uG7S4YcNZAAjXP8XGoCL4LniTV1VAL7aP3Ja/ivJP9pX36obQ+5Lf8V237bYUFhtrZS3ELRklTuZHX0kkU5SRfjKwB7jjB3E0o+uzbPbbIjSXStzFdIk0YPBhFN56g7+zcEOp7mGd4IpmfVK/+44f62f8AQpM9fcrSNC0tqIpkGGlSXtF0NrKxv7WuGJR2XfwD8eQOfYh8ocXR+1gabYd6btU/5ZGF+IoI9Mir2qG22jdaF02iYwMYuFxjG7gldv1Ru/uRf6wv+Sgt5IwwIIBBGCDvBB5EcxSx60nMOxr21ck6FiaBjxaEXEI0kni0ZIU94MZO9jjb/VK7+5F/rC/5KwXXVfSNsmQT2yoS8fZv2ysQ2oZwoAJyoYEdxzyoN70S9z7P5PB9ElFfOh3udZfJoPokooMJ1SbOZ9hwSQ47eGWZo87g3nkNEx5I4GPA6W4qKZezNorPEsiZw3IjDKQSGRhyZWBUjkQaxXUYPsLD9/N9K1aGYeSXWsfaLpgJO6Oc4VJPBZNyH44j+ExoL6oW0PP9pBxqHnkck5jPItvUflHlUm4nCKWPLkOJJ3ADxJIA9dcLSAqCW9Jt7Hx7h4Abh6vGgXXQezV9r7cQ7h2ltjG7SQshUr3EEAjuwKYlnOWBVvTTc37GHgRv+ccQawfV/wC7W3Pwlv8AqyVtNqBkxMgJKDz1AyXj5gDmy+kvfvHvqCwqPe3BUALvdjhAeGe8+AGSfV3kV2R3CsgcMChGoMD5pUjOrPDGN+ai7OJkzMeDDEYPKPkfAt6R8NIO8UCsa2C9MIk4jyYg5wdWYpCS3eSSSfXTM2ZIYnNsx3AaoGPOMYBQnmyZA8VKHedWFvdH9+kXyc/QyU0NrWBlj8w6ZEOuJ/guAcZ71IJVhzVmHOgm103d2sUbSSEKiKWZjwAAyT81dGyNpieLVjSwJWSMnJSRdzIe/B4HmCCNxFQZvrq40cYLdgZO55hhlj8Vj3OfjaB71hQYDrRsm+o13dTqVmuWgAQ8YoVlUxwffby7/HduIC1cdAD5JZWMo3QXMUKyjlHOVVVl8FkwEb42g++Y1w6+3xsZx3yxD/yz+yrfq6t0m2HaJIoZHtwrKeBUggg/ioNdXxmwMncBVLsC9ZWe1mYtLAAVduMsJyEl8W3FH+MpO4MtQOlEhu5l2dGSFdQ944zlLckgRAjg8xBXwRXPdQQtnRm+kl2g+exSOWOxU/AIIkuvXJjC8PMA+FWJ6sYmtdlQbRiBIjaVLtF4yW3aE9oBzkhJLjvUuO6nFdwhbd1UBVWNgqgYAAUgAAcABWG6hxnYkX38v65oGBbzq6K6EMrAMrA5BBGQQeYI312VkNgN5Bdmwb7RLqksWPIcZLX8jOtPiEj3tT+mO3ngiSK3Aa7uW7O3U8A2MtK3xI1y59QHOgqtq/ZK98mG+0smV7n4MtwMNHb9xVNzuN+/SDS36n9gtc7OujC2i5guFltpDylEfot3o4yjDubwFOno9sFLO1SBCW0glnb0ndt7yMebMxJPr8KWvscR9aXf4cfqCgZHRjpAt5bLKFKMCUliPpRyocPG3iD84IPOrasZtz7HXovV3WtyVjvRyR/RjuvAbxG/gVO/Fafa21o7aCSeU4jjUsx4nwAHNicADmSKCn6WX7u0djbsVmuQS7rxhtxgSTeDHIRPjNn3ppf9KOjsL9JNn2mnTD5EyKq7ioUXWkqeTKQGB4gqDTE6JbLkVZLm5GLm6IaRc57JAPa7ceCKd/e7OedZHbw/fds/5LJ/ZdUGy6L7Ud1eC4I8ptiFlOMB1IOi4UfBkUZxyYOPe1eVn+k9i6Ml5bqWmtwQ8a8ZoDgvD4uMa0+MuODGrmyvUmiSWNgySKGRhwKkZBH4qDo21tVbeFpCCx3KkY9J5GOEjXxZiB3DidwNKbrv2YYdjxGQhppbtZJnHAyGGcYXO/QoARR8FBzzTD2W3ltybk74ICyWo5O+9ZLnxHGJD3dod4cVjvZG+5cPylPobig2+wm7ArbH7Wy6rY/FwNUHrTOV+IQPeE1fVWT7P7a2QA6XUI0b4yUcAaWxzHIjmpYcCa7tkbR7aPJGl1JSVM50SDGV8RvDA81ZTzoJjMAMncBxNK3rUBn2NeXbeiwiW2B5RG4hJkx8KUgN4IqcDqrcbWPlEotV9AANcn4hzpg9cmDq+IrcNamqDrt9wrr1w/8AqIqC+6EH7GWXyaD6JKK+dBPcux+TQfRJRQUPUlCV2LBndlpj/wDdetreWaSxtHINSOCrKeYIwRRRQVuzNnzgqLiRJFi3RlQQzneBJLndr07vN3Esx3bgLiiigX/QGEja+22PAywAfiST/GmBRRQUB2DLqMQdPJGbUY8HtACSWhBzp7Jm3+Cll4Yxf0UUCkurdv3ZxNjd5OTnI4di4z85xTboooKPaOyJhM0tq6RmVdMocEjI3JMoHGRRlcHcw0gkaRVns+wWGJY0zpUcSckknJZjzZiSxPMkmiigXvsgFJ2SAN+Z4/7JD+yr7qnz9RrPPERkfM7iiigtOkWxpJezlt3WK5hJMbsCyFWwHikUEFo2ABwCMMiHlXPo5sM28bF27SeZjJPLjGuQ4G4HgiqAijkqjnmiigsbqPVG471I+cGsJ1FxFdjRA/ykv65oooNV0n2ALu3Mers5FIeGUDJjmTekg9R3EcwSOdQthdHZVuZLu8dJJ2VY4xGGEcUQwWCBiTqd/OYnuUcBRRQaI0qPY7wlbO6yMfXH92lFFA0ry0SWN45FDI6lWU8CpGCD6wayezOhk4NvFcTrLbWbFoVwe0cqfae2J3N2Q4Y4sFJ4UUUGypd7as2PSmwcDcLWbPD+dH/7iiigYlZifovKqzwwSiO3uHDYGe0iDkmdYiNw18VO7Q0jkZ3AFFBora2WNFRFCoihVUbgFAwAByAAxSw9kVGW2bAAM/XK/Qz0UUDM2d9pj+8X9UVGm2cwn7aIgalKyoc4fAJjbI4Mpyueat8VaKKDnsfZvYx4ZtcjkvLJjGuRsZbHIbgoHJVUcqynXXGTsS5A374fp46KKC86BqRsuxB4i2g+jWiiig//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a typeface="ＭＳ Ｐゴシック" panose="020B0600070205080204"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4219896283"/>
              </p:ext>
            </p:extLst>
          </p:nvPr>
        </p:nvGraphicFramePr>
        <p:xfrm>
          <a:off x="460375" y="2235376"/>
          <a:ext cx="8229600" cy="228600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82847867"/>
                    </a:ext>
                  </a:extLst>
                </a:gridCol>
                <a:gridCol w="2057400">
                  <a:extLst>
                    <a:ext uri="{9D8B030D-6E8A-4147-A177-3AD203B41FA5}">
                      <a16:colId xmlns="" xmlns:a16="http://schemas.microsoft.com/office/drawing/2014/main" val="4211408135"/>
                    </a:ext>
                  </a:extLst>
                </a:gridCol>
                <a:gridCol w="2057400">
                  <a:extLst>
                    <a:ext uri="{9D8B030D-6E8A-4147-A177-3AD203B41FA5}">
                      <a16:colId xmlns="" xmlns:a16="http://schemas.microsoft.com/office/drawing/2014/main" val="1665268494"/>
                    </a:ext>
                  </a:extLst>
                </a:gridCol>
                <a:gridCol w="2057400">
                  <a:extLst>
                    <a:ext uri="{9D8B030D-6E8A-4147-A177-3AD203B41FA5}">
                      <a16:colId xmlns="" xmlns:a16="http://schemas.microsoft.com/office/drawing/2014/main" val="2551733694"/>
                    </a:ext>
                  </a:extLst>
                </a:gridCol>
              </a:tblGrid>
              <a:tr h="370840">
                <a:tc>
                  <a:txBody>
                    <a:bodyPr/>
                    <a:lstStyle/>
                    <a:p>
                      <a:pPr algn="ctr"/>
                      <a:endParaRPr lang="en-US" sz="2000" dirty="0"/>
                    </a:p>
                  </a:txBody>
                  <a:tcPr/>
                </a:tc>
                <a:tc>
                  <a:txBody>
                    <a:bodyPr/>
                    <a:lstStyle/>
                    <a:p>
                      <a:pPr algn="ctr"/>
                      <a:r>
                        <a:rPr lang="en-US" sz="2000" dirty="0" smtClean="0"/>
                        <a:t>August-July 2015/16 (tons)</a:t>
                      </a:r>
                      <a:endParaRPr lang="en-US" sz="2000" dirty="0"/>
                    </a:p>
                  </a:txBody>
                  <a:tcPr/>
                </a:tc>
                <a:tc>
                  <a:txBody>
                    <a:bodyPr/>
                    <a:lstStyle/>
                    <a:p>
                      <a:pPr algn="ctr"/>
                      <a:r>
                        <a:rPr lang="en-US" sz="2000" dirty="0" smtClean="0"/>
                        <a:t>August-July 2016/17 (tons)</a:t>
                      </a:r>
                      <a:endParaRPr lang="en-US" sz="2000" dirty="0"/>
                    </a:p>
                  </a:txBody>
                  <a:tcPr/>
                </a:tc>
                <a:tc>
                  <a:txBody>
                    <a:bodyPr/>
                    <a:lstStyle/>
                    <a:p>
                      <a:pPr algn="ctr"/>
                      <a:endParaRPr lang="en-US" sz="2000" dirty="0" smtClean="0"/>
                    </a:p>
                    <a:p>
                      <a:pPr algn="ctr"/>
                      <a:r>
                        <a:rPr lang="en-US" sz="2000" dirty="0" smtClean="0"/>
                        <a:t>Percent Change</a:t>
                      </a:r>
                      <a:endParaRPr lang="en-US" sz="2000" dirty="0"/>
                    </a:p>
                  </a:txBody>
                  <a:tcPr/>
                </a:tc>
                <a:extLst>
                  <a:ext uri="{0D108BD9-81ED-4DB2-BD59-A6C34878D82A}">
                    <a16:rowId xmlns="" xmlns:a16="http://schemas.microsoft.com/office/drawing/2014/main" val="276044864"/>
                  </a:ext>
                </a:extLst>
              </a:tr>
              <a:tr h="370840">
                <a:tc>
                  <a:txBody>
                    <a:bodyPr/>
                    <a:lstStyle/>
                    <a:p>
                      <a:pPr algn="ctr"/>
                      <a:r>
                        <a:rPr lang="en-US" sz="2000" dirty="0" smtClean="0"/>
                        <a:t>Peanut Candy</a:t>
                      </a:r>
                      <a:endParaRPr lang="en-US" sz="2000" dirty="0"/>
                    </a:p>
                  </a:txBody>
                  <a:tcPr/>
                </a:tc>
                <a:tc>
                  <a:txBody>
                    <a:bodyPr/>
                    <a:lstStyle/>
                    <a:p>
                      <a:pPr algn="ctr" fontAlgn="b"/>
                      <a:r>
                        <a:rPr lang="en-US" sz="2000" kern="1200" dirty="0" smtClean="0">
                          <a:solidFill>
                            <a:schemeClr val="dk1"/>
                          </a:solidFill>
                          <a:latin typeface="+mn-lt"/>
                          <a:ea typeface="+mn-ea"/>
                          <a:cs typeface="+mn-cs"/>
                        </a:rPr>
                        <a:t>188,753 </a:t>
                      </a:r>
                      <a:endParaRPr lang="en-US" sz="2000" kern="1200" dirty="0">
                        <a:solidFill>
                          <a:schemeClr val="dk1"/>
                        </a:solidFill>
                        <a:latin typeface="+mn-lt"/>
                        <a:ea typeface="+mn-ea"/>
                        <a:cs typeface="+mn-cs"/>
                      </a:endParaRPr>
                    </a:p>
                  </a:txBody>
                  <a:tcPr marL="4763" marR="4763" marT="4763" marB="0" anchor="ctr"/>
                </a:tc>
                <a:tc>
                  <a:txBody>
                    <a:bodyPr/>
                    <a:lstStyle/>
                    <a:p>
                      <a:pPr algn="ctr" fontAlgn="b"/>
                      <a:r>
                        <a:rPr lang="en-US" sz="2000" kern="1200" dirty="0" smtClean="0">
                          <a:solidFill>
                            <a:schemeClr val="dk1"/>
                          </a:solidFill>
                          <a:latin typeface="+mn-lt"/>
                          <a:ea typeface="+mn-ea"/>
                          <a:cs typeface="+mn-cs"/>
                        </a:rPr>
                        <a:t>203,851 </a:t>
                      </a:r>
                      <a:endParaRPr lang="en-US" sz="2000" kern="1200" dirty="0">
                        <a:solidFill>
                          <a:schemeClr val="dk1"/>
                        </a:solidFill>
                        <a:latin typeface="+mn-lt"/>
                        <a:ea typeface="+mn-ea"/>
                        <a:cs typeface="+mn-cs"/>
                      </a:endParaRPr>
                    </a:p>
                  </a:txBody>
                  <a:tcPr marL="4763" marR="4763" marT="4763" marB="0" anchor="ctr"/>
                </a:tc>
                <a:tc>
                  <a:txBody>
                    <a:bodyPr/>
                    <a:lstStyle/>
                    <a:p>
                      <a:pPr algn="ctr"/>
                      <a:r>
                        <a:rPr lang="en-US" sz="2000" dirty="0" smtClean="0"/>
                        <a:t>8%</a:t>
                      </a:r>
                      <a:endParaRPr lang="en-US" sz="2000" dirty="0"/>
                    </a:p>
                  </a:txBody>
                  <a:tcPr/>
                </a:tc>
                <a:extLst>
                  <a:ext uri="{0D108BD9-81ED-4DB2-BD59-A6C34878D82A}">
                    <a16:rowId xmlns="" xmlns:a16="http://schemas.microsoft.com/office/drawing/2014/main" val="2875068067"/>
                  </a:ext>
                </a:extLst>
              </a:tr>
              <a:tr h="370840">
                <a:tc>
                  <a:txBody>
                    <a:bodyPr/>
                    <a:lstStyle/>
                    <a:p>
                      <a:pPr algn="ctr"/>
                      <a:r>
                        <a:rPr lang="en-US" sz="2000" dirty="0" smtClean="0"/>
                        <a:t>Peanut Snacks</a:t>
                      </a:r>
                      <a:endParaRPr lang="en-US" sz="2000" dirty="0"/>
                    </a:p>
                  </a:txBody>
                  <a:tcPr/>
                </a:tc>
                <a:tc>
                  <a:txBody>
                    <a:bodyPr/>
                    <a:lstStyle/>
                    <a:p>
                      <a:pPr algn="ctr" fontAlgn="b"/>
                      <a:r>
                        <a:rPr lang="en-US" sz="2000" kern="1200" dirty="0" smtClean="0">
                          <a:solidFill>
                            <a:schemeClr val="dk1"/>
                          </a:solidFill>
                          <a:latin typeface="+mn-lt"/>
                          <a:ea typeface="+mn-ea"/>
                          <a:cs typeface="+mn-cs"/>
                        </a:rPr>
                        <a:t>252,846 </a:t>
                      </a:r>
                      <a:endParaRPr lang="en-US" sz="2000" kern="1200" dirty="0">
                        <a:solidFill>
                          <a:schemeClr val="dk1"/>
                        </a:solidFill>
                        <a:latin typeface="+mn-lt"/>
                        <a:ea typeface="+mn-ea"/>
                        <a:cs typeface="+mn-cs"/>
                      </a:endParaRPr>
                    </a:p>
                  </a:txBody>
                  <a:tcPr marL="4763" marR="4763" marT="4763" marB="0" anchor="ctr"/>
                </a:tc>
                <a:tc>
                  <a:txBody>
                    <a:bodyPr/>
                    <a:lstStyle/>
                    <a:p>
                      <a:pPr algn="ctr" fontAlgn="b"/>
                      <a:r>
                        <a:rPr lang="en-US" sz="2000" kern="1200" dirty="0" smtClean="0">
                          <a:solidFill>
                            <a:schemeClr val="dk1"/>
                          </a:solidFill>
                          <a:latin typeface="+mn-lt"/>
                          <a:ea typeface="+mn-ea"/>
                          <a:cs typeface="+mn-cs"/>
                        </a:rPr>
                        <a:t>235,146 </a:t>
                      </a:r>
                      <a:endParaRPr lang="en-US" sz="2000" kern="1200" dirty="0">
                        <a:solidFill>
                          <a:schemeClr val="dk1"/>
                        </a:solidFill>
                        <a:latin typeface="+mn-lt"/>
                        <a:ea typeface="+mn-ea"/>
                        <a:cs typeface="+mn-cs"/>
                      </a:endParaRPr>
                    </a:p>
                  </a:txBody>
                  <a:tcPr marL="4763" marR="4763" marT="4763" marB="0" anchor="ctr"/>
                </a:tc>
                <a:tc>
                  <a:txBody>
                    <a:bodyPr/>
                    <a:lstStyle/>
                    <a:p>
                      <a:pPr algn="ctr"/>
                      <a:r>
                        <a:rPr lang="en-US" sz="2000" dirty="0" smtClean="0"/>
                        <a:t>-7%</a:t>
                      </a:r>
                      <a:endParaRPr lang="en-US" sz="2000" dirty="0"/>
                    </a:p>
                  </a:txBody>
                  <a:tcPr/>
                </a:tc>
                <a:extLst>
                  <a:ext uri="{0D108BD9-81ED-4DB2-BD59-A6C34878D82A}">
                    <a16:rowId xmlns="" xmlns:a16="http://schemas.microsoft.com/office/drawing/2014/main" val="3118151383"/>
                  </a:ext>
                </a:extLst>
              </a:tr>
              <a:tr h="370840">
                <a:tc>
                  <a:txBody>
                    <a:bodyPr/>
                    <a:lstStyle/>
                    <a:p>
                      <a:pPr algn="ctr"/>
                      <a:r>
                        <a:rPr lang="en-US" sz="2000" dirty="0" smtClean="0"/>
                        <a:t>Peanut Butter</a:t>
                      </a:r>
                      <a:endParaRPr lang="en-US" sz="2000" dirty="0"/>
                    </a:p>
                  </a:txBody>
                  <a:tcPr/>
                </a:tc>
                <a:tc>
                  <a:txBody>
                    <a:bodyPr/>
                    <a:lstStyle/>
                    <a:p>
                      <a:pPr algn="ctr" fontAlgn="b"/>
                      <a:r>
                        <a:rPr lang="en-US" sz="2000" kern="1200" dirty="0" smtClean="0">
                          <a:solidFill>
                            <a:schemeClr val="dk1"/>
                          </a:solidFill>
                          <a:latin typeface="+mn-lt"/>
                          <a:ea typeface="+mn-ea"/>
                          <a:cs typeface="+mn-cs"/>
                        </a:rPr>
                        <a:t>649,817 </a:t>
                      </a:r>
                      <a:endParaRPr lang="en-US" sz="2000" kern="1200" dirty="0">
                        <a:solidFill>
                          <a:schemeClr val="dk1"/>
                        </a:solidFill>
                        <a:latin typeface="+mn-lt"/>
                        <a:ea typeface="+mn-ea"/>
                        <a:cs typeface="+mn-cs"/>
                      </a:endParaRPr>
                    </a:p>
                  </a:txBody>
                  <a:tcPr marL="4763" marR="4763" marT="4763" marB="0" anchor="ctr"/>
                </a:tc>
                <a:tc>
                  <a:txBody>
                    <a:bodyPr/>
                    <a:lstStyle/>
                    <a:p>
                      <a:pPr algn="ctr" fontAlgn="b"/>
                      <a:r>
                        <a:rPr lang="en-US" sz="2000" kern="1200" dirty="0" smtClean="0">
                          <a:solidFill>
                            <a:schemeClr val="dk1"/>
                          </a:solidFill>
                          <a:latin typeface="+mn-lt"/>
                          <a:ea typeface="+mn-ea"/>
                          <a:cs typeface="+mn-cs"/>
                        </a:rPr>
                        <a:t>669,098 </a:t>
                      </a:r>
                      <a:endParaRPr lang="en-US" sz="2000" kern="1200" dirty="0">
                        <a:solidFill>
                          <a:schemeClr val="dk1"/>
                        </a:solidFill>
                        <a:latin typeface="+mn-lt"/>
                        <a:ea typeface="+mn-ea"/>
                        <a:cs typeface="+mn-cs"/>
                      </a:endParaRPr>
                    </a:p>
                  </a:txBody>
                  <a:tcPr marL="4763" marR="4763" marT="4763" marB="0" anchor="ctr"/>
                </a:tc>
                <a:tc>
                  <a:txBody>
                    <a:bodyPr/>
                    <a:lstStyle/>
                    <a:p>
                      <a:pPr algn="ctr"/>
                      <a:r>
                        <a:rPr lang="en-US" sz="2000" dirty="0" smtClean="0"/>
                        <a:t>3%</a:t>
                      </a:r>
                      <a:endParaRPr lang="en-US" sz="2000" dirty="0"/>
                    </a:p>
                  </a:txBody>
                  <a:tcPr/>
                </a:tc>
                <a:extLst>
                  <a:ext uri="{0D108BD9-81ED-4DB2-BD59-A6C34878D82A}">
                    <a16:rowId xmlns="" xmlns:a16="http://schemas.microsoft.com/office/drawing/2014/main" val="1583187980"/>
                  </a:ext>
                </a:extLst>
              </a:tr>
              <a:tr h="370840">
                <a:tc>
                  <a:txBody>
                    <a:bodyPr/>
                    <a:lstStyle/>
                    <a:p>
                      <a:pPr algn="ctr"/>
                      <a:r>
                        <a:rPr lang="en-US" sz="2000" dirty="0" smtClean="0"/>
                        <a:t>In Shell Peanuts</a:t>
                      </a:r>
                      <a:endParaRPr lang="en-US" sz="2000" dirty="0"/>
                    </a:p>
                  </a:txBody>
                  <a:tcPr/>
                </a:tc>
                <a:tc>
                  <a:txBody>
                    <a:bodyPr/>
                    <a:lstStyle/>
                    <a:p>
                      <a:pPr algn="ctr" fontAlgn="b"/>
                      <a:r>
                        <a:rPr lang="en-US" sz="2000" kern="1200" dirty="0" smtClean="0">
                          <a:solidFill>
                            <a:schemeClr val="dk1"/>
                          </a:solidFill>
                          <a:latin typeface="+mn-lt"/>
                          <a:ea typeface="+mn-ea"/>
                          <a:cs typeface="+mn-cs"/>
                        </a:rPr>
                        <a:t>75,133 </a:t>
                      </a:r>
                      <a:endParaRPr lang="en-US" sz="2000" kern="1200" dirty="0">
                        <a:solidFill>
                          <a:schemeClr val="dk1"/>
                        </a:solidFill>
                        <a:latin typeface="+mn-lt"/>
                        <a:ea typeface="+mn-ea"/>
                        <a:cs typeface="+mn-cs"/>
                      </a:endParaRPr>
                    </a:p>
                  </a:txBody>
                  <a:tcPr marL="4763" marR="4763" marT="4763" marB="0" anchor="ctr"/>
                </a:tc>
                <a:tc>
                  <a:txBody>
                    <a:bodyPr/>
                    <a:lstStyle/>
                    <a:p>
                      <a:pPr algn="ctr" fontAlgn="b"/>
                      <a:r>
                        <a:rPr lang="en-US" sz="2000" kern="1200" dirty="0" smtClean="0">
                          <a:solidFill>
                            <a:schemeClr val="dk1"/>
                          </a:solidFill>
                          <a:latin typeface="+mn-lt"/>
                          <a:ea typeface="+mn-ea"/>
                          <a:cs typeface="+mn-cs"/>
                        </a:rPr>
                        <a:t>67,037 </a:t>
                      </a:r>
                      <a:endParaRPr lang="en-US" sz="2000" kern="1200" dirty="0">
                        <a:solidFill>
                          <a:schemeClr val="dk1"/>
                        </a:solidFill>
                        <a:latin typeface="+mn-lt"/>
                        <a:ea typeface="+mn-ea"/>
                        <a:cs typeface="+mn-cs"/>
                      </a:endParaRPr>
                    </a:p>
                  </a:txBody>
                  <a:tcPr marL="4763" marR="4763" marT="4763" marB="0" anchor="ctr"/>
                </a:tc>
                <a:tc>
                  <a:txBody>
                    <a:bodyPr/>
                    <a:lstStyle/>
                    <a:p>
                      <a:pPr algn="ctr"/>
                      <a:r>
                        <a:rPr lang="en-US" sz="2000" dirty="0" smtClean="0"/>
                        <a:t>-10.8%</a:t>
                      </a:r>
                      <a:endParaRPr lang="en-US" sz="2000" dirty="0"/>
                    </a:p>
                  </a:txBody>
                  <a:tcPr/>
                </a:tc>
                <a:extLst>
                  <a:ext uri="{0D108BD9-81ED-4DB2-BD59-A6C34878D82A}">
                    <a16:rowId xmlns="" xmlns:a16="http://schemas.microsoft.com/office/drawing/2014/main" val="92496396"/>
                  </a:ext>
                </a:extLst>
              </a:tr>
            </a:tbl>
          </a:graphicData>
        </a:graphic>
      </p:graphicFrame>
      <p:sp>
        <p:nvSpPr>
          <p:cNvPr id="9" name="Text Box 7"/>
          <p:cNvSpPr txBox="1">
            <a:spLocks noChangeArrowheads="1"/>
          </p:cNvSpPr>
          <p:nvPr/>
        </p:nvSpPr>
        <p:spPr bwMode="auto">
          <a:xfrm>
            <a:off x="2749535" y="5821569"/>
            <a:ext cx="3931614" cy="246221"/>
          </a:xfrm>
          <a:prstGeom prst="rect">
            <a:avLst/>
          </a:prstGeom>
          <a:noFill/>
          <a:ln w="9525">
            <a:noFill/>
            <a:miter lim="800000"/>
            <a:headEnd/>
            <a:tailEnd/>
          </a:ln>
        </p:spPr>
        <p:txBody>
          <a:bodyPr wrap="square">
            <a:spAutoFit/>
          </a:bodyPr>
          <a:lstStyle/>
          <a:p>
            <a:pPr>
              <a:spcBef>
                <a:spcPct val="50000"/>
              </a:spcBef>
            </a:pPr>
            <a:r>
              <a:rPr lang="en-US" sz="1000" dirty="0" smtClean="0"/>
              <a:t>Data Source: USDA-FSA</a:t>
            </a:r>
          </a:p>
        </p:txBody>
      </p:sp>
    </p:spTree>
    <p:extLst>
      <p:ext uri="{BB962C8B-B14F-4D97-AF65-F5344CB8AC3E}">
        <p14:creationId xmlns:p14="http://schemas.microsoft.com/office/powerpoint/2010/main" val="89373021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355600" y="444500"/>
            <a:ext cx="8229600" cy="1143000"/>
          </a:xfrm>
          <a:ln/>
        </p:spPr>
        <p:txBody>
          <a:bodyPr/>
          <a:lstStyle/>
          <a:p>
            <a:r>
              <a:rPr lang="en-US" b="1" dirty="0" smtClean="0"/>
              <a:t>International Markets</a:t>
            </a:r>
            <a:endParaRPr lang="en-US" b="1" dirty="0">
              <a:ea typeface="ヒラギノ角ゴ ProN W6" charset="0"/>
              <a:cs typeface="ヒラギノ角ゴ ProN W6" charset="0"/>
            </a:endParaRPr>
          </a:p>
        </p:txBody>
      </p:sp>
      <p:sp>
        <p:nvSpPr>
          <p:cNvPr id="14338" name="Rectangle 2"/>
          <p:cNvSpPr>
            <a:spLocks noGrp="1" noChangeArrowheads="1"/>
          </p:cNvSpPr>
          <p:nvPr>
            <p:ph type="body" idx="1"/>
          </p:nvPr>
        </p:nvSpPr>
        <p:spPr>
          <a:xfrm>
            <a:off x="640229" y="1222211"/>
            <a:ext cx="8064500" cy="4433228"/>
          </a:xfrm>
          <a:ln/>
        </p:spPr>
        <p:txBody>
          <a:bodyPr/>
          <a:lstStyle/>
          <a:p>
            <a:pPr marL="304800" indent="-304800">
              <a:spcBef>
                <a:spcPts val="700"/>
              </a:spcBef>
            </a:pPr>
            <a:r>
              <a:rPr lang="en-US" sz="2800" dirty="0" smtClean="0"/>
              <a:t>Production in India has been on a decline, mainly due to low prices.</a:t>
            </a:r>
          </a:p>
          <a:p>
            <a:pPr marL="304800" indent="-304800">
              <a:spcBef>
                <a:spcPts val="700"/>
              </a:spcBef>
            </a:pPr>
            <a:r>
              <a:rPr lang="en-US" sz="2800" dirty="0"/>
              <a:t>China has had good growing conditions but recent bad weather has reduced some quality.</a:t>
            </a:r>
          </a:p>
          <a:p>
            <a:pPr marL="304800" indent="-304800">
              <a:spcBef>
                <a:spcPts val="700"/>
              </a:spcBef>
            </a:pPr>
            <a:r>
              <a:rPr lang="en-US" sz="2800" dirty="0" smtClean="0"/>
              <a:t>Argentina harvest has been challenging but reports are they have enough supply to satisfy demand.</a:t>
            </a:r>
          </a:p>
          <a:p>
            <a:pPr marL="304800" indent="-304800">
              <a:spcBef>
                <a:spcPts val="700"/>
              </a:spcBef>
            </a:pPr>
            <a:r>
              <a:rPr lang="en-US" sz="2800" dirty="0" smtClean="0"/>
              <a:t>There have been aflatoxin issues with U.S. exports to the E.U.</a:t>
            </a:r>
          </a:p>
          <a:p>
            <a:pPr marL="304800" indent="-304800">
              <a:spcBef>
                <a:spcPts val="700"/>
              </a:spcBef>
            </a:pPr>
            <a:r>
              <a:rPr lang="en-US" sz="2800" dirty="0" smtClean="0"/>
              <a:t>U.S. exports have been down, particularly to Mexico, China, and Vietnam, but still projected high.</a:t>
            </a:r>
          </a:p>
          <a:p>
            <a:pPr marL="0" indent="0">
              <a:spcBef>
                <a:spcPts val="700"/>
              </a:spcBef>
              <a:buNone/>
            </a:pP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
        <p:nvSpPr>
          <p:cNvPr id="5" name="Text Box 7"/>
          <p:cNvSpPr txBox="1">
            <a:spLocks noChangeArrowheads="1"/>
          </p:cNvSpPr>
          <p:nvPr/>
        </p:nvSpPr>
        <p:spPr bwMode="auto">
          <a:xfrm>
            <a:off x="2738650" y="5943175"/>
            <a:ext cx="3931614" cy="246221"/>
          </a:xfrm>
          <a:prstGeom prst="rect">
            <a:avLst/>
          </a:prstGeom>
          <a:noFill/>
          <a:ln w="9525">
            <a:noFill/>
            <a:miter lim="800000"/>
            <a:headEnd/>
            <a:tailEnd/>
          </a:ln>
        </p:spPr>
        <p:txBody>
          <a:bodyPr wrap="square">
            <a:spAutoFit/>
          </a:bodyPr>
          <a:lstStyle/>
          <a:p>
            <a:pPr>
              <a:spcBef>
                <a:spcPct val="50000"/>
              </a:spcBef>
            </a:pPr>
            <a:r>
              <a:rPr lang="en-US" sz="1000" dirty="0"/>
              <a:t>Data Source:  </a:t>
            </a:r>
            <a:r>
              <a:rPr lang="en-US" sz="1000" dirty="0" smtClean="0"/>
              <a:t>Peanut Farm Market News</a:t>
            </a:r>
          </a:p>
        </p:txBody>
      </p:sp>
    </p:spTree>
    <p:extLst>
      <p:ext uri="{BB962C8B-B14F-4D97-AF65-F5344CB8AC3E}">
        <p14:creationId xmlns:p14="http://schemas.microsoft.com/office/powerpoint/2010/main" val="332067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738650" y="5943175"/>
            <a:ext cx="3931614" cy="246221"/>
          </a:xfrm>
          <a:prstGeom prst="rect">
            <a:avLst/>
          </a:prstGeom>
          <a:noFill/>
          <a:ln w="9525">
            <a:noFill/>
            <a:miter lim="800000"/>
            <a:headEnd/>
            <a:tailEnd/>
          </a:ln>
        </p:spPr>
        <p:txBody>
          <a:bodyPr wrap="square">
            <a:spAutoFit/>
          </a:bodyPr>
          <a:lstStyle/>
          <a:p>
            <a:pPr>
              <a:spcBef>
                <a:spcPct val="50000"/>
              </a:spcBef>
            </a:pPr>
            <a:r>
              <a:rPr lang="en-US" sz="1000" dirty="0"/>
              <a:t>Data Source:  </a:t>
            </a:r>
            <a:r>
              <a:rPr lang="en-US" sz="1000" dirty="0" smtClean="0"/>
              <a:t>USDA-NASS</a:t>
            </a:r>
          </a:p>
        </p:txBody>
      </p:sp>
      <p:sp>
        <p:nvSpPr>
          <p:cNvPr id="8" name="Rectangle 2"/>
          <p:cNvSpPr txBox="1">
            <a:spLocks noChangeArrowheads="1"/>
          </p:cNvSpPr>
          <p:nvPr/>
        </p:nvSpPr>
        <p:spPr>
          <a:xfrm>
            <a:off x="381000" y="323628"/>
            <a:ext cx="8382000" cy="6096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ea typeface="ヒラギノ角ゴ Pro W3"/>
                <a:cs typeface="ヒラギノ角ゴ Pro W3"/>
              </a:rPr>
              <a:t>Monthly All Peanut Prices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pic>
        <p:nvPicPr>
          <p:cNvPr id="2" name="Picture 1"/>
          <p:cNvPicPr>
            <a:picLocks noChangeAspect="1"/>
          </p:cNvPicPr>
          <p:nvPr/>
        </p:nvPicPr>
        <p:blipFill>
          <a:blip r:embed="rId4"/>
          <a:stretch>
            <a:fillRect/>
          </a:stretch>
        </p:blipFill>
        <p:spPr>
          <a:xfrm>
            <a:off x="1154220" y="925285"/>
            <a:ext cx="6807899" cy="4940754"/>
          </a:xfrm>
          <a:prstGeom prst="rect">
            <a:avLst/>
          </a:prstGeom>
        </p:spPr>
      </p:pic>
    </p:spTree>
    <p:extLst>
      <p:ext uri="{BB962C8B-B14F-4D97-AF65-F5344CB8AC3E}">
        <p14:creationId xmlns:p14="http://schemas.microsoft.com/office/powerpoint/2010/main" val="2954601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b="1" dirty="0"/>
              <a:t>MARKET AT THE FARM </a:t>
            </a:r>
            <a:r>
              <a:rPr lang="en-US" sz="1800" dirty="0"/>
              <a:t>– (BROKER REPORT) </a:t>
            </a:r>
            <a:r>
              <a:rPr lang="en-US" sz="1800" dirty="0" err="1"/>
              <a:t>Shellers</a:t>
            </a:r>
            <a:r>
              <a:rPr lang="en-US" sz="1800" dirty="0"/>
              <a:t> aren’t anxious sellers and buyers at this point. They are content to sit back and </a:t>
            </a:r>
            <a:r>
              <a:rPr lang="en-US" sz="1800" dirty="0">
                <a:solidFill>
                  <a:schemeClr val="accent1"/>
                </a:solidFill>
              </a:rPr>
              <a:t>wait and see </a:t>
            </a:r>
            <a:r>
              <a:rPr lang="en-US" sz="1800" dirty="0"/>
              <a:t>if this crop is indeed as big as the USDA purports it to be. It’s almost a Battle of Bunker Hill mentality where no one wants to fire “until you see the whites of their eyes.” </a:t>
            </a:r>
          </a:p>
          <a:p>
            <a:pPr marL="0" indent="0">
              <a:buNone/>
            </a:pPr>
            <a:r>
              <a:rPr lang="en-US" sz="1800" dirty="0"/>
              <a:t>It’s still hard to make an argument as to why either side would want to participate in this market today. </a:t>
            </a:r>
            <a:r>
              <a:rPr lang="en-US" sz="1800" dirty="0" err="1"/>
              <a:t>Shellers</a:t>
            </a:r>
            <a:r>
              <a:rPr lang="en-US" sz="1800" dirty="0"/>
              <a:t> should have an opportunity to purchase un-contracted tons cheaper at a later date, at which point Buyers will most likely participate. When that could be is an unknown. Most Buyers have </a:t>
            </a:r>
            <a:r>
              <a:rPr lang="en-US" sz="1800" b="1" dirty="0"/>
              <a:t>good coverage for 2018 </a:t>
            </a:r>
            <a:r>
              <a:rPr lang="en-US" sz="1800" dirty="0"/>
              <a:t>so there is no urgency on the buy side regardless of how large this crop ends up being. There will no doubt be questions of forfeitures of 2018 crop and could that bring a return of Chinese buying interest into this market but suffice to say it is way </a:t>
            </a:r>
            <a:r>
              <a:rPr lang="en-US" sz="1800" b="1" dirty="0"/>
              <a:t>too early to know when and if that will happen making it an additional unknown. </a:t>
            </a:r>
            <a:r>
              <a:rPr lang="en-US" sz="1800" dirty="0"/>
              <a:t>So now we sit and wait and this market continues to largely just fill in holes where needed.</a:t>
            </a:r>
          </a:p>
          <a:p>
            <a:pPr marL="0" indent="0">
              <a:buNone/>
            </a:pPr>
            <a:endParaRPr lang="en-US" dirty="0"/>
          </a:p>
        </p:txBody>
      </p:sp>
      <p:sp>
        <p:nvSpPr>
          <p:cNvPr id="3" name="Text Box 7"/>
          <p:cNvSpPr txBox="1">
            <a:spLocks noChangeArrowheads="1"/>
          </p:cNvSpPr>
          <p:nvPr/>
        </p:nvSpPr>
        <p:spPr bwMode="auto">
          <a:xfrm>
            <a:off x="2749535" y="5821569"/>
            <a:ext cx="3931614" cy="246221"/>
          </a:xfrm>
          <a:prstGeom prst="rect">
            <a:avLst/>
          </a:prstGeom>
          <a:noFill/>
          <a:ln w="9525">
            <a:noFill/>
            <a:miter lim="800000"/>
            <a:headEnd/>
            <a:tailEnd/>
          </a:ln>
        </p:spPr>
        <p:txBody>
          <a:bodyPr wrap="square">
            <a:spAutoFit/>
          </a:bodyPr>
          <a:lstStyle/>
          <a:p>
            <a:pPr>
              <a:spcBef>
                <a:spcPct val="50000"/>
              </a:spcBef>
            </a:pPr>
            <a:r>
              <a:rPr lang="en-US" sz="1000" dirty="0" smtClean="0"/>
              <a:t>Data Source: Peanut Farm Market News</a:t>
            </a:r>
          </a:p>
        </p:txBody>
      </p:sp>
      <p:sp>
        <p:nvSpPr>
          <p:cNvPr id="5" name="Title 1"/>
          <p:cNvSpPr txBox="1">
            <a:spLocks/>
          </p:cNvSpPr>
          <p:nvPr/>
        </p:nvSpPr>
        <p:spPr>
          <a:xfrm>
            <a:off x="457200" y="466644"/>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Peanut Price Expectations</a:t>
            </a:r>
            <a:endParaRPr lang="en-US" dirty="0"/>
          </a:p>
        </p:txBody>
      </p:sp>
    </p:spTree>
    <p:extLst>
      <p:ext uri="{BB962C8B-B14F-4D97-AF65-F5344CB8AC3E}">
        <p14:creationId xmlns:p14="http://schemas.microsoft.com/office/powerpoint/2010/main" val="288414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8170819"/>
              </p:ext>
            </p:extLst>
          </p:nvPr>
        </p:nvGraphicFramePr>
        <p:xfrm>
          <a:off x="511444" y="1191094"/>
          <a:ext cx="8307090" cy="4367458"/>
        </p:xfrm>
        <a:graphic>
          <a:graphicData uri="http://schemas.openxmlformats.org/drawingml/2006/table">
            <a:tbl>
              <a:tblPr firstRow="1" bandRow="1">
                <a:tableStyleId>{5C22544A-7EE6-4342-B048-85BDC9FD1C3A}</a:tableStyleId>
              </a:tblPr>
              <a:tblGrid>
                <a:gridCol w="2769030">
                  <a:extLst>
                    <a:ext uri="{9D8B030D-6E8A-4147-A177-3AD203B41FA5}">
                      <a16:colId xmlns="" xmlns:a16="http://schemas.microsoft.com/office/drawing/2014/main" val="641735345"/>
                    </a:ext>
                  </a:extLst>
                </a:gridCol>
                <a:gridCol w="2769030">
                  <a:extLst>
                    <a:ext uri="{9D8B030D-6E8A-4147-A177-3AD203B41FA5}">
                      <a16:colId xmlns="" xmlns:a16="http://schemas.microsoft.com/office/drawing/2014/main" val="3184065513"/>
                    </a:ext>
                  </a:extLst>
                </a:gridCol>
                <a:gridCol w="2769030">
                  <a:extLst>
                    <a:ext uri="{9D8B030D-6E8A-4147-A177-3AD203B41FA5}">
                      <a16:colId xmlns="" xmlns:a16="http://schemas.microsoft.com/office/drawing/2014/main" val="1737930292"/>
                    </a:ext>
                  </a:extLst>
                </a:gridCol>
              </a:tblGrid>
              <a:tr h="587938">
                <a:tc>
                  <a:txBody>
                    <a:bodyPr/>
                    <a:lstStyle/>
                    <a:p>
                      <a:pPr algn="ctr"/>
                      <a:r>
                        <a:rPr lang="en-US" sz="2800" dirty="0" smtClean="0"/>
                        <a:t>Marketing Year</a:t>
                      </a:r>
                      <a:endParaRPr lang="en-US" sz="2800" dirty="0"/>
                    </a:p>
                  </a:txBody>
                  <a:tcPr/>
                </a:tc>
                <a:tc>
                  <a:txBody>
                    <a:bodyPr/>
                    <a:lstStyle/>
                    <a:p>
                      <a:pPr algn="ctr"/>
                      <a:r>
                        <a:rPr lang="en-US" sz="2800" dirty="0" smtClean="0"/>
                        <a:t>Payment Rate</a:t>
                      </a:r>
                      <a:endParaRPr lang="en-US" sz="2800" dirty="0"/>
                    </a:p>
                  </a:txBody>
                  <a:tcPr/>
                </a:tc>
                <a:tc>
                  <a:txBody>
                    <a:bodyPr/>
                    <a:lstStyle/>
                    <a:p>
                      <a:pPr algn="ctr"/>
                      <a:r>
                        <a:rPr lang="en-US" sz="2800" dirty="0" smtClean="0"/>
                        <a:t>Pay Date</a:t>
                      </a:r>
                      <a:endParaRPr lang="en-US" sz="2800" dirty="0"/>
                    </a:p>
                  </a:txBody>
                  <a:tcPr/>
                </a:tc>
                <a:extLst>
                  <a:ext uri="{0D108BD9-81ED-4DB2-BD59-A6C34878D82A}">
                    <a16:rowId xmlns="" xmlns:a16="http://schemas.microsoft.com/office/drawing/2014/main" val="3738419228"/>
                  </a:ext>
                </a:extLst>
              </a:tr>
              <a:tr h="841643">
                <a:tc>
                  <a:txBody>
                    <a:bodyPr/>
                    <a:lstStyle/>
                    <a:p>
                      <a:pPr algn="ctr"/>
                      <a:r>
                        <a:rPr lang="en-US" sz="2800" dirty="0" smtClean="0"/>
                        <a:t>2014/15</a:t>
                      </a:r>
                      <a:endParaRPr lang="en-US" sz="2800" dirty="0"/>
                    </a:p>
                  </a:txBody>
                  <a:tcPr/>
                </a:tc>
                <a:tc>
                  <a:txBody>
                    <a:bodyPr/>
                    <a:lstStyle/>
                    <a:p>
                      <a:pPr algn="ctr"/>
                      <a:r>
                        <a:rPr lang="en-US" sz="2800" dirty="0" smtClean="0"/>
                        <a:t>$0.0475/</a:t>
                      </a:r>
                      <a:r>
                        <a:rPr lang="en-US" sz="2800" dirty="0" err="1" smtClean="0"/>
                        <a:t>lb</a:t>
                      </a:r>
                      <a:r>
                        <a:rPr lang="en-US" sz="2800" dirty="0" smtClean="0"/>
                        <a:t> or $95/ton</a:t>
                      </a:r>
                      <a:endParaRPr lang="en-US" sz="2800" dirty="0"/>
                    </a:p>
                  </a:txBody>
                  <a:tcPr/>
                </a:tc>
                <a:tc>
                  <a:txBody>
                    <a:bodyPr/>
                    <a:lstStyle/>
                    <a:p>
                      <a:pPr algn="ctr"/>
                      <a:r>
                        <a:rPr lang="en-US" sz="2800" dirty="0" smtClean="0"/>
                        <a:t>October 2015</a:t>
                      </a:r>
                      <a:endParaRPr lang="en-US" sz="2800" dirty="0"/>
                    </a:p>
                  </a:txBody>
                  <a:tcPr/>
                </a:tc>
                <a:extLst>
                  <a:ext uri="{0D108BD9-81ED-4DB2-BD59-A6C34878D82A}">
                    <a16:rowId xmlns="" xmlns:a16="http://schemas.microsoft.com/office/drawing/2014/main" val="2242789008"/>
                  </a:ext>
                </a:extLst>
              </a:tr>
              <a:tr h="841643">
                <a:tc>
                  <a:txBody>
                    <a:bodyPr/>
                    <a:lstStyle/>
                    <a:p>
                      <a:pPr algn="ctr"/>
                      <a:r>
                        <a:rPr lang="en-US" sz="2800" dirty="0" smtClean="0"/>
                        <a:t>2015/16</a:t>
                      </a:r>
                      <a:endParaRPr lang="en-US" sz="2800" dirty="0"/>
                    </a:p>
                  </a:txBody>
                  <a:tcPr/>
                </a:tc>
                <a:tc>
                  <a:txBody>
                    <a:bodyPr/>
                    <a:lstStyle/>
                    <a:p>
                      <a:pPr algn="ctr"/>
                      <a:r>
                        <a:rPr lang="en-US" sz="2800" dirty="0" smtClean="0"/>
                        <a:t>$0.0745/</a:t>
                      </a:r>
                      <a:r>
                        <a:rPr lang="en-US" sz="2800" dirty="0" err="1" smtClean="0"/>
                        <a:t>lb</a:t>
                      </a:r>
                      <a:r>
                        <a:rPr lang="en-US" sz="2800" dirty="0" smtClean="0"/>
                        <a:t> or $149/ton</a:t>
                      </a:r>
                      <a:endParaRPr lang="en-US" sz="2800" dirty="0"/>
                    </a:p>
                  </a:txBody>
                  <a:tcPr/>
                </a:tc>
                <a:tc>
                  <a:txBody>
                    <a:bodyPr/>
                    <a:lstStyle/>
                    <a:p>
                      <a:pPr algn="ctr"/>
                      <a:r>
                        <a:rPr lang="en-US" sz="2800" dirty="0" smtClean="0"/>
                        <a:t>October 2016</a:t>
                      </a:r>
                      <a:endParaRPr lang="en-US" sz="2800" dirty="0"/>
                    </a:p>
                  </a:txBody>
                  <a:tcPr/>
                </a:tc>
                <a:extLst>
                  <a:ext uri="{0D108BD9-81ED-4DB2-BD59-A6C34878D82A}">
                    <a16:rowId xmlns="" xmlns:a16="http://schemas.microsoft.com/office/drawing/2014/main" val="3202882843"/>
                  </a:ext>
                </a:extLst>
              </a:tr>
              <a:tr h="841643">
                <a:tc>
                  <a:txBody>
                    <a:bodyPr/>
                    <a:lstStyle/>
                    <a:p>
                      <a:pPr algn="ctr"/>
                      <a:r>
                        <a:rPr lang="en-US" sz="2800" dirty="0" smtClean="0"/>
                        <a:t>2016/17</a:t>
                      </a:r>
                      <a:endParaRPr lang="en-US" sz="2800" dirty="0"/>
                    </a:p>
                  </a:txBody>
                  <a:tcPr/>
                </a:tc>
                <a:tc>
                  <a:txBody>
                    <a:bodyPr/>
                    <a:lstStyle/>
                    <a:p>
                      <a:pPr algn="ctr"/>
                      <a:r>
                        <a:rPr lang="en-US" sz="2800" dirty="0" smtClean="0"/>
                        <a:t>$0.0705/</a:t>
                      </a:r>
                      <a:r>
                        <a:rPr lang="en-US" sz="2800" dirty="0" err="1" smtClean="0"/>
                        <a:t>lb</a:t>
                      </a:r>
                      <a:r>
                        <a:rPr lang="en-US" sz="2800" dirty="0" smtClean="0"/>
                        <a:t> or $141/ton</a:t>
                      </a:r>
                      <a:endParaRPr lang="en-US" sz="2800" dirty="0"/>
                    </a:p>
                  </a:txBody>
                  <a:tcPr/>
                </a:tc>
                <a:tc>
                  <a:txBody>
                    <a:bodyPr/>
                    <a:lstStyle/>
                    <a:p>
                      <a:pPr algn="ctr"/>
                      <a:r>
                        <a:rPr lang="en-US" sz="2800" dirty="0" smtClean="0"/>
                        <a:t>October 2017</a:t>
                      </a:r>
                      <a:endParaRPr lang="en-US" sz="2800" dirty="0"/>
                    </a:p>
                  </a:txBody>
                  <a:tcPr/>
                </a:tc>
                <a:extLst>
                  <a:ext uri="{0D108BD9-81ED-4DB2-BD59-A6C34878D82A}">
                    <a16:rowId xmlns="" xmlns:a16="http://schemas.microsoft.com/office/drawing/2014/main" val="2686578516"/>
                  </a:ext>
                </a:extLst>
              </a:tr>
              <a:tr h="841643">
                <a:tc>
                  <a:txBody>
                    <a:bodyPr/>
                    <a:lstStyle/>
                    <a:p>
                      <a:pPr algn="ctr"/>
                      <a:r>
                        <a:rPr lang="en-US" sz="2800" dirty="0" smtClean="0"/>
                        <a:t>2017/18 Projected</a:t>
                      </a:r>
                      <a:endParaRPr lang="en-US" sz="2800" dirty="0"/>
                    </a:p>
                  </a:txBody>
                  <a:tcPr/>
                </a:tc>
                <a:tc>
                  <a:txBody>
                    <a:bodyPr/>
                    <a:lstStyle/>
                    <a:p>
                      <a:pPr algn="ctr"/>
                      <a:r>
                        <a:rPr lang="en-US" sz="2800" dirty="0" smtClean="0"/>
                        <a:t>$0.0725/</a:t>
                      </a:r>
                      <a:r>
                        <a:rPr lang="en-US" sz="2800" dirty="0" err="1" smtClean="0"/>
                        <a:t>lb</a:t>
                      </a:r>
                      <a:r>
                        <a:rPr lang="en-US" sz="2800" dirty="0" smtClean="0"/>
                        <a:t> or $145/ton</a:t>
                      </a:r>
                      <a:endParaRPr lang="en-US" sz="2800" dirty="0"/>
                    </a:p>
                  </a:txBody>
                  <a:tcPr/>
                </a:tc>
                <a:tc>
                  <a:txBody>
                    <a:bodyPr/>
                    <a:lstStyle/>
                    <a:p>
                      <a:pPr algn="ctr"/>
                      <a:r>
                        <a:rPr lang="en-US" sz="2800" dirty="0" smtClean="0"/>
                        <a:t>October 2018</a:t>
                      </a:r>
                      <a:endParaRPr lang="en-US" sz="2800" dirty="0"/>
                    </a:p>
                  </a:txBody>
                  <a:tcPr/>
                </a:tc>
                <a:extLst>
                  <a:ext uri="{0D108BD9-81ED-4DB2-BD59-A6C34878D82A}">
                    <a16:rowId xmlns="" xmlns:a16="http://schemas.microsoft.com/office/drawing/2014/main" val="1118262782"/>
                  </a:ext>
                </a:extLst>
              </a:tr>
            </a:tbl>
          </a:graphicData>
        </a:graphic>
      </p:graphicFrame>
      <p:sp>
        <p:nvSpPr>
          <p:cNvPr id="3" name="Title 1"/>
          <p:cNvSpPr txBox="1">
            <a:spLocks/>
          </p:cNvSpPr>
          <p:nvPr/>
        </p:nvSpPr>
        <p:spPr>
          <a:xfrm>
            <a:off x="457200" y="466644"/>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Price Loss Coverage</a:t>
            </a:r>
            <a:endParaRPr lang="en-US" dirty="0"/>
          </a:p>
        </p:txBody>
      </p:sp>
      <p:sp>
        <p:nvSpPr>
          <p:cNvPr id="4" name="Text Box 7"/>
          <p:cNvSpPr txBox="1">
            <a:spLocks noChangeArrowheads="1"/>
          </p:cNvSpPr>
          <p:nvPr/>
        </p:nvSpPr>
        <p:spPr bwMode="auto">
          <a:xfrm>
            <a:off x="7377518" y="5312331"/>
            <a:ext cx="1495260" cy="246221"/>
          </a:xfrm>
          <a:prstGeom prst="rect">
            <a:avLst/>
          </a:prstGeom>
          <a:noFill/>
          <a:ln w="9525">
            <a:noFill/>
            <a:miter lim="800000"/>
            <a:headEnd/>
            <a:tailEnd/>
          </a:ln>
        </p:spPr>
        <p:txBody>
          <a:bodyPr wrap="square">
            <a:spAutoFit/>
          </a:bodyPr>
          <a:lstStyle/>
          <a:p>
            <a:pPr>
              <a:spcBef>
                <a:spcPct val="50000"/>
              </a:spcBef>
            </a:pPr>
            <a:r>
              <a:rPr lang="en-US" sz="1000" dirty="0"/>
              <a:t>Data Source:  </a:t>
            </a:r>
            <a:r>
              <a:rPr lang="en-US" sz="1000" dirty="0" smtClean="0"/>
              <a:t>USDA-FSA</a:t>
            </a:r>
          </a:p>
        </p:txBody>
      </p:sp>
      <p:sp>
        <p:nvSpPr>
          <p:cNvPr id="6" name="Rectangle 2"/>
          <p:cNvSpPr txBox="1">
            <a:spLocks noChangeArrowheads="1"/>
          </p:cNvSpPr>
          <p:nvPr/>
        </p:nvSpPr>
        <p:spPr>
          <a:xfrm>
            <a:off x="2003704" y="5487878"/>
            <a:ext cx="6055940" cy="506429"/>
          </a:xfrm>
          <a:prstGeom prst="rect">
            <a:avLst/>
          </a:prstGeom>
          <a:ln/>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700"/>
              </a:spcBef>
              <a:buNone/>
            </a:pPr>
            <a:r>
              <a:rPr lang="en-US" sz="2400" dirty="0" smtClean="0"/>
              <a:t>17/18 likely will be closer to $130-135/ton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347301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altLang="en-US" sz="4800" b="1" dirty="0"/>
              <a:t>Rest of 2017 Outlook</a:t>
            </a:r>
          </a:p>
        </p:txBody>
      </p:sp>
      <p:sp>
        <p:nvSpPr>
          <p:cNvPr id="5" name="Content Placeholder 4"/>
          <p:cNvSpPr>
            <a:spLocks noGrp="1"/>
          </p:cNvSpPr>
          <p:nvPr>
            <p:ph idx="1"/>
          </p:nvPr>
        </p:nvSpPr>
        <p:spPr>
          <a:xfrm>
            <a:off x="457200" y="1417638"/>
            <a:ext cx="8229600" cy="4525963"/>
          </a:xfrm>
        </p:spPr>
        <p:txBody>
          <a:bodyPr rtlCol="0">
            <a:normAutofit fontScale="92500"/>
          </a:bodyPr>
          <a:lstStyle/>
          <a:p>
            <a:pPr eaLnBrk="1" fontAlgn="auto" hangingPunct="1">
              <a:spcAft>
                <a:spcPts val="0"/>
              </a:spcAft>
              <a:defRPr/>
            </a:pPr>
            <a:r>
              <a:rPr lang="en-US" sz="3500" dirty="0"/>
              <a:t>Record crop but </a:t>
            </a:r>
            <a:r>
              <a:rPr lang="en-US" sz="3500" dirty="0" smtClean="0"/>
              <a:t>weather could have impact</a:t>
            </a:r>
            <a:endParaRPr lang="en-US" sz="3500" dirty="0"/>
          </a:p>
          <a:p>
            <a:pPr eaLnBrk="1" fontAlgn="auto" hangingPunct="1">
              <a:spcAft>
                <a:spcPts val="0"/>
              </a:spcAft>
              <a:defRPr/>
            </a:pPr>
            <a:r>
              <a:rPr lang="en-US" sz="3500" dirty="0"/>
              <a:t>Demand pace </a:t>
            </a:r>
            <a:r>
              <a:rPr lang="en-US" sz="3500" dirty="0" smtClean="0"/>
              <a:t>continues to be strong</a:t>
            </a:r>
            <a:endParaRPr lang="en-US" sz="3500" dirty="0"/>
          </a:p>
          <a:p>
            <a:pPr eaLnBrk="1" fontAlgn="auto" hangingPunct="1">
              <a:spcAft>
                <a:spcPts val="0"/>
              </a:spcAft>
              <a:defRPr/>
            </a:pPr>
            <a:r>
              <a:rPr lang="en-US" sz="3500" dirty="0"/>
              <a:t>Record Carryover Stocks into </a:t>
            </a:r>
            <a:r>
              <a:rPr lang="en-US" sz="3500" dirty="0" smtClean="0"/>
              <a:t>2018</a:t>
            </a:r>
            <a:endParaRPr lang="en-US" sz="3500" dirty="0"/>
          </a:p>
          <a:p>
            <a:pPr eaLnBrk="1" fontAlgn="auto" hangingPunct="1">
              <a:spcAft>
                <a:spcPts val="0"/>
              </a:spcAft>
              <a:defRPr/>
            </a:pPr>
            <a:r>
              <a:rPr lang="en-US" sz="3500" dirty="0"/>
              <a:t>Shelled prices expected to drop with large </a:t>
            </a:r>
            <a:r>
              <a:rPr lang="en-US" sz="3500" dirty="0" smtClean="0"/>
              <a:t>surplus</a:t>
            </a:r>
            <a:endParaRPr lang="en-US" dirty="0"/>
          </a:p>
          <a:p>
            <a:pPr eaLnBrk="1" fontAlgn="auto" hangingPunct="1">
              <a:spcAft>
                <a:spcPts val="0"/>
              </a:spcAft>
              <a:defRPr/>
            </a:pPr>
            <a:r>
              <a:rPr lang="en-US" sz="3600" dirty="0"/>
              <a:t>Exports to Asia, Chinese interest to return with lower prices? </a:t>
            </a:r>
            <a:r>
              <a:rPr lang="en-US" sz="3600" dirty="0" smtClean="0"/>
              <a:t> Trade Agreements?</a:t>
            </a:r>
            <a:endParaRPr lang="en-US" sz="2800" dirty="0"/>
          </a:p>
          <a:p>
            <a:pPr eaLnBrk="1" fontAlgn="auto" hangingPunct="1">
              <a:spcAft>
                <a:spcPts val="0"/>
              </a:spcAft>
              <a:defRPr/>
            </a:pPr>
            <a:endParaRPr lang="en-US" dirty="0"/>
          </a:p>
          <a:p>
            <a:pPr eaLnBrk="1" fontAlgn="auto" hangingPunct="1">
              <a:spcAft>
                <a:spcPts val="0"/>
              </a:spcAft>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3285679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7079"/>
            <a:ext cx="5604343" cy="3421900"/>
          </a:xfrm>
        </p:spPr>
        <p:txBody>
          <a:bodyPr/>
          <a:lstStyle/>
          <a:p>
            <a:r>
              <a:rPr lang="en-US" sz="1800" b="1" dirty="0"/>
              <a:t/>
            </a:r>
            <a:br>
              <a:rPr lang="en-US" sz="1800" b="1" dirty="0"/>
            </a:br>
            <a:r>
              <a:rPr lang="en-US" sz="2000" b="1" dirty="0"/>
              <a:t>Contact Info:</a:t>
            </a:r>
            <a:br>
              <a:rPr lang="en-US" sz="2000" b="1" dirty="0"/>
            </a:br>
            <a:r>
              <a:rPr lang="en-US" sz="2000" b="1" dirty="0">
                <a:solidFill>
                  <a:srgbClr val="0000FF"/>
                </a:solidFill>
              </a:rPr>
              <a:t>Adam N. Rabinowitz, Ph.D.</a:t>
            </a:r>
            <a:r>
              <a:rPr lang="en-US" sz="2000" b="1" dirty="0"/>
              <a:t/>
            </a:r>
            <a:br>
              <a:rPr lang="en-US" sz="2000" b="1" dirty="0"/>
            </a:br>
            <a:r>
              <a:rPr lang="en-US" sz="2000" b="1" dirty="0"/>
              <a:t>Assistant Professor and Extension Specialist</a:t>
            </a:r>
            <a:br>
              <a:rPr lang="en-US" sz="2000" b="1" dirty="0"/>
            </a:br>
            <a:r>
              <a:rPr lang="en-US" sz="2000" b="1" dirty="0" smtClean="0"/>
              <a:t>Department </a:t>
            </a:r>
            <a:r>
              <a:rPr lang="en-US" sz="2000" b="1" dirty="0"/>
              <a:t>of Agricultural and Applied Economics</a:t>
            </a:r>
            <a:br>
              <a:rPr lang="en-US" sz="2000" b="1" dirty="0"/>
            </a:br>
            <a:r>
              <a:rPr lang="en-US" sz="2000" b="1" dirty="0"/>
              <a:t>The University of Georgia – Tifton Campus</a:t>
            </a:r>
            <a:br>
              <a:rPr lang="en-US" sz="2000" b="1" dirty="0"/>
            </a:br>
            <a:r>
              <a:rPr lang="en-US" sz="2000" b="1" dirty="0"/>
              <a:t>2360 Rainwater </a:t>
            </a:r>
            <a:r>
              <a:rPr lang="en-US" sz="2000" b="1" dirty="0" smtClean="0"/>
              <a:t>Rd., Tifton</a:t>
            </a:r>
            <a:r>
              <a:rPr lang="en-US" sz="2000" b="1" dirty="0"/>
              <a:t>, GA 31793</a:t>
            </a:r>
            <a:br>
              <a:rPr lang="en-US" sz="2000" b="1" dirty="0"/>
            </a:br>
            <a:r>
              <a:rPr lang="en-US" sz="2000" b="1" dirty="0"/>
              <a:t>Phone: (229</a:t>
            </a:r>
            <a:r>
              <a:rPr lang="en-US" sz="2000" b="1" dirty="0" smtClean="0"/>
              <a:t>) 386-3512</a:t>
            </a:r>
            <a:r>
              <a:rPr lang="en-US" sz="2000" b="1" dirty="0"/>
              <a:t/>
            </a:r>
            <a:br>
              <a:rPr lang="en-US" sz="2000" b="1" dirty="0"/>
            </a:br>
            <a:r>
              <a:rPr lang="en-US" sz="2000" b="1" dirty="0"/>
              <a:t>E-mail: </a:t>
            </a:r>
            <a:r>
              <a:rPr lang="en-US" sz="2000" b="1" dirty="0">
                <a:hlinkClick r:id="rId3"/>
              </a:rPr>
              <a:t>adam.rabinowitz@uga.edu</a:t>
            </a:r>
            <a:r>
              <a:rPr lang="en-US" sz="2000" b="1" dirty="0"/>
              <a:t/>
            </a:r>
            <a:br>
              <a:rPr lang="en-US" sz="2000" b="1" dirty="0"/>
            </a:br>
            <a:r>
              <a:rPr lang="en-US" sz="2000" b="1" dirty="0"/>
              <a:t>Webpage: </a:t>
            </a:r>
            <a:r>
              <a:rPr lang="en-US" sz="2000" b="1" dirty="0">
                <a:hlinkClick r:id="rId4"/>
              </a:rPr>
              <a:t>http://agecon.uga.edu</a:t>
            </a:r>
            <a:r>
              <a:rPr lang="en-US" sz="2000" b="1" dirty="0"/>
              <a:t/>
            </a:r>
            <a:br>
              <a:rPr lang="en-US" sz="2000" b="1" dirty="0"/>
            </a:br>
            <a:endParaRPr lang="en-US" sz="1800" b="1" dirty="0"/>
          </a:p>
        </p:txBody>
      </p:sp>
      <p:sp>
        <p:nvSpPr>
          <p:cNvPr id="3" name="Title 1"/>
          <p:cNvSpPr txBox="1">
            <a:spLocks/>
          </p:cNvSpPr>
          <p:nvPr/>
        </p:nvSpPr>
        <p:spPr bwMode="auto">
          <a:xfrm>
            <a:off x="4383766" y="2712098"/>
            <a:ext cx="4393230" cy="368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000" b="1" dirty="0" smtClean="0"/>
              <a:t>Contact Info:</a:t>
            </a:r>
            <a:br>
              <a:rPr lang="en-US" sz="2000" b="1" dirty="0" smtClean="0"/>
            </a:br>
            <a:r>
              <a:rPr lang="en-US" sz="2000" b="1" dirty="0">
                <a:solidFill>
                  <a:srgbClr val="0000FF"/>
                </a:solidFill>
              </a:rPr>
              <a:t>Nathan </a:t>
            </a:r>
            <a:r>
              <a:rPr lang="en-US" sz="2000" b="1" dirty="0" smtClean="0">
                <a:solidFill>
                  <a:srgbClr val="0000FF"/>
                </a:solidFill>
              </a:rPr>
              <a:t>Smith, Ph.D.</a:t>
            </a:r>
          </a:p>
          <a:p>
            <a:r>
              <a:rPr lang="en-US" sz="2000" b="1" dirty="0"/>
              <a:t>Professor and Extension </a:t>
            </a:r>
            <a:r>
              <a:rPr lang="en-US" sz="2000" b="1" dirty="0" smtClean="0"/>
              <a:t>Economist </a:t>
            </a:r>
            <a:r>
              <a:rPr lang="en-US" sz="2000" b="1" dirty="0"/>
              <a:t>Sandhill Research and Education Center</a:t>
            </a:r>
          </a:p>
          <a:p>
            <a:r>
              <a:rPr lang="en-US" sz="2000" b="1" dirty="0" smtClean="0"/>
              <a:t>Clemson </a:t>
            </a:r>
            <a:r>
              <a:rPr lang="en-US" sz="2000" b="1" dirty="0"/>
              <a:t>University</a:t>
            </a:r>
          </a:p>
          <a:p>
            <a:r>
              <a:rPr lang="en-US" sz="2000" b="1" dirty="0" smtClean="0">
                <a:hlinkClick r:id="rId5"/>
              </a:rPr>
              <a:t>nathan5@clemson.edu</a:t>
            </a:r>
            <a:endParaRPr lang="en-US" sz="2000" b="1" dirty="0" smtClean="0"/>
          </a:p>
          <a:p>
            <a:r>
              <a:rPr lang="en-US" sz="2000" b="1" dirty="0" smtClean="0"/>
              <a:t>803-788-5700 </a:t>
            </a:r>
            <a:r>
              <a:rPr lang="en-US" sz="2000" b="1" dirty="0"/>
              <a:t>(o)</a:t>
            </a:r>
          </a:p>
          <a:p>
            <a:r>
              <a:rPr lang="en-US" sz="2000" b="1" dirty="0"/>
              <a:t>229-392-3948 (m)</a:t>
            </a:r>
            <a:endParaRPr lang="en-US" sz="1800" b="1" dirty="0"/>
          </a:p>
        </p:txBody>
      </p:sp>
      <p:sp>
        <p:nvSpPr>
          <p:cNvPr id="4" name="Title 1"/>
          <p:cNvSpPr txBox="1">
            <a:spLocks/>
          </p:cNvSpPr>
          <p:nvPr/>
        </p:nvSpPr>
        <p:spPr bwMode="auto">
          <a:xfrm>
            <a:off x="2726027" y="376607"/>
            <a:ext cx="3699655" cy="80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t>Thank You!</a:t>
            </a:r>
            <a:endParaRPr lang="en-US" sz="1800" b="1"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132544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01146" y="251189"/>
            <a:ext cx="11478590" cy="6653194"/>
          </a:xfrm>
          <a:prstGeom prst="rect">
            <a:avLst/>
          </a:prstGeom>
        </p:spPr>
      </p:pic>
      <p:pic>
        <p:nvPicPr>
          <p:cNvPr id="3" name="Picture 2"/>
          <p:cNvPicPr>
            <a:picLocks noChangeAspect="1"/>
          </p:cNvPicPr>
          <p:nvPr/>
        </p:nvPicPr>
        <p:blipFill>
          <a:blip r:embed="rId4"/>
          <a:stretch>
            <a:fillRect/>
          </a:stretch>
        </p:blipFill>
        <p:spPr>
          <a:xfrm rot="20789199">
            <a:off x="215605" y="2062928"/>
            <a:ext cx="6068511" cy="1367392"/>
          </a:xfrm>
          <a:prstGeom prst="rect">
            <a:avLst/>
          </a:prstGeom>
        </p:spPr>
      </p:pic>
      <p:sp>
        <p:nvSpPr>
          <p:cNvPr id="14337" name="Rectangle 1"/>
          <p:cNvSpPr>
            <a:spLocks noGrp="1" noChangeArrowheads="1"/>
          </p:cNvSpPr>
          <p:nvPr>
            <p:ph type="title"/>
          </p:nvPr>
        </p:nvSpPr>
        <p:spPr>
          <a:xfrm>
            <a:off x="355600" y="444500"/>
            <a:ext cx="8229600" cy="1143000"/>
          </a:xfrm>
          <a:ln/>
        </p:spPr>
        <p:txBody>
          <a:bodyPr/>
          <a:lstStyle/>
          <a:p>
            <a:r>
              <a:rPr lang="en-US" b="1" dirty="0" smtClean="0"/>
              <a:t>Peanut Headlines</a:t>
            </a:r>
            <a:endParaRPr lang="en-US" b="1" dirty="0">
              <a:ea typeface="ヒラギノ角ゴ ProN W6" charset="0"/>
              <a:cs typeface="ヒラギノ角ゴ ProN W6" charset="0"/>
            </a:endParaRPr>
          </a:p>
        </p:txBody>
      </p:sp>
      <p:pic>
        <p:nvPicPr>
          <p:cNvPr id="4" name="Picture 3"/>
          <p:cNvPicPr>
            <a:picLocks noChangeAspect="1"/>
          </p:cNvPicPr>
          <p:nvPr/>
        </p:nvPicPr>
        <p:blipFill>
          <a:blip r:embed="rId5"/>
          <a:stretch>
            <a:fillRect/>
          </a:stretch>
        </p:blipFill>
        <p:spPr>
          <a:xfrm rot="612726">
            <a:off x="3026879" y="4370897"/>
            <a:ext cx="5746060" cy="1412966"/>
          </a:xfrm>
          <a:prstGeom prst="rect">
            <a:avLst/>
          </a:prstGeom>
        </p:spPr>
      </p:pic>
    </p:spTree>
    <p:extLst>
      <p:ext uri="{BB962C8B-B14F-4D97-AF65-F5344CB8AC3E}">
        <p14:creationId xmlns:p14="http://schemas.microsoft.com/office/powerpoint/2010/main" val="389659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17513" y="76200"/>
            <a:ext cx="8229600" cy="1143000"/>
          </a:xfrm>
        </p:spPr>
        <p:txBody>
          <a:bodyPr/>
          <a:lstStyle/>
          <a:p>
            <a:pPr eaLnBrk="1" hangingPunct="1"/>
            <a:r>
              <a:rPr lang="en-US" altLang="en-US" b="1" dirty="0">
                <a:ea typeface="ヒラギノ角ゴ Pro W3"/>
                <a:cs typeface="ヒラギノ角ゴ Pro W3"/>
              </a:rPr>
              <a:t>Peanut Situation - Supply</a:t>
            </a:r>
          </a:p>
        </p:txBody>
      </p:sp>
      <p:sp>
        <p:nvSpPr>
          <p:cNvPr id="54275" name="Rectangle 2"/>
          <p:cNvSpPr>
            <a:spLocks noGrp="1" noChangeArrowheads="1"/>
          </p:cNvSpPr>
          <p:nvPr>
            <p:ph type="body" idx="1"/>
          </p:nvPr>
        </p:nvSpPr>
        <p:spPr>
          <a:xfrm>
            <a:off x="576470" y="1439862"/>
            <a:ext cx="7921487" cy="4365037"/>
          </a:xfrm>
        </p:spPr>
        <p:txBody>
          <a:bodyPr/>
          <a:lstStyle/>
          <a:p>
            <a:pPr marL="304800" indent="-304800" eaLnBrk="1" hangingPunct="1">
              <a:spcBef>
                <a:spcPts val="700"/>
              </a:spcBef>
            </a:pPr>
            <a:r>
              <a:rPr lang="en-US" altLang="en-US" dirty="0">
                <a:ea typeface="ヒラギノ角ゴ Pro W3"/>
                <a:cs typeface="ヒラギノ角ゴ Pro W3"/>
              </a:rPr>
              <a:t>2017 US Planted Acreage up over 12.6% to 1.88 million acres. </a:t>
            </a:r>
          </a:p>
          <a:p>
            <a:pPr marL="304800" indent="-304800" eaLnBrk="1" hangingPunct="1">
              <a:spcBef>
                <a:spcPts val="700"/>
              </a:spcBef>
            </a:pPr>
            <a:r>
              <a:rPr lang="en-US" altLang="en-US" dirty="0">
                <a:ea typeface="ヒラギノ角ゴ Pro W3"/>
                <a:cs typeface="ヒラギノ角ゴ Pro W3"/>
              </a:rPr>
              <a:t>September US Yield projection of 4,254 </a:t>
            </a:r>
            <a:r>
              <a:rPr lang="en-US" altLang="en-US" dirty="0" err="1">
                <a:ea typeface="ヒラギノ角ゴ Pro W3"/>
                <a:cs typeface="ヒラギノ角ゴ Pro W3"/>
              </a:rPr>
              <a:t>lb</a:t>
            </a:r>
            <a:r>
              <a:rPr lang="en-US" altLang="en-US" dirty="0">
                <a:ea typeface="ヒラギノ角ゴ Pro W3"/>
                <a:cs typeface="ヒラギノ角ゴ Pro W3"/>
              </a:rPr>
              <a:t>/ac would be new record (2012 = 4,211)</a:t>
            </a:r>
          </a:p>
          <a:p>
            <a:pPr marL="304800" indent="-304800" eaLnBrk="1" hangingPunct="1">
              <a:spcBef>
                <a:spcPts val="700"/>
              </a:spcBef>
            </a:pPr>
            <a:r>
              <a:rPr lang="en-US" altLang="en-US" dirty="0">
                <a:ea typeface="ヒラギノ角ゴ Pro W3"/>
                <a:cs typeface="ヒラギノ角ゴ Pro W3"/>
              </a:rPr>
              <a:t>Total Supply was down heading into 2017, bumper 2017 crop will result in a warehouse buster, 3.8-3.9 million ton crop    (2012 record of 3.38 M tons).</a:t>
            </a:r>
          </a:p>
        </p:txBody>
      </p:sp>
      <p:sp>
        <p:nvSpPr>
          <p:cNvPr id="54276" name="AutoShape 4" descr="data:image/jpeg;base64,/9j/4AAQSkZJRgABAQAAAQABAAD/2wCEAAkGBhQSEBQUEhQWFRUUGRgaFhUXGBkZGBsYGxgWHR0WGRoXHCYfGRkkHRcbHy8iJScpLSwsFh89NjAqNSgsLCoBCQoKBQUFDQUFDSkYEhgpKSkpKSkpKSkpKSkpKSkpKSkpKSkpKSkpKSkpKSkpKSkpKSkpKSkpKSkpKSkpKSkpKf/AABEIALcBEwMBIgACEQEDEQH/xAAcAAACAwADAQAAAAAAAAAAAAAABwQFBgIDCAH/xABYEAACAQMBBAUECQ0OBQMFAAABAgMABBESBSExQQYHE1FhFCIycQgjNUJSYnSRsxUkJTNUcnOBgpKhssEWJjRDU2ODlLHD0dLT1DZVhJOitPDxZKOkwuH/xAAUAQEAAAAAAAAAAAAAAAAAAAAA/8QAFBEBAAAAAAAAAAAAAAAAAAAAAP/aAAwDAQACEQMRAD8AeNFFFAUUUUBRRRQFFFFAUUUUBRRRQFFFFAUUUUBRRRQFFFZTpP1nWOz51huZSJGAYhUZ9KnOC2kbs44DJ8KDR31/HDG0kzrGi+k7kKo9ZO6lxtv2QWz4SVhEtwRzVdCfnSYPzKam9P8AbtpdW1qkf1y93LEbeNGI1qJFLs4JHtelSDqHHuIyE50+6uBb30sNiXmWNQ8ikAGHUCVjLE+eSo1DdnHfQMvo17IW3uLhYp4Gt1chVlMgdQTw1+aukeO/HPA302q8VbG2Z5ROkIdI2kIVWfVp1EgKpKqcZJxkjA54pr9KOtC42fZR7NjuO2vIwy3N2CW0HU3tUbNvZ1BClzw09/ogyum/WvZ7Nyjt2s/8jGQSPv24J+Pf4Gkt0i69do3JIiZbZDwWIZfHjI2TnxXTXb0A6mrjaOLi5ZoYHOrUd8suffKG4A/DbjyBpqWGxLTZm0rG0tbaL64S4Z5nBebMaqV0uTuz52RjHDGKBCSbL2peec0V7cA++KzSA/jINdZ6P7St9/k95CBvz2cyAeOQBivVbbReK8EcpzFcfaGxjTIq+dAx56lUyKTxxIOS5uKDybsbra2nbNuunkA4pN7aPVl/OH4iKaHRT2REMhCX8XYsf42PLR+sr6aj1aq3fSjYNndSxwT2sc7yZJYjS6RqPOk1qNQ84qoAIyW7gSFD1mdS8VmqS2kre2yxxJBJg+fITgCTdgbvfD8dA/bDaEc8ayQusiN6LoQyn8YqRXkfZO3tobEuSo1wuPTgkB0OO8rwYdzKc9xr0J1fdaNttRNI9quAMvAx+doz79f0jmOZDaUUUUBRRRQFFFFAUUUUBRRRQFFFFAUUUUBRRRQFFFFAUUUUBRRRQFL7rS6O7OCeW3ltJNIq9mqxFwz7mIzpOPNAZtR4BeeAKznWh1kX0W00s9nA6ok1yKEDlyULkEEHzVTfuwd57hXK265oLqfZ0LN2bLIHupnxFEGELjShJY4LtzxuGM7yQCSh6RTRXAmgmlRkGmNy+p1jA0qmrhgLuwAB4AV03F1Nd3BZy0s07jPNndjgAAc9+ABV10o2zDc3l7JMMEu/YdjHGASGYKHII83TglsMxIrV9VWxY7S3m2zdr7XACLZDu7SU+bqH4zoB37yx97QcumWybTY1nbQrGsm1CNbzam9pzv1AA6SwPmoSN2ktuOK7uq/q2BEV5ex6+2YC0tm4SNgsZpc/xSqC2PfBeeVDQur3otJtvaMt7e74EfXMTuV24rCueCAAZ7lAG7INOLZdoYr5ryQkxXemKAHOLdQECAAnCrOVBO4YbsxvLbg2SjApf9I2/fLssfzN1+o3+FMGlz0jf99Gyx/MXH6kv+FButr7LW4haNyRnBVl3MjqQyyKeTKwDDxFVezek4FvMbohJrTzbgKOJxlZI14lZRgoN5y2niDWgpfdIx2l8t6kYeDZ503OC2ZSDqOlRufyYntN4PnFwuGWg1ewLFwGmnGJ58M65z2ajOiAHuQE55Fmc++rLdcb4trI91/bH5u0reRShlDKQVYAgg5BB4EEcRS7685NNjbHuvYP0LKf2UGv6S9E7a/i7K6iDjfpbg6HvRhvU/oPMGvPPTnqtu9kSC5t3eSBGBSdMh4jnd2gX0e7UNx8M4r08Kz/AEiu5pHFtalBKV7SRpF1xrHvAR159qwKeCiQ8VAIZHqo63VvwLa6IS7A808FmA5gcBJ3rz4jmAzq8+9NOqzVH9UNlI0ZUkzWin2yGVD5/ZY35VgfNHcCuQQBuOqPrUG0I/J7kgXcY48BMo9+Byce+X8Y3ZCgyqKKKAooooCiiigKKKKAooooCiiigKKKKAooooCiiigKKKKBe9Nujs1sl3f7PiaTaE5Vda4ZkiGgHQjZDHTGAcAnLHkK817XvZpZna5Z2lzhy+deRyOd+a9MdLeumwsWaMMbiZcgpFgqp7mc+aO4gZI7qVu2OumG9kAu9mW8kPA5YmYD4suBj1AD1igWVnErSKsj6ELAM+ktpGd7aRvOBvxWu2xsu4WWPY0U/lGJgcLnsxM6gYGd+lVySd2Cz7t2aaF70e2NY7JbaENusocK8HbEue0bciYY+iCcsu/cpznAqh6ldjsvbbTmUySyOYbUNxkmfJd8/oLclEp5UDQ2D0bjtoItnw744lDXL/DZt+g+Mh3kb8IAODKa017ZLLG0cgyrggjhuPcRvB5gjga6tl2HZR4J1OxLSPjBdz6TY5DkByAA4CplBVbCvWOuCY5mgwGbGO0Q50TAfGAIPIOjgbgKw/SN/wB9mzB/9PN+lbj/AAra7fs3Gi5hXVNBnzBxliONcPrOAy/HReRNLjpBteJulGzJw69j5G8naHcujReEsc8AAMnPDFAyOkO0XRUhgP1xOSsZxkIB6c7DmqKc45sUX31TdmbNSCFIox5qDAyck8yzH3zEksTzJJqr6NwNKXvJVKvOAIkYYMduN6KRyds9o/PLBT6Aq+oM5sX60nNmftT6ntDyCje9t/Rk6lHwGwPtZNZP2QLY2fb/ACyL6Oat9t3ZPlEWkNokUh4ZMZKSr6L45jkR75WYcDSv659q9vsm2YrokW9jSWPOSkqxzal8RvBU++VlPOgam1tprbwtIwLYwFRfSd2ICRr8ZmIUeuunYOzGijLSkNPM2uZhwLkAaVz7xFARfBQTvJqHZfXdz2x3wW7MkA5PLvWSf1L50S/0p3gqav6DP7S+tLjykboZiqXI5K+5Y7j1cI3PwdB3BDS/60eq1xJ9UtlgpcRntJI4+LEb+1jA9/3r77fzyGblxbq6MjqGVgVZSMgqRggjmCDil90v2rLa7LvrcyOJYIswS6iHeAuqhtQ39omezY8fQb34oKTY3sirbsI/KopRPjEnZqpQsOa5YEA8ccs434zRVls7qg2fdwQXM0bmWaGF5CsjKC5jQs2BzY5YnmSTzr7QM2iiigKKKKAooooCiiigKKKKAooooCiiigKKKKCNtHaCQQyTSnSkSs7nuVRk+vhwqp6O9OLO/RzbThtABkBDIyA53kMB3HeN27jVf1mwJcbPnte1VHl7MZIZguZAVMmgEojFCuojGTSH6U7PtNn2wtY7mY3oLC7EWrsGOfNifLgEoDjKht5bPKgl9POgVtBZWl3HK0b3aIRA41BmKKWftCRoB1BiGzgvxA4YG8sWhlMcmMqRq0OjjBAPmshKtuPI1K2n0kuLiGGGeVpI7cERBseaCFBGcZIwi8ScY3UyeqTYEEFhebUvYkkiRCkSSKGVtJBYgMCMs+iMHv1UGDXZLSSwWdtM0ouTE2gqVCyNqVdQyRqVWyWG7DU0+prarJdXNsFkuUtNa22lotKIZW1sBI65LkocjOASN2rfF6idgNd3lxtGcZ0llTdgdrIPPK44BUOMchIO6tB1VWBmsbmSDSs0V/cPCeA3pFmJsfxbqdJ7txG9RQMY7Xl+45/zrb/Xridsy/cVx+da/wC4qZszaCzxLIoIzkFW3MrAkMjDkysCpHeDUqgpztyX7hufzrX/AHFJLbYik6UwoYJ9I3vbExZ1kSSlF0yFOzZmDspbeZH3b8U89u7SaKMCMBppTohQ8C5BOWx7xQC7fFQ434pN7a2Ag6UWVuSx9py0nCQylblzPkcJO0OsHkQMbgBQN36vyfcV1/8Aj/69cD0il+4Ls/jtf23FSdh7RaRWSXAnhOiUDcCcZWRR8B1ww7skcVNWdBRfujl/5fd/Pa/7mkx16bX1SQK1vcWzOQ8iO0JWQJqVJMQyPhwGdcnGR36Rh9bU2klvC8r50oOAGWYkgKijmzMQoHMkCk51zbJZNnQSzgGe4u0abmFHZShIFPNI183xJduLGgY2zukrCKMRbNvVjCqEXTbphQAANLXAK7uRGalDpJN/y68+e0/3NcOjkzQu1lKSTENVu7bzJb5wMnm8ZIjbmR2bH060FBR/ugn/AOXXX59n/uqwPXTtjVsxu2tLiBywWKRntvSO9kIinZijIpyMEZVTyBDYdwASSAAMkncABzJ7qVXWYpuNkXl64OlljS1U5GmFp4cykHg8pAPgioNx1ZDe9D/c6z+TwfRJRR0MP2Nsvk0H0SUUFVf9L7yORzHs83NuCQs1vcRuxA3HMRAOrORgE1Htut+x19ncdtZyfAuomjPzjK48SRX3qe9y1/DXH08lazaOzIp0KTxpKh4q6hh8zDjQc7O9jlQPE6yIeDIwZT6iu4130l7XoIJHuJ9hTyWU9tPJDLAz6oXeM+9O/wA05yNQI5YXFTNiddMlvP5LtqA28o3dsqnSe5mUZ8049JCQe4UDcorqtLtJUV42V0YZV1IKkd4I3EV20BRRRQFFFFAUUUUBRRRQFVnSbbXkdnPc6DJ2KM+gbs48cHA7zjcM1Z18ZQRg7weVAkrLrggvIbiS8t4oJYIWaCQOGd2YlREgKhmUncwGVI1agBX3prBst9iJcFbeS7eKJVdJAJDK6qC0hRgWK5JOvPo7649fXSi2VkszaJLIqB1lLFey1ahpUJgknSGwTp3jcaRdBodobAhkvo7bZ0r3AkKIHZdIMhJBx8QbjqIHOmP1zXi2trZbHtckKqtIBxbBIQEDiXfU5Hfppf8AQTo0buVmW8jtWgHaEsXEnZqCzyR6RglAM4yP0Gtv1a2jbY2/NfygmOFu1APJvRgT1qF1f0fjQOToN0aGz9nw2+7Ui5kI5yN5znPMZOB4AVi/Y7y52dcfKnPzxQ/4Uz7s4jf70/2GlP7G8/WNyP58fRp/hQMK7+tZ+2G6Gcqs3ckm5Um8A26Nv6M7gGNXTNgZPCuFxbrIjI4DK4Ksp3gqRgg+BBrHLdvJP9S3JbsxrllJB12mcIjHOe1c+1vniqO27UMBd7HTt5DdtwYFbcHlCSCZMfClIDferHwOaWm3v+M7T8GPop6cgFJvb3/Gdp+DX6KegZW3oWiZbuIEtEMTIoyZIM5IA5uh89eZ89R6dW8E6uquhDKwBVgcggjIIPMEb67Kw99fSWdymz4dwvS5tnBHtCgap10nfhQS8e7GX07gooLtF8qutZ+0WrEJ3SXAyGfxWLeg+OX5oprFeyF9zrb5XH9FPTMs7RYo1jjGlEAVR3Aevj66Wnshfc63+VxfRz0G76Q7LaVFeHAuIG1wseBbBBjY/wAm6koe7IPFRUnY+1VuYVlQEashlbcyOpKvG45OrAqR3g1NrE9KdqnZk4mjUOt8wi7EsFHlZXEcuTuVGVdEh5aEIBOchbbXbyqfyNd8SgPdnkVPoW/rkxlh8AYP2wGqTru9wrr1w/TxVqtg7I8nh0ltcjEvNJjBklb0nxyHID3qqo4Csp14H7B3Prh+mjoND0J9zLL5NB9ElfK+dBfcux+TQfRJRQUnU0fsSn4W4+metHty8fCwwnE0+QrcezQY1zfkggDkXdAdxNZXqfu1j2KJHIVEe4ZmPAKJXJJ8AK1Ow7Zm1XEqlZJsYU8Y4hnREe5t5ZvjOw3gCgi3Oy1s9E1umFiQJMi5JaEZ87vaSMkuDvJDSDeWFc+lPRG12nb9nOoYEZjkXGtCR6SN83eDzzV7VTYDyeTsD9rbLQdw5tD+T6Sj4OQBhKBDRbRvejN40YkW5tS3nIG805Gd4yTBNp34PHHvgNz46L9KYNoW6z2zalO4qdzI3NHHJh+ncRkHNLjojsSK72tt6C4QPG7xhlPrkwQeTDiCN4rFXdvddGdorJCxltJuBz5ksY942NwlXO5h35G4laD0nRVb0e6QQ3tulxbtqRx+MHmrDkwO4j9lWVAUUUUBRRRQFFFFAUUUUFNt/obZ3o+ureOU4wGIw4HcHXDAfjrC7U9jxYSZMTzwnkAwdfmcav8Aypp1xlkCqWYgAAkk7gAOJPhQedutLopZbHhjittZubhdLuz50xDAdgoxpMh83uwHAxTE6u9knZOyrd5E+3MJLtvfRrIMKx+KnmBu4FzyNLXZSnb/AEjMjAm3RtZB4CCI+YpB+GcZH841ej5IgylWAIIIIIyCDxBB4ig6Non2mT7xv1TSo9jcfrO6/DL9GK3VnIYFmspCToidrZjxeADGgk8XiJCHvUxneScYL2Nv8Fu/wqfqUDZ2lfiGMuQWO4Kg4s7HCoPEkgdw4ncDVJL0bdIxPHpa9VjIX4CQsAHgJO8RFVVFz6OiM7yu+Xs5vKZvKD9qj1Lb9zHerz+o70Q/B1EZDjF1QRtnbQWeJZEzpYcCMMCDgqw5MpBUjkQRSj29/wAZ2n4Nfop6ZM31rca+EFywD90c5wqv4LJuQ/H0H3zGltt7/jO0/Br9FPQN+9vFijaRzhUBLHjuHgN5PgONUC9GzPG003mXUhV433FrfRnso179OTrGcOZJB6LYqdIvlE4H8TbsCe55hggeKx8fvyvAoat6CBsXafbR5ZdEiEpKnHTIMZA71IIZTzVlPOl57Ib3Ot/lcf0U9bba6eTyi7X0MBLkfzYJ0zeuMk5+IzcSqisP7IZvsdbfK4/op6BpO4AJJAA3kncAO81nrHZy3hkuJ01Ryo0UEbDcLd/Scg8GlwCeYRUG46qmbRTyiTyf+LXDXB5EcVg/K4sPg4B9MGregoujt28bNZzsWkhAMcjHfLAThZCebr6D+IDbg4qh67x9g7n1w/TxVpOkWy3kVZIcC4gJeEncG3YaFj8CRfNPcdLcVFZHrW2olx0duJUyA3Y5VhhlYXMQZGHJ1YFSORBoNP0CP2Ksfk0H0S0V86v/AHJsPk0H0a0UC76lZ5Lu0FuyYt7Wd3dv5VyweOL1KxLt97GN4LU46THUjsgRW3ayM/Z3jsqlZJECSRs4CMEcA6xvDYG9cc1y2vqQnwpf+9N/noJuai7SshLGV1aW4o44o43q478HlwIyDuJrrOx0+FL/AN+b/UqJtHZkMcbSO9wFUEnTcXGT4ACTJYncBzJFAtOr66lbbe1omjKySsnaOpBSMKWDENnOW1eZuzvyfRIpm9IejEF5aNazIOzYYXGAUIHmsncV5fNwJFKHoHYyptraLyySJHG6CdEmckdoWKF5DlnWMjSWznzs50g06U2Yo99L+OWQ/wBrUHnnoxty46N7Ue2usm3cjXgHBU+hcRjvxxHPBB3gY9HW1wsiK6MGRwGVgcgqRkEHmCKxXWl1eLtKzxH/AAmHLQsTvPfExPJuWeBA5ZpcdS3WSbWT6nXhKxlisTPu7KTO+Js8FJ/NbwO4PQFFFFAUUUUBRRRQFFFFAUrOvrpp5NZi0jbEt0CGxxWEbm/PPm+rXTE29tuKzt5LidtMcS5Pee5R3sTgAd5FeatgWkvSDbeubOhm7SUA7kgQjEanlyQHvbPfQNvqL6I+SbOEzjEt3hzniIxns1/GCX/LHdTJzVXP0fRmz2k68PNSaREAAAwqqwAG7lXD9zEf8rc/1qf9j0HzpRsvtrdijBJYsvC/HS4VhgjmjKSjDmrHnghNdRUzSwXFpHqUySK00gyNMGjBVW5SOfMGN4BZuKjLT6RbLgt7aSR3u23aUQXdyWd23JGo7XezMQO7v3A0mOpzYnpXTzTxwiQQSiGRosFgpjkdkIJj1HSRuxrU5wGoPR0USqoVQFVQAABgADcAAOAArnVM3RSE+/uv65dj+yauH7jYObXJ9d5dn+2agtry0SWNo5FDI4Ksp4EEYIpGX0FwvSy1jYgyIgRJmOdSdlNplYY9MKd44FkPAHc2LrotZxo0knaBEBZmaecgADJJzIeVJLaGx3i6RwYjZjKpmFuXdXCaJiIQ+rUJOzTvxrOPRoPRFparGiovBR6ye8k8yTkk8yTXdVHYbGtJokkjXWjqGVtcm8EbuLZz699djdEbU8YQfWWP7aC3YZ3GkP17X7wpa2GhTEH7aKTVlgoDIIWTiAuogNneoXmGpvP0NsgMtbQ4HEsoP9tIzra6OR9nDfwxpDFNIIoYkQIGiAZhcPjfqc5I3egU55FB6F2fZiJNOSxJJdjxZzvLH1nlyGANwFSaoNk7NtZ4g3k6KwJWSMgZSRdzIcccHgeBBBG4ipLdFLU/xCfp/wAaC2pV9dNg8Oz7p4lzDcmHtlHvJVli0zjwdVEbDvEZ+Ea3TdDbQ/xC/O3+NK/rg2JD5JceTJ2aWnZGZwXOqSR41WAZbGFR+1bduJixxOAZPV6fsTY/Jofo1or51de5Nj8ni/UFFBmupqzWbYSRvwZ5uG4g9qxDKeTA4IPIgGtvsi8Zg0cv22LAc4wGBzplA5KwHDkwYb9NY7qJP2Gi/CTfSGtfta3YFZ4hmSIHKjjJGfSj++3Bl+Mo3gE0FlVcy9tL/NwnPg0vL8ScfviOBSux74PGhhYEygaG5YIzrx3Ab/Xgc6kW8ARAq8B8/rJ5kneTzJoFx0AjB23t0EAgvCCDvBBEm4jure7OBjJhYk6RmMniY+4k8WXcp7xpJ3k1hur8fZ3bn39v+rJTBu4CwBXcynKnx7j4EZB9ffQd9Inr56u8E7Rt13HAuVHI8BNjx3BvHB5k07Yb4PHqXjvGk8Q4OCh8Qd3/APK5NaK0bJIA4cEOCMhgRggg8sbsd1AqupbrSFyi2V2/t6DETsd8qAeiSeMij84eIOW5XlbrN6ASbJuw8RbsHbVBICcoQc9mW4h15HmMHjnDT6quuRLsLbXrKlyMBJDgLN3DuWTw4Ny7qBrUUUUBRRRQFcJplRSzkKqglmJwAAMkkncABzrp2jtKK3iaWZ1jjQZZ2OAPn5+HOvOXWp1vvtAm3tdUdoD5xO5piDxYck5hfxnkAEbrc6zDtKfsYCRaQnzOI7R+Hakd3EKO4k8TgNLq56vJbPZL6G7K9uAsmo+9KkNHC/xN2HHH2xxyFYPqP6tjcyrfXC+0RN7Up/jJAfS8UQ/OwxyNNTqi2tJc7NEsrs7NNPvdixA7Q4XJ5DgKDR9HttrdQLIFKMCUljPpRyqcPG3ipHHmMHgRVlWT24fILny1f4PNpS9HJD6Md3j4u5H+LpPvKkdJbpp5EsYWIaVddxIvGO2zg4PKSQ5Re4a297QdNqfLZXujvt4BIlqOTvhlkufEcY0PwdZ4OKw3sd7ZZNn3iOoZHl0spGQVMSggjmCDim0bdY4dCKFRE0qoGAFC4AA5AAYpV+xv/gNz+HH0aUDB6P3LRu1nMxZ4hqidjkywZwrE83Q+Y/iFY41iryqfpJst5EWWDAuLc64SdwY4w0LH4Ei+ae46W4qKi/uqE9tE1t9uuCURHG+N1z2hlXl2WDqHMgAHLCgkTnym47Mb4bdlMvc8wwyR+ITc7eJjHJhS528P352X4H+6uaa2zdnrBEsaZIXOWO9mYklnY82ZiWJ5kmlbt4fvzsfwB+juqDcxN5Fd6Dut7xyY+6O5OWaPwWXe4+OH+GorR1D2xspLmB4ZM6XHFThlIIKup5OrAMDyKiqO06VmK3kW4w13blY3jXAMsjnETxjks2QRyUlgfQNBK239cyizX0MB7o/zRJ0w+uUgg/EV+BZTWE9kUmLC1xyuR9HJTJ2Js0wx+eQ0shLzOODSEDOM+9AARRyVFHKlz7IsfY+2+VL9FLQbnaf1tL5UPtTALcjuUbluPWnBj8A5P2sCr2uOkFcEZBG8Huqj2XcC1c2srAIql7d2O4xDjESffRZA38UKHeQxoJu29omJAIwGmlOiFTwLkE6mx7xQC7eCnG8gViutXZa2/R24jUlsGIs59J3a5iLyN8ZmJY+vurW7GjMzm6cEaxpgU8VhyDqIPB5CAx7gIwd6nOf67PcK7/of/UQ0Fv1dD7E2PyeL9QUV29BU07LsR3W0H0SUUGZ6hz9ho/wkv65pgyOFBJOABkk8ABzNLzqF9xo/wkv61biT2yTT7xMF/jNxCeobmP5I7xQZ7o5s+SC8nll3R3jaoE36YiNRZCpOFeXdKcbiwYHeBq11cJoQylWG4/8AyCO4g7we8VwgkJyrekvHxHJvx/2g91Aver/3d259/b/qyUyKXHV/7ubc+/t/1ZKYFymrzOR9L73u9Z4erPhQUEMDi9a61fWzqECDh2g3C6I4HUPa88lVTwJ06auLRArpIBBGMY3Y7sd1RbNypMTEkgZRjxZPHvZcgH1qedBgukd35dtltk3AVrR7XXgAaxLnIlV8ZVl4DlxyDmkf096vbjZc+mQaomJ7KYDzWHcfgvjivzZG+nM5/fiPkn7DTB29bwyxdjPEsyzEL2bAHPMnfw0gFs8RjdvxQeeOh3XpeWYEc48qiG4BziRR3CTByPBgfWKZ2zfZAbNkHthmhPMPGWGfAxls/MKy/S72OxyX2dKMcewmPDwSQcfUw/KNLPaXVztGA4ks593NEMi/nR6h+mgf8/XpslRkTu/gsMmfV5ygfprJ7e9kigBFnbMx5POQAD95GST+cKTsXRW8c4W1uGPcIZCf0LWj2L1MbTuCPrfsV+FOQmPyd7/+NBR9KOmt3tB9V1MXA9FB5sa/eoNwPjx8a1/Vf1Py37LPcgx2gOe55vBOYTvf5t+8MfoZ1DWtqVkuj5VKN4UjEKn7w73/ACt3xa2nSSSSAR3MWpkgz20K+/gbTqZV5yR6Q694DqPSFBax2qRQhI1CIi4VVGAABuAA4CsJ1D+4sf4SX9c1uvKVkh1owZHTUrA5BUrkEHmCDmsJ1DtjYsZP8pL+uaDXdKdqx29rI0qdoGHZrDxMryeasIHMsTj1ZPAGsp1aWLWDvZXQAuJFWZJQzMJIwqp2Ss+/MOAmn4LKQN5qz2IPqhdeWt/B4dSWSng59F7sj429E+Lk++qy6WbBa5hVoWCXMDdpbSH3sgB81u+NwSjDubwFBcXPoN6j/ZSm9jf/AAC5/D/3aUxNgbfW8tO1ClHGpJYj6Ucq7nibxB+cEHnS69jcfrG5/Dj6NKBsXd2kUbySMFRFLMx4BQMknwAFYTYtobW9a/ljEce0mVSpXDW7HAi1793bYGvcMSGMb+NXV2/l132I321oytOeUlwMMkHise6R/jdmOTCr/aFgk8TxSrqSRSrL3gjv5Hx5UEilLt8fvysPk5/Uu633Rq/fz7adtU9vgFzxliOezn9bBSrdzo/LFYXpAP347P8Akzfq3lA1qX13Abi6Ta6IHitdSRKFy8sHnCW4QjeSCSY136lRsb5Bi96SztPIthESDKuu5deMdvnBUHlJKQY15gCQ+9FaGGFUUKoCqoAVQMAADAAA4ACg+QTq6q6EMrAFWByCCMggjiCN9K72RfuZB8qT6Ketps36zuPJjugnLNbHkj72ktvAcZEHwdY3BBnF+yM9y4flSfRT0DTTgKyfTPZJ2gyWyaPaGS4dnXWgddXZQkc9ZyWxvCD44q/2jtDsoQQNTthY0zjW5G5c8hxJPJVY8q5bJ2f2MeCdTsS0j4wXc8WxyHIDkqqOAoDZG0hPEHwVYErJGeKSKcMh78HnwIwRuIrKddfuFd/0X08VXu0R5NN5SPtT4W5HIY3Jcfk+ix+Bgk4jqi66/cK79UX08VBf9EPc6z+TwfRJRX3op/ALT5PD9GlFBhuozaAOx0SPfIJpVI7icNqI+CFYHxOBxNM2CEIoUcu/iTxJPeSd59dI72Pjukdz2UCM7sp1ySGPKLkYT2ttQVidRB3FlzypxpPdc4YR/Tuf7igsq65Y94YcR+kcx/77qjCWf+Ti/wC63+jX3tZ/5OP/ALrf6VBgOg1wE23tzJ3mS3AHMkrIAB+M0yI1wN/E8fXSV6BS9r0lv5mgUnUypJrOhCQcFT2fnNIiEqfN80PxzTo1P3L+cf8ALQdtRr611qMHDqdSN3MO/wCKQSCO4muep/gr+cf8tfNcnwU/PP8AkoFQb5f3XqzELptDryfRIjYkMeWOOe7fwNM7Z8RdjM4ILDCKeKR8cEcmbAZvUo97mkv0muW/dbGxjRxGsetRIQoTszl5GC5AXUHIwRhN+6nY0s/KOM+uVh/dUEyvhFVzT3XKGE/07j+4rpa7veVvbn/qX/21Bj+s3bDjY1/FI2meIRZK+brieaMLKuOAYZVhyYMOGCZvQe5a6tLGNWPZQQQNcNk+fKYlZYM8woId/XGN4Lisj1638ps0We2RJCSUkiuC5VA0evWvYrmIsYxvONXZ8wK03VrtG4+pNp5PZx6BHjJuApZgSHchY2wWcMcZzv30DDorOttTaHKxhP8A1eP7iuI2rtL7ht/x3p/ZbUFdHcjZs7WshC2lzra0c7lilILPak8Ap3vH62XkKw3VbK13suHZ0RIUtI97IpIKQF2xCCOEkuCPBAx5irzrU2tc/U2VLuytyspCIEuneQSbyrovk65K4LEZG4HlVP1JX92NnMtnBaOFlbtDJO8chYgEFlWJt2nABz700DnghVFVUAVVACqBgAAYAAHAAVzrL+XbW+5bL+tS/wC3r55dtb7lsv61L/t6CH0kB2ddG+X+DT6Y71RwQ+jHdgeGQj/FIODilt1N7beKwngt8G7ubgJCDghB2a653HwI187xOkc6Y239r7RjtZ3uLSxMKxv2gN1JgppOVwYMHI3Y55pQdSO2JormWO1toZZ5Vzrll7PCKRqRdxzkkMQN/m+FB6I2HsdLWBIY8kIN7McszEktI55uzEsT3k1PrLeW7X+5rL+sy/6FfFv9r/ctkP8Aqpf9CgndJbB/MubddU9vkhM47WI47S3J+MFBU8nROWcqnpF0ytz0jsbyJu1QWhwib3MjC6VYdPFZC7Kuk8C2+mYLrav3PYj/AKmf9ltSR2beselCSpb26s8kmhTKy28kmmRDJHK0WSGkViCE3sMUD66LbGeGNnnIa5uG7S4YcNZAAjXP8XGoCL4LniTV1VAL7aP3Ja/ivJP9pX36obQ+5Lf8V237bYUFhtrZS3ELRklTuZHX0kkU5SRfjKwB7jjB3E0o+uzbPbbIjSXStzFdIk0YPBhFN56g7+zcEOp7mGd4IpmfVK/+44f62f8AQpM9fcrSNC0tqIpkGGlSXtF0NrKxv7WuGJR2XfwD8eQOfYh8ocXR+1gabYd6btU/5ZGF+IoI9Mir2qG22jdaF02iYwMYuFxjG7gldv1Ru/uRf6wv+Sgt5IwwIIBBGCDvBB5EcxSx60nMOxr21ck6FiaBjxaEXEI0kni0ZIU94MZO9jjb/VK7+5F/rC/5KwXXVfSNsmQT2yoS8fZv2ysQ2oZwoAJyoYEdxzyoN70S9z7P5PB9ElFfOh3udZfJoPokooMJ1SbOZ9hwSQ47eGWZo87g3nkNEx5I4GPA6W4qKZezNorPEsiZw3IjDKQSGRhyZWBUjkQaxXUYPsLD9/N9K1aGYeSXWsfaLpgJO6Oc4VJPBZNyH44j+ExoL6oW0PP9pBxqHnkck5jPItvUflHlUm4nCKWPLkOJJ3ADxJIA9dcLSAqCW9Jt7Hx7h4Abh6vGgXXQezV9r7cQ7h2ltjG7SQshUr3EEAjuwKYlnOWBVvTTc37GHgRv+ccQawfV/wC7W3Pwlv8AqyVtNqBkxMgJKDz1AyXj5gDmy+kvfvHvqCwqPe3BUALvdjhAeGe8+AGSfV3kV2R3CsgcMChGoMD5pUjOrPDGN+ai7OJkzMeDDEYPKPkfAt6R8NIO8UCsa2C9MIk4jyYg5wdWYpCS3eSSSfXTM2ZIYnNsx3AaoGPOMYBQnmyZA8VKHedWFvdH9+kXyc/QyU0NrWBlj8w6ZEOuJ/guAcZ71IJVhzVmHOgm103d2sUbSSEKiKWZjwAAyT81dGyNpieLVjSwJWSMnJSRdzIe/B4HmCCNxFQZvrq40cYLdgZO55hhlj8Vj3OfjaB71hQYDrRsm+o13dTqVmuWgAQ8YoVlUxwffby7/HduIC1cdAD5JZWMo3QXMUKyjlHOVVVl8FkwEb42g++Y1w6+3xsZx3yxD/yz+yrfq6t0m2HaJIoZHtwrKeBUggg/ioNdXxmwMncBVLsC9ZWe1mYtLAAVduMsJyEl8W3FH+MpO4MtQOlEhu5l2dGSFdQ944zlLckgRAjg8xBXwRXPdQQtnRm+kl2g+exSOWOxU/AIIkuvXJjC8PMA+FWJ6sYmtdlQbRiBIjaVLtF4yW3aE9oBzkhJLjvUuO6nFdwhbd1UBVWNgqgYAAUgAAcABWG6hxnYkX38v65oGBbzq6K6EMrAMrA5BBGQQeYI312VkNgN5Bdmwb7RLqksWPIcZLX8jOtPiEj3tT+mO3ngiSK3Aa7uW7O3U8A2MtK3xI1y59QHOgqtq/ZK98mG+0smV7n4MtwMNHb9xVNzuN+/SDS36n9gtc7OujC2i5guFltpDylEfot3o4yjDubwFOno9sFLO1SBCW0glnb0ndt7yMebMxJPr8KWvscR9aXf4cfqCgZHRjpAt5bLKFKMCUliPpRyocPG3iD84IPOrasZtz7HXovV3WtyVjvRyR/RjuvAbxG/gVO/Fafa21o7aCSeU4jjUsx4nwAHNicADmSKCn6WX7u0djbsVmuQS7rxhtxgSTeDHIRPjNn3ppf9KOjsL9JNn2mnTD5EyKq7ioUXWkqeTKQGB4gqDTE6JbLkVZLm5GLm6IaRc57JAPa7ceCKd/e7OedZHbw/fds/5LJ/ZdUGy6L7Ud1eC4I8ptiFlOMB1IOi4UfBkUZxyYOPe1eVn+k9i6Ml5bqWmtwQ8a8ZoDgvD4uMa0+MuODGrmyvUmiSWNgySKGRhwKkZBH4qDo21tVbeFpCCx3KkY9J5GOEjXxZiB3DidwNKbrv2YYdjxGQhppbtZJnHAyGGcYXO/QoARR8FBzzTD2W3ltybk74ICyWo5O+9ZLnxHGJD3dod4cVjvZG+5cPylPobig2+wm7ArbH7Wy6rY/FwNUHrTOV+IQPeE1fVWT7P7a2QA6XUI0b4yUcAaWxzHIjmpYcCa7tkbR7aPJGl1JSVM50SDGV8RvDA81ZTzoJjMAMncBxNK3rUBn2NeXbeiwiW2B5RG4hJkx8KUgN4IqcDqrcbWPlEotV9AANcn4hzpg9cmDq+IrcNamqDrt9wrr1w/8AqIqC+6EH7GWXyaD6JKK+dBPcux+TQfRJRQUPUlCV2LBndlpj/wDdetreWaSxtHINSOCrKeYIwRRRQVuzNnzgqLiRJFi3RlQQzneBJLndr07vN3Esx3bgLiiigX/QGEja+22PAywAfiST/GmBRRQUB2DLqMQdPJGbUY8HtACSWhBzp7Jm3+Cll4Yxf0UUCkurdv3ZxNjd5OTnI4di4z85xTboooKPaOyJhM0tq6RmVdMocEjI3JMoHGRRlcHcw0gkaRVns+wWGJY0zpUcSckknJZjzZiSxPMkmiigXvsgFJ2SAN+Z4/7JD+yr7qnz9RrPPERkfM7iiigtOkWxpJezlt3WK5hJMbsCyFWwHikUEFo2ABwCMMiHlXPo5sM28bF27SeZjJPLjGuQ4G4HgiqAijkqjnmiigsbqPVG471I+cGsJ1FxFdjRA/ykv65oooNV0n2ALu3Mers5FIeGUDJjmTekg9R3EcwSOdQthdHZVuZLu8dJJ2VY4xGGEcUQwWCBiTqd/OYnuUcBRRQaI0qPY7wlbO6yMfXH92lFFA0ry0SWN45FDI6lWU8CpGCD6wayezOhk4NvFcTrLbWbFoVwe0cqfae2J3N2Q4Y4sFJ4UUUGypd7as2PSmwcDcLWbPD+dH/7iiigYlZifovKqzwwSiO3uHDYGe0iDkmdYiNw18VO7Q0jkZ3AFFBora2WNFRFCoihVUbgFAwAByAAxSw9kVGW2bAAM/XK/Qz0UUDM2d9pj+8X9UVGm2cwn7aIgalKyoc4fAJjbI4Mpyueat8VaKKDnsfZvYx4ZtcjkvLJjGuRsZbHIbgoHJVUcqynXXGTsS5A374fp46KKC86BqRsuxB4i2g+jWiiig//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a typeface="ＭＳ Ｐゴシック" panose="020B0600070205080204"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302305479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7087" y="-68420"/>
            <a:ext cx="9330613" cy="528381"/>
          </a:xfrm>
          <a:solidFill>
            <a:schemeClr val="bg1"/>
          </a:solidFill>
        </p:spPr>
        <p:txBody>
          <a:bodyPr>
            <a:normAutofit fontScale="90000"/>
          </a:bodyPr>
          <a:lstStyle/>
          <a:p>
            <a:pPr algn="ctr" eaLnBrk="1" hangingPunct="1"/>
            <a:r>
              <a:rPr lang="en-US" altLang="en-US" sz="3600" b="1" dirty="0"/>
              <a:t>Peanut Acreage*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6163824"/>
              </p:ext>
            </p:extLst>
          </p:nvPr>
        </p:nvGraphicFramePr>
        <p:xfrm>
          <a:off x="262195" y="417941"/>
          <a:ext cx="8619609" cy="6204321"/>
        </p:xfrm>
        <a:graphic>
          <a:graphicData uri="http://schemas.openxmlformats.org/drawingml/2006/table">
            <a:tbl>
              <a:tblPr/>
              <a:tblGrid>
                <a:gridCol w="2108967">
                  <a:extLst>
                    <a:ext uri="{9D8B030D-6E8A-4147-A177-3AD203B41FA5}">
                      <a16:colId xmlns="" xmlns:a16="http://schemas.microsoft.com/office/drawing/2014/main" val="20000"/>
                    </a:ext>
                  </a:extLst>
                </a:gridCol>
                <a:gridCol w="1039910">
                  <a:extLst>
                    <a:ext uri="{9D8B030D-6E8A-4147-A177-3AD203B41FA5}">
                      <a16:colId xmlns="" xmlns:a16="http://schemas.microsoft.com/office/drawing/2014/main" val="20001"/>
                    </a:ext>
                  </a:extLst>
                </a:gridCol>
                <a:gridCol w="1039910">
                  <a:extLst>
                    <a:ext uri="{9D8B030D-6E8A-4147-A177-3AD203B41FA5}">
                      <a16:colId xmlns="" xmlns:a16="http://schemas.microsoft.com/office/drawing/2014/main" val="20002"/>
                    </a:ext>
                  </a:extLst>
                </a:gridCol>
                <a:gridCol w="1039910">
                  <a:extLst>
                    <a:ext uri="{9D8B030D-6E8A-4147-A177-3AD203B41FA5}">
                      <a16:colId xmlns="" xmlns:a16="http://schemas.microsoft.com/office/drawing/2014/main" val="20003"/>
                    </a:ext>
                  </a:extLst>
                </a:gridCol>
                <a:gridCol w="1208909">
                  <a:extLst>
                    <a:ext uri="{9D8B030D-6E8A-4147-A177-3AD203B41FA5}">
                      <a16:colId xmlns="" xmlns:a16="http://schemas.microsoft.com/office/drawing/2014/main" val="20004"/>
                    </a:ext>
                  </a:extLst>
                </a:gridCol>
                <a:gridCol w="1066198">
                  <a:extLst>
                    <a:ext uri="{9D8B030D-6E8A-4147-A177-3AD203B41FA5}">
                      <a16:colId xmlns="" xmlns:a16="http://schemas.microsoft.com/office/drawing/2014/main" val="2553364252"/>
                    </a:ext>
                  </a:extLst>
                </a:gridCol>
                <a:gridCol w="93976">
                  <a:extLst>
                    <a:ext uri="{9D8B030D-6E8A-4147-A177-3AD203B41FA5}">
                      <a16:colId xmlns="" xmlns:a16="http://schemas.microsoft.com/office/drawing/2014/main" val="1957924675"/>
                    </a:ext>
                  </a:extLst>
                </a:gridCol>
                <a:gridCol w="1021829">
                  <a:extLst>
                    <a:ext uri="{9D8B030D-6E8A-4147-A177-3AD203B41FA5}">
                      <a16:colId xmlns="" xmlns:a16="http://schemas.microsoft.com/office/drawing/2014/main" val="3230039976"/>
                    </a:ext>
                  </a:extLst>
                </a:gridCol>
              </a:tblGrid>
              <a:tr h="479412">
                <a:tc>
                  <a:txBody>
                    <a:bodyPr/>
                    <a:lstStyle/>
                    <a:p>
                      <a:pPr marL="0" marR="0" algn="ctr">
                        <a:lnSpc>
                          <a:spcPct val="115000"/>
                        </a:lnSpc>
                        <a:spcBef>
                          <a:spcPts val="0"/>
                        </a:spcBef>
                        <a:spcAft>
                          <a:spcPts val="0"/>
                        </a:spcAft>
                      </a:pPr>
                      <a:r>
                        <a:rPr lang="en-US" sz="1800" b="1" dirty="0">
                          <a:solidFill>
                            <a:srgbClr val="FFFFFF"/>
                          </a:solidFill>
                          <a:effectLst/>
                          <a:latin typeface="Calibri"/>
                          <a:ea typeface="Times New Roman"/>
                          <a:cs typeface="Times New Roman"/>
                        </a:rPr>
                        <a:t>State</a:t>
                      </a: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a:ea typeface="Times New Roman"/>
                          <a:cs typeface="Times New Roman"/>
                        </a:rPr>
                        <a:t>2013</a:t>
                      </a: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a:ea typeface="Times New Roman"/>
                          <a:cs typeface="Times New Roman"/>
                        </a:rPr>
                        <a:t>2014</a:t>
                      </a: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a:ea typeface="Times New Roman"/>
                          <a:cs typeface="Times New Roman"/>
                        </a:rPr>
                        <a:t>2015</a:t>
                      </a: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a:ea typeface="Times New Roman"/>
                          <a:cs typeface="Times New Roman"/>
                        </a:rPr>
                        <a:t>2016</a:t>
                      </a: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chemeClr val="bg1"/>
                          </a:solidFill>
                          <a:effectLst/>
                          <a:latin typeface="Calibri"/>
                          <a:ea typeface="Calibri"/>
                          <a:cs typeface="Times New Roman"/>
                        </a:rPr>
                        <a:t>2017**</a:t>
                      </a: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800" b="1" dirty="0">
                          <a:solidFill>
                            <a:schemeClr val="bg1"/>
                          </a:solidFill>
                          <a:effectLst/>
                          <a:latin typeface="Calibri"/>
                          <a:ea typeface="Calibri"/>
                          <a:cs typeface="Times New Roman"/>
                        </a:rPr>
                        <a:t>2017 FSA Acreage</a:t>
                      </a: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76" marR="68576"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191042">
                <a:tc>
                  <a:txBody>
                    <a:bodyPr/>
                    <a:lstStyle/>
                    <a:p>
                      <a:pPr marL="0" marR="0">
                        <a:lnSpc>
                          <a:spcPct val="115000"/>
                        </a:lnSpc>
                        <a:spcBef>
                          <a:spcPts val="0"/>
                        </a:spcBef>
                        <a:spcAft>
                          <a:spcPts val="0"/>
                        </a:spcAft>
                      </a:pPr>
                      <a:r>
                        <a:rPr lang="en-US" sz="1800" dirty="0">
                          <a:solidFill>
                            <a:srgbClr val="000000"/>
                          </a:solidFill>
                          <a:effectLst/>
                          <a:latin typeface="Calibri"/>
                          <a:ea typeface="Times New Roman"/>
                          <a:cs typeface="Times New Roman"/>
                        </a:rPr>
                        <a:t> </a:t>
                      </a:r>
                      <a:endParaRPr lang="en-US" sz="18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7">
                  <a:txBody>
                    <a:bodyPr/>
                    <a:lstStyle/>
                    <a:p>
                      <a:pPr marL="0" marR="0" algn="ctr">
                        <a:lnSpc>
                          <a:spcPct val="115000"/>
                        </a:lnSpc>
                        <a:spcBef>
                          <a:spcPts val="0"/>
                        </a:spcBef>
                        <a:spcAft>
                          <a:spcPts val="0"/>
                        </a:spcAft>
                      </a:pPr>
                      <a:r>
                        <a:rPr lang="en-US" sz="1400" i="1" dirty="0">
                          <a:solidFill>
                            <a:srgbClr val="000000"/>
                          </a:solidFill>
                          <a:effectLst/>
                          <a:latin typeface="Calibri"/>
                          <a:ea typeface="Times New Roman"/>
                          <a:cs typeface="Times New Roman"/>
                        </a:rPr>
                        <a:t>1,000 acres</a:t>
                      </a:r>
                      <a:endParaRPr lang="en-US" sz="18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AL</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140</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175</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200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175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195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191.6</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75265">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AR</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10.5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16.3</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Times New Roman"/>
                        </a:rPr>
                        <a:t>24</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30</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29.1</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5265">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FL</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140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175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190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155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195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184.9</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50529">
                <a:tc>
                  <a:txBody>
                    <a:bodyPr/>
                    <a:lstStyle/>
                    <a:p>
                      <a:pPr marL="0" marR="0" algn="ctr">
                        <a:lnSpc>
                          <a:spcPct val="115000"/>
                        </a:lnSpc>
                        <a:spcBef>
                          <a:spcPts val="0"/>
                        </a:spcBef>
                        <a:spcAft>
                          <a:spcPts val="0"/>
                        </a:spcAft>
                      </a:pPr>
                      <a:r>
                        <a:rPr lang="en-US" sz="2000" b="0" dirty="0">
                          <a:solidFill>
                            <a:srgbClr val="000000"/>
                          </a:solidFill>
                          <a:effectLst/>
                          <a:latin typeface="Calibri"/>
                          <a:ea typeface="Times New Roman"/>
                          <a:cs typeface="Times New Roman"/>
                        </a:rPr>
                        <a:t>GA</a:t>
                      </a:r>
                      <a:endParaRPr lang="en-US" sz="2000" b="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rgbClr val="000000"/>
                          </a:solidFill>
                          <a:effectLst/>
                          <a:latin typeface="Calibri"/>
                          <a:ea typeface="Times New Roman"/>
                          <a:cs typeface="Times New Roman"/>
                        </a:rPr>
                        <a:t>430</a:t>
                      </a:r>
                      <a:endParaRPr lang="en-US" sz="2000" b="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rgbClr val="000000"/>
                          </a:solidFill>
                          <a:effectLst/>
                          <a:latin typeface="Calibri"/>
                          <a:ea typeface="Times New Roman"/>
                          <a:cs typeface="Times New Roman"/>
                        </a:rPr>
                        <a:t>600</a:t>
                      </a:r>
                      <a:endParaRPr lang="en-US" sz="2000" b="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rgbClr val="000000"/>
                          </a:solidFill>
                          <a:effectLst/>
                          <a:latin typeface="Calibri"/>
                          <a:ea typeface="Times New Roman"/>
                          <a:cs typeface="Times New Roman"/>
                        </a:rPr>
                        <a:t>785</a:t>
                      </a:r>
                      <a:endParaRPr lang="en-US" sz="2000" b="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rgbClr val="000000"/>
                          </a:solidFill>
                          <a:effectLst/>
                          <a:latin typeface="Calibri"/>
                          <a:ea typeface="Times New Roman"/>
                          <a:cs typeface="Times New Roman"/>
                        </a:rPr>
                        <a:t>720</a:t>
                      </a:r>
                      <a:endParaRPr lang="en-US" sz="2000" b="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b="0" dirty="0">
                          <a:effectLst/>
                          <a:latin typeface="Calibri"/>
                          <a:ea typeface="Calibri"/>
                          <a:cs typeface="Times New Roman"/>
                        </a:rPr>
                        <a:t>840</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0" dirty="0">
                          <a:effectLst/>
                          <a:latin typeface="Calibri"/>
                          <a:ea typeface="Calibri"/>
                          <a:cs typeface="Times New Roman"/>
                        </a:rPr>
                        <a:t>827.6</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MS</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34</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32</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44</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39</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44</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42.2</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50529">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SE</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744</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982</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1,219</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1,113</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gridSpan="2">
                  <a:txBody>
                    <a:bodyPr/>
                    <a:lstStyle/>
                    <a:p>
                      <a:pPr marL="0" marR="0" algn="ctr">
                        <a:lnSpc>
                          <a:spcPct val="115000"/>
                        </a:lnSpc>
                        <a:spcBef>
                          <a:spcPts val="0"/>
                        </a:spcBef>
                        <a:spcAft>
                          <a:spcPts val="0"/>
                        </a:spcAft>
                      </a:pPr>
                      <a:r>
                        <a:rPr lang="en-US" sz="2000" b="1" dirty="0">
                          <a:effectLst/>
                          <a:latin typeface="Calibri"/>
                          <a:ea typeface="Calibri"/>
                          <a:cs typeface="Times New Roman"/>
                        </a:rPr>
                        <a:t>1,304</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1,277</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extLst>
                  <a:ext uri="{0D108BD9-81ED-4DB2-BD59-A6C34878D82A}">
                    <a16:rowId xmlns="" xmlns:a16="http://schemas.microsoft.com/office/drawing/2014/main" val="10007"/>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NM</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7</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Times New Roman"/>
                        </a:rPr>
                        <a:t>8</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9</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8.4</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OK</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17</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12</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Times New Roman"/>
                        </a:rPr>
                        <a:t>10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13</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21</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18.8</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TX</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120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130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170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305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275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237.8</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50529">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SW</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144</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147</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185</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326</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gridSpan="2">
                  <a:txBody>
                    <a:bodyPr/>
                    <a:lstStyle/>
                    <a:p>
                      <a:pPr marL="0" marR="0" algn="ctr">
                        <a:lnSpc>
                          <a:spcPct val="115000"/>
                        </a:lnSpc>
                        <a:spcBef>
                          <a:spcPts val="0"/>
                        </a:spcBef>
                        <a:spcAft>
                          <a:spcPts val="0"/>
                        </a:spcAft>
                      </a:pPr>
                      <a:r>
                        <a:rPr lang="en-US" sz="2000" b="1" dirty="0">
                          <a:effectLst/>
                          <a:latin typeface="Calibri"/>
                          <a:ea typeface="Calibri"/>
                          <a:cs typeface="Times New Roman"/>
                        </a:rPr>
                        <a:t>305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265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extLst>
                  <a:ext uri="{0D108BD9-81ED-4DB2-BD59-A6C34878D82A}">
                    <a16:rowId xmlns="" xmlns:a16="http://schemas.microsoft.com/office/drawing/2014/main" val="10011"/>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NC</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82</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94</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Times New Roman"/>
                        </a:rPr>
                        <a:t>90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101</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120</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115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SC</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81</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solidFill>
                            <a:srgbClr val="000000"/>
                          </a:solidFill>
                          <a:effectLst/>
                          <a:latin typeface="Calibri"/>
                          <a:ea typeface="Times New Roman"/>
                          <a:cs typeface="Times New Roman"/>
                        </a:rPr>
                        <a:t>112</a:t>
                      </a:r>
                      <a:endParaRPr lang="en-US" sz="200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112</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110</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125</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119.8</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350529">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VA</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16</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19</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19</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21</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dirty="0">
                          <a:effectLst/>
                          <a:latin typeface="Calibri"/>
                          <a:ea typeface="Calibri"/>
                          <a:cs typeface="Times New Roman"/>
                        </a:rPr>
                        <a:t>27</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26.3</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350529">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VC</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179</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225</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221</a:t>
                      </a:r>
                      <a:endParaRPr lang="en-US" sz="2000" b="1"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232</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gridSpan="2">
                  <a:txBody>
                    <a:bodyPr/>
                    <a:lstStyle/>
                    <a:p>
                      <a:pPr marL="0" marR="0" algn="ctr">
                        <a:lnSpc>
                          <a:spcPct val="115000"/>
                        </a:lnSpc>
                        <a:spcBef>
                          <a:spcPts val="0"/>
                        </a:spcBef>
                        <a:spcAft>
                          <a:spcPts val="0"/>
                        </a:spcAft>
                      </a:pPr>
                      <a:r>
                        <a:rPr lang="en-US" sz="2000" b="1" dirty="0">
                          <a:effectLst/>
                          <a:latin typeface="Calibri"/>
                          <a:ea typeface="Calibri"/>
                          <a:cs typeface="Times New Roman"/>
                        </a:rPr>
                        <a:t>272</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261</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CE6F1"/>
                    </a:solidFill>
                  </a:tcPr>
                </a:tc>
                <a:extLst>
                  <a:ext uri="{0D108BD9-81ED-4DB2-BD59-A6C34878D82A}">
                    <a16:rowId xmlns="" xmlns:a16="http://schemas.microsoft.com/office/drawing/2014/main" val="10015"/>
                  </a:ext>
                </a:extLst>
              </a:tr>
              <a:tr h="350529">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US</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1,067</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1,354</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1,625</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1,671</a:t>
                      </a:r>
                      <a:endParaRPr lang="en-US" sz="2000" dirty="0">
                        <a:effectLst/>
                        <a:latin typeface="Calibri"/>
                        <a:ea typeface="Calibri"/>
                        <a:cs typeface="Times New Roman"/>
                      </a:endParaRP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2000" b="1" dirty="0">
                          <a:effectLst/>
                          <a:latin typeface="Calibri"/>
                          <a:ea typeface="Calibri"/>
                          <a:cs typeface="Times New Roman"/>
                        </a:rPr>
                        <a:t>1,881</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1,808</a:t>
                      </a:r>
                    </a:p>
                  </a:txBody>
                  <a:tcPr marL="68576" marR="68576"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bl>
          </a:graphicData>
        </a:graphic>
      </p:graphicFrame>
      <p:sp>
        <p:nvSpPr>
          <p:cNvPr id="55420" name="Rectangle 6"/>
          <p:cNvSpPr>
            <a:spLocks noChangeArrowheads="1"/>
          </p:cNvSpPr>
          <p:nvPr/>
        </p:nvSpPr>
        <p:spPr bwMode="auto">
          <a:xfrm>
            <a:off x="279399" y="6564313"/>
            <a:ext cx="850719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pPr>
            <a:r>
              <a:rPr lang="en-US" altLang="en-US" sz="1600" dirty="0">
                <a:solidFill>
                  <a:prstClr val="black"/>
                </a:solidFill>
              </a:rPr>
              <a:t>Source: *USDA NASS Crop Production Reports</a:t>
            </a:r>
          </a:p>
        </p:txBody>
      </p:sp>
      <p:sp>
        <p:nvSpPr>
          <p:cNvPr id="3" name="Oval 2"/>
          <p:cNvSpPr/>
          <p:nvPr/>
        </p:nvSpPr>
        <p:spPr>
          <a:xfrm>
            <a:off x="4404049" y="2307773"/>
            <a:ext cx="3390122" cy="5722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02897" y="4046376"/>
            <a:ext cx="2684105" cy="5722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07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0" name="Rectangle 6"/>
          <p:cNvSpPr>
            <a:spLocks noChangeArrowheads="1"/>
          </p:cNvSpPr>
          <p:nvPr/>
        </p:nvSpPr>
        <p:spPr bwMode="auto">
          <a:xfrm>
            <a:off x="279399" y="6564313"/>
            <a:ext cx="850719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pPr>
            <a:r>
              <a:rPr lang="en-US" altLang="en-US" sz="1600" dirty="0">
                <a:solidFill>
                  <a:prstClr val="black"/>
                </a:solidFill>
              </a:rPr>
              <a:t>Source: *USDA NASS Crop Production Reports</a:t>
            </a:r>
          </a:p>
        </p:txBody>
      </p:sp>
      <p:pic>
        <p:nvPicPr>
          <p:cNvPr id="2" name="Picture 1"/>
          <p:cNvPicPr>
            <a:picLocks noChangeAspect="1"/>
          </p:cNvPicPr>
          <p:nvPr/>
        </p:nvPicPr>
        <p:blipFill>
          <a:blip r:embed="rId3"/>
          <a:stretch>
            <a:fillRect/>
          </a:stretch>
        </p:blipFill>
        <p:spPr>
          <a:xfrm>
            <a:off x="0" y="-55980"/>
            <a:ext cx="9144000" cy="7047044"/>
          </a:xfrm>
          <a:prstGeom prst="rect">
            <a:avLst/>
          </a:prstGeom>
        </p:spPr>
      </p:pic>
    </p:spTree>
    <p:extLst>
      <p:ext uri="{BB962C8B-B14F-4D97-AF65-F5344CB8AC3E}">
        <p14:creationId xmlns:p14="http://schemas.microsoft.com/office/powerpoint/2010/main" val="3932923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62782"/>
          </a:xfrm>
          <a:prstGeom prst="rect">
            <a:avLst/>
          </a:prstGeom>
        </p:spPr>
      </p:pic>
    </p:spTree>
    <p:extLst>
      <p:ext uri="{BB962C8B-B14F-4D97-AF65-F5344CB8AC3E}">
        <p14:creationId xmlns:p14="http://schemas.microsoft.com/office/powerpoint/2010/main" val="2674953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749535" y="5821569"/>
            <a:ext cx="3931614" cy="246221"/>
          </a:xfrm>
          <a:prstGeom prst="rect">
            <a:avLst/>
          </a:prstGeom>
          <a:noFill/>
          <a:ln w="9525">
            <a:noFill/>
            <a:miter lim="800000"/>
            <a:headEnd/>
            <a:tailEnd/>
          </a:ln>
        </p:spPr>
        <p:txBody>
          <a:bodyPr wrap="square">
            <a:spAutoFit/>
          </a:bodyPr>
          <a:lstStyle/>
          <a:p>
            <a:pPr>
              <a:spcBef>
                <a:spcPct val="50000"/>
              </a:spcBef>
            </a:pPr>
            <a:r>
              <a:rPr lang="en-US" sz="1000" dirty="0"/>
              <a:t>Data Source:  </a:t>
            </a:r>
            <a:r>
              <a:rPr lang="en-US" sz="1000" dirty="0" smtClean="0"/>
              <a:t>USDA-NASS</a:t>
            </a:r>
          </a:p>
        </p:txBody>
      </p:sp>
      <p:sp>
        <p:nvSpPr>
          <p:cNvPr id="10" name="Rectangle 2"/>
          <p:cNvSpPr txBox="1">
            <a:spLocks noChangeArrowheads="1"/>
          </p:cNvSpPr>
          <p:nvPr/>
        </p:nvSpPr>
        <p:spPr>
          <a:xfrm>
            <a:off x="381000" y="312742"/>
            <a:ext cx="8382000" cy="6096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ea typeface="ヒラギノ角ゴ Pro W3"/>
                <a:cs typeface="ヒラギノ角ゴ Pro W3"/>
              </a:rPr>
              <a:t>Peanut Yields</a:t>
            </a:r>
          </a:p>
          <a:p>
            <a:endParaRPr lang="en-US" sz="4000" b="1" dirty="0" smtClean="0">
              <a:ea typeface="ヒラギノ角ゴ Pro W3"/>
              <a:cs typeface="ヒラギノ角ゴ Pro W3"/>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graphicFrame>
        <p:nvGraphicFramePr>
          <p:cNvPr id="12" name="Content Placeholder 6"/>
          <p:cNvGraphicFramePr>
            <a:graphicFrameLocks noGrp="1"/>
          </p:cNvGraphicFramePr>
          <p:nvPr>
            <p:ph idx="1"/>
            <p:extLst>
              <p:ext uri="{D42A27DB-BD31-4B8C-83A1-F6EECF244321}">
                <p14:modId xmlns:p14="http://schemas.microsoft.com/office/powerpoint/2010/main" val="2106467377"/>
              </p:ext>
            </p:extLst>
          </p:nvPr>
        </p:nvGraphicFramePr>
        <p:xfrm>
          <a:off x="499024" y="1108351"/>
          <a:ext cx="8071231" cy="4224056"/>
        </p:xfrm>
        <a:graphic>
          <a:graphicData uri="http://schemas.openxmlformats.org/drawingml/2006/table">
            <a:tbl>
              <a:tblPr>
                <a:tableStyleId>{5C22544A-7EE6-4342-B048-85BDC9FD1C3A}</a:tableStyleId>
              </a:tblPr>
              <a:tblGrid>
                <a:gridCol w="1092813">
                  <a:extLst>
                    <a:ext uri="{9D8B030D-6E8A-4147-A177-3AD203B41FA5}">
                      <a16:colId xmlns="" xmlns:a16="http://schemas.microsoft.com/office/drawing/2014/main" val="3099547865"/>
                    </a:ext>
                  </a:extLst>
                </a:gridCol>
                <a:gridCol w="2525498">
                  <a:extLst>
                    <a:ext uri="{9D8B030D-6E8A-4147-A177-3AD203B41FA5}">
                      <a16:colId xmlns="" xmlns:a16="http://schemas.microsoft.com/office/drawing/2014/main" val="3411876207"/>
                    </a:ext>
                  </a:extLst>
                </a:gridCol>
                <a:gridCol w="2644149">
                  <a:extLst>
                    <a:ext uri="{9D8B030D-6E8A-4147-A177-3AD203B41FA5}">
                      <a16:colId xmlns="" xmlns:a16="http://schemas.microsoft.com/office/drawing/2014/main" val="2686225660"/>
                    </a:ext>
                  </a:extLst>
                </a:gridCol>
                <a:gridCol w="1808771">
                  <a:extLst>
                    <a:ext uri="{9D8B030D-6E8A-4147-A177-3AD203B41FA5}">
                      <a16:colId xmlns="" xmlns:a16="http://schemas.microsoft.com/office/drawing/2014/main" val="2108659163"/>
                    </a:ext>
                  </a:extLst>
                </a:gridCol>
              </a:tblGrid>
              <a:tr h="349029">
                <a:tc>
                  <a:txBody>
                    <a:bodyPr/>
                    <a:lstStyle/>
                    <a:p>
                      <a:pPr algn="ctr" fontAlgn="b"/>
                      <a:r>
                        <a:rPr lang="en-US" sz="2000" u="none" strike="noStrike" dirty="0">
                          <a:solidFill>
                            <a:schemeClr val="bg1"/>
                          </a:solidFill>
                          <a:effectLst/>
                        </a:rPr>
                        <a:t>State</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2016 Actual (</a:t>
                      </a:r>
                      <a:r>
                        <a:rPr lang="en-US" sz="2000" u="none" strike="noStrike" dirty="0" err="1" smtClean="0">
                          <a:solidFill>
                            <a:schemeClr val="bg1"/>
                          </a:solidFill>
                          <a:effectLst/>
                        </a:rPr>
                        <a:t>lbs</a:t>
                      </a:r>
                      <a:r>
                        <a:rPr lang="en-US" sz="2000" u="none" strike="noStrike" dirty="0" smtClean="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2017 Forecast (</a:t>
                      </a:r>
                      <a:r>
                        <a:rPr lang="en-US" sz="2000" u="none" strike="noStrike" dirty="0" err="1" smtClean="0">
                          <a:solidFill>
                            <a:schemeClr val="bg1"/>
                          </a:solidFill>
                          <a:effectLst/>
                        </a:rPr>
                        <a:t>lbs</a:t>
                      </a:r>
                      <a:r>
                        <a:rPr lang="en-US" sz="2000" u="none" strike="noStrike" dirty="0" smtClean="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Percent Change</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45680523"/>
                  </a:ext>
                </a:extLst>
              </a:tr>
              <a:tr h="383833">
                <a:tc>
                  <a:txBody>
                    <a:bodyPr/>
                    <a:lstStyle/>
                    <a:p>
                      <a:pPr algn="ctr" fontAlgn="b"/>
                      <a:r>
                        <a:rPr lang="en-US" sz="2000" u="none" strike="noStrike" dirty="0">
                          <a:effectLst/>
                        </a:rPr>
                        <a:t>AL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3,600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4,100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13.9%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8955636"/>
                  </a:ext>
                </a:extLst>
              </a:tr>
              <a:tr h="349029">
                <a:tc>
                  <a:txBody>
                    <a:bodyPr/>
                    <a:lstStyle/>
                    <a:p>
                      <a:pPr algn="ctr" fontAlgn="b"/>
                      <a:r>
                        <a:rPr lang="en-US" sz="2000" u="none" strike="noStrike" dirty="0">
                          <a:effectLst/>
                        </a:rPr>
                        <a:t>FL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3,900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3,700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-5.1%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9941232"/>
                  </a:ext>
                </a:extLst>
              </a:tr>
              <a:tr h="349029">
                <a:tc>
                  <a:txBody>
                    <a:bodyPr/>
                    <a:lstStyle/>
                    <a:p>
                      <a:pPr algn="ctr" fontAlgn="b"/>
                      <a:r>
                        <a:rPr lang="en-US" sz="2000" u="none" strike="noStrike" dirty="0">
                          <a:effectLst/>
                        </a:rPr>
                        <a:t>GA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3,940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4,700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19.3%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18194796"/>
                  </a:ext>
                </a:extLst>
              </a:tr>
              <a:tr h="349029">
                <a:tc>
                  <a:txBody>
                    <a:bodyPr/>
                    <a:lstStyle/>
                    <a:p>
                      <a:pPr algn="ctr" fontAlgn="b"/>
                      <a:r>
                        <a:rPr lang="en-US" sz="2000" u="none" strike="noStrike" dirty="0">
                          <a:effectLst/>
                        </a:rPr>
                        <a:t>MS</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4,100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4,500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9.8%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33859822"/>
                  </a:ext>
                </a:extLst>
              </a:tr>
              <a:tr h="349029">
                <a:tc>
                  <a:txBody>
                    <a:bodyPr/>
                    <a:lstStyle/>
                    <a:p>
                      <a:pPr algn="ctr" fontAlgn="b"/>
                      <a:r>
                        <a:rPr lang="en-US" sz="2000" u="none" strike="noStrike" dirty="0">
                          <a:effectLst/>
                        </a:rPr>
                        <a:t>NC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3,450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4,100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18.8%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0414546"/>
                  </a:ext>
                </a:extLst>
              </a:tr>
              <a:tr h="349933">
                <a:tc>
                  <a:txBody>
                    <a:bodyPr/>
                    <a:lstStyle/>
                    <a:p>
                      <a:pPr algn="ctr" fontAlgn="b"/>
                      <a:r>
                        <a:rPr lang="en-US" sz="2000" u="none" strike="noStrike" dirty="0">
                          <a:effectLst/>
                        </a:rPr>
                        <a:t>OK</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3,800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3,600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-5.3%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08914205"/>
                  </a:ext>
                </a:extLst>
              </a:tr>
              <a:tr h="349029">
                <a:tc>
                  <a:txBody>
                    <a:bodyPr/>
                    <a:lstStyle/>
                    <a:p>
                      <a:pPr algn="ctr" fontAlgn="b"/>
                      <a:r>
                        <a:rPr lang="en-US" sz="2000" u="none" strike="noStrike" dirty="0">
                          <a:effectLst/>
                        </a:rPr>
                        <a:t>SC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3,300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3,900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18.2%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9395524"/>
                  </a:ext>
                </a:extLst>
              </a:tr>
              <a:tr h="349029">
                <a:tc>
                  <a:txBody>
                    <a:bodyPr/>
                    <a:lstStyle/>
                    <a:p>
                      <a:pPr algn="ctr" fontAlgn="b"/>
                      <a:r>
                        <a:rPr lang="en-US" sz="2000" u="none" strike="noStrike" dirty="0">
                          <a:effectLst/>
                        </a:rPr>
                        <a:t>TX</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2,800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3,600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28.6%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1365492"/>
                  </a:ext>
                </a:extLst>
              </a:tr>
              <a:tr h="349029">
                <a:tc>
                  <a:txBody>
                    <a:bodyPr/>
                    <a:lstStyle/>
                    <a:p>
                      <a:pPr algn="ctr" fontAlgn="b"/>
                      <a:r>
                        <a:rPr lang="en-US" sz="2000" u="none" strike="noStrike" dirty="0">
                          <a:effectLst/>
                        </a:rPr>
                        <a:t>VA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3,700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4,300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16.2%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287705"/>
                  </a:ext>
                </a:extLst>
              </a:tr>
              <a:tr h="349029">
                <a:tc>
                  <a:txBody>
                    <a:bodyPr/>
                    <a:lstStyle/>
                    <a:p>
                      <a:pPr algn="ctr" fontAlgn="b"/>
                      <a:r>
                        <a:rPr lang="en-US" sz="2000" u="none" strike="noStrike" dirty="0" smtClean="0">
                          <a:effectLst/>
                        </a:rPr>
                        <a:t>AR&amp;NM</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4,284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4,068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-5.0%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2367862"/>
                  </a:ext>
                </a:extLst>
              </a:tr>
              <a:tr h="349029">
                <a:tc>
                  <a:txBody>
                    <a:bodyPr/>
                    <a:lstStyle/>
                    <a:p>
                      <a:pPr algn="ctr" fontAlgn="b"/>
                      <a:r>
                        <a:rPr lang="en-US" sz="2000" u="none" strike="noStrike" dirty="0">
                          <a:solidFill>
                            <a:schemeClr val="bg1"/>
                          </a:solidFill>
                          <a:effectLst/>
                        </a:rPr>
                        <a:t>Total</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smtClean="0">
                          <a:solidFill>
                            <a:schemeClr val="bg1"/>
                          </a:solidFill>
                          <a:effectLst/>
                          <a:latin typeface="Calibri" panose="020F0502020204030204" pitchFamily="34" charset="0"/>
                        </a:rPr>
                        <a:t>3,675 </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smtClean="0">
                          <a:solidFill>
                            <a:schemeClr val="bg1"/>
                          </a:solidFill>
                          <a:effectLst/>
                          <a:latin typeface="Calibri" panose="020F0502020204030204" pitchFamily="34" charset="0"/>
                        </a:rPr>
                        <a:t>4,254 </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b="0" i="0" u="none" strike="noStrike" dirty="0">
                          <a:solidFill>
                            <a:schemeClr val="bg1"/>
                          </a:solidFill>
                          <a:effectLst/>
                          <a:latin typeface="Calibri" panose="020F0502020204030204" pitchFamily="34" charset="0"/>
                        </a:rPr>
                        <a:t>15.8%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764988320"/>
                  </a:ext>
                </a:extLst>
              </a:tr>
            </a:tbl>
          </a:graphicData>
        </a:graphic>
      </p:graphicFrame>
    </p:spTree>
    <p:extLst>
      <p:ext uri="{BB962C8B-B14F-4D97-AF65-F5344CB8AC3E}">
        <p14:creationId xmlns:p14="http://schemas.microsoft.com/office/powerpoint/2010/main" val="400881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Peanut Yields</a:t>
            </a:r>
            <a:endParaRPr lang="en-US" b="1" dirty="0"/>
          </a:p>
        </p:txBody>
      </p:sp>
      <p:pic>
        <p:nvPicPr>
          <p:cNvPr id="6" name="Picture 5"/>
          <p:cNvPicPr>
            <a:picLocks noChangeAspect="1"/>
          </p:cNvPicPr>
          <p:nvPr/>
        </p:nvPicPr>
        <p:blipFill>
          <a:blip r:embed="rId2"/>
          <a:stretch>
            <a:fillRect/>
          </a:stretch>
        </p:blipFill>
        <p:spPr>
          <a:xfrm>
            <a:off x="1490205" y="1212912"/>
            <a:ext cx="6163590" cy="4432176"/>
          </a:xfrm>
          <a:prstGeom prst="rect">
            <a:avLst/>
          </a:prstGeom>
        </p:spPr>
      </p:pic>
    </p:spTree>
    <p:extLst>
      <p:ext uri="{BB962C8B-B14F-4D97-AF65-F5344CB8AC3E}">
        <p14:creationId xmlns:p14="http://schemas.microsoft.com/office/powerpoint/2010/main" val="342988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Peanut Production</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2772048"/>
              </p:ext>
            </p:extLst>
          </p:nvPr>
        </p:nvGraphicFramePr>
        <p:xfrm>
          <a:off x="523904" y="1170552"/>
          <a:ext cx="8071231" cy="4224056"/>
        </p:xfrm>
        <a:graphic>
          <a:graphicData uri="http://schemas.openxmlformats.org/drawingml/2006/table">
            <a:tbl>
              <a:tblPr>
                <a:tableStyleId>{5C22544A-7EE6-4342-B048-85BDC9FD1C3A}</a:tableStyleId>
              </a:tblPr>
              <a:tblGrid>
                <a:gridCol w="1092813">
                  <a:extLst>
                    <a:ext uri="{9D8B030D-6E8A-4147-A177-3AD203B41FA5}">
                      <a16:colId xmlns="" xmlns:a16="http://schemas.microsoft.com/office/drawing/2014/main" val="3099547865"/>
                    </a:ext>
                  </a:extLst>
                </a:gridCol>
                <a:gridCol w="2525498">
                  <a:extLst>
                    <a:ext uri="{9D8B030D-6E8A-4147-A177-3AD203B41FA5}">
                      <a16:colId xmlns="" xmlns:a16="http://schemas.microsoft.com/office/drawing/2014/main" val="3411876207"/>
                    </a:ext>
                  </a:extLst>
                </a:gridCol>
                <a:gridCol w="2644149">
                  <a:extLst>
                    <a:ext uri="{9D8B030D-6E8A-4147-A177-3AD203B41FA5}">
                      <a16:colId xmlns="" xmlns:a16="http://schemas.microsoft.com/office/drawing/2014/main" val="2686225660"/>
                    </a:ext>
                  </a:extLst>
                </a:gridCol>
                <a:gridCol w="1808771">
                  <a:extLst>
                    <a:ext uri="{9D8B030D-6E8A-4147-A177-3AD203B41FA5}">
                      <a16:colId xmlns="" xmlns:a16="http://schemas.microsoft.com/office/drawing/2014/main" val="2108659163"/>
                    </a:ext>
                  </a:extLst>
                </a:gridCol>
              </a:tblGrid>
              <a:tr h="349029">
                <a:tc>
                  <a:txBody>
                    <a:bodyPr/>
                    <a:lstStyle/>
                    <a:p>
                      <a:pPr algn="ctr" fontAlgn="b"/>
                      <a:r>
                        <a:rPr lang="en-US" sz="2000" u="none" strike="noStrike" dirty="0">
                          <a:solidFill>
                            <a:schemeClr val="bg1"/>
                          </a:solidFill>
                          <a:effectLst/>
                        </a:rPr>
                        <a:t>State</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2016 Actual (tons</a:t>
                      </a:r>
                      <a:r>
                        <a:rPr lang="en-US" sz="2000" u="none" strike="noStrike" dirty="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2017 Forecast (tons</a:t>
                      </a:r>
                      <a:r>
                        <a:rPr lang="en-US" sz="2000" u="none" strike="noStrike" dirty="0">
                          <a:solidFill>
                            <a:schemeClr val="bg1"/>
                          </a:solidFill>
                          <a:effectLst/>
                        </a:rPr>
                        <a:t>)</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u="none" strike="noStrike" dirty="0" smtClean="0">
                          <a:solidFill>
                            <a:schemeClr val="bg1"/>
                          </a:solidFill>
                          <a:effectLst/>
                        </a:rPr>
                        <a:t>Percent Change</a:t>
                      </a:r>
                      <a:endParaRPr lang="en-US" sz="20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45680523"/>
                  </a:ext>
                </a:extLst>
              </a:tr>
              <a:tr h="383833">
                <a:tc>
                  <a:txBody>
                    <a:bodyPr/>
                    <a:lstStyle/>
                    <a:p>
                      <a:pPr algn="ctr" fontAlgn="b"/>
                      <a:r>
                        <a:rPr lang="en-US" sz="2000" u="none" strike="noStrike" dirty="0">
                          <a:effectLst/>
                        </a:rPr>
                        <a:t>AL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311,400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393,600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26.4%</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8955636"/>
                  </a:ext>
                </a:extLst>
              </a:tr>
              <a:tr h="349029">
                <a:tc>
                  <a:txBody>
                    <a:bodyPr/>
                    <a:lstStyle/>
                    <a:p>
                      <a:pPr algn="ctr" fontAlgn="b"/>
                      <a:r>
                        <a:rPr lang="en-US" sz="2000" u="none" strike="noStrike" dirty="0">
                          <a:effectLst/>
                        </a:rPr>
                        <a:t>FL</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286,650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338,550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18.1%</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9941232"/>
                  </a:ext>
                </a:extLst>
              </a:tr>
              <a:tr h="349029">
                <a:tc>
                  <a:txBody>
                    <a:bodyPr/>
                    <a:lstStyle/>
                    <a:p>
                      <a:pPr algn="ctr" fontAlgn="b"/>
                      <a:r>
                        <a:rPr lang="en-US" sz="2000" u="none" strike="noStrike" dirty="0">
                          <a:effectLst/>
                        </a:rPr>
                        <a:t>GA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1,396,730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1,950,500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39.6%</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18194796"/>
                  </a:ext>
                </a:extLst>
              </a:tr>
              <a:tr h="349029">
                <a:tc>
                  <a:txBody>
                    <a:bodyPr/>
                    <a:lstStyle/>
                    <a:p>
                      <a:pPr algn="ctr" fontAlgn="b"/>
                      <a:r>
                        <a:rPr lang="en-US" sz="2000" u="none" strike="noStrike" dirty="0">
                          <a:effectLst/>
                        </a:rPr>
                        <a:t>MS</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77,900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94,500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21.3%</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33859822"/>
                  </a:ext>
                </a:extLst>
              </a:tr>
              <a:tr h="349029">
                <a:tc>
                  <a:txBody>
                    <a:bodyPr/>
                    <a:lstStyle/>
                    <a:p>
                      <a:pPr algn="ctr" fontAlgn="b"/>
                      <a:r>
                        <a:rPr lang="en-US" sz="2000" u="none" strike="noStrike" dirty="0">
                          <a:effectLst/>
                        </a:rPr>
                        <a:t>NC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170,775</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241,900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41.6%</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0414546"/>
                  </a:ext>
                </a:extLst>
              </a:tr>
              <a:tr h="349933">
                <a:tc>
                  <a:txBody>
                    <a:bodyPr/>
                    <a:lstStyle/>
                    <a:p>
                      <a:pPr algn="ctr" fontAlgn="b"/>
                      <a:r>
                        <a:rPr lang="en-US" sz="2000" u="none" strike="noStrike" dirty="0">
                          <a:effectLst/>
                        </a:rPr>
                        <a:t>OK</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24,700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34,200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38.5%</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08914205"/>
                  </a:ext>
                </a:extLst>
              </a:tr>
              <a:tr h="349029">
                <a:tc>
                  <a:txBody>
                    <a:bodyPr/>
                    <a:lstStyle/>
                    <a:p>
                      <a:pPr algn="ctr" fontAlgn="b"/>
                      <a:r>
                        <a:rPr lang="en-US" sz="2000" u="none" strike="noStrike" dirty="0">
                          <a:effectLst/>
                        </a:rPr>
                        <a:t>SC</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174,900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234,000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33.8%</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9395524"/>
                  </a:ext>
                </a:extLst>
              </a:tr>
              <a:tr h="349029">
                <a:tc>
                  <a:txBody>
                    <a:bodyPr/>
                    <a:lstStyle/>
                    <a:p>
                      <a:pPr algn="ctr" fontAlgn="b"/>
                      <a:r>
                        <a:rPr lang="en-US" sz="2000" u="none" strike="noStrike" dirty="0">
                          <a:effectLst/>
                        </a:rPr>
                        <a:t>TX</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294,000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468,000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59.2%</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1365492"/>
                  </a:ext>
                </a:extLst>
              </a:tr>
              <a:tr h="349029">
                <a:tc>
                  <a:txBody>
                    <a:bodyPr/>
                    <a:lstStyle/>
                    <a:p>
                      <a:pPr algn="ctr" fontAlgn="b"/>
                      <a:r>
                        <a:rPr lang="en-US" sz="2000" u="none" strike="noStrike" dirty="0">
                          <a:effectLst/>
                        </a:rPr>
                        <a:t>VA</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38,850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58,050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49.4%</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287705"/>
                  </a:ext>
                </a:extLst>
              </a:tr>
              <a:tr h="349029">
                <a:tc>
                  <a:txBody>
                    <a:bodyPr/>
                    <a:lstStyle/>
                    <a:p>
                      <a:pPr algn="ctr" fontAlgn="b"/>
                      <a:r>
                        <a:rPr lang="en-US" sz="2000" u="none" strike="noStrike" dirty="0" smtClean="0">
                          <a:effectLst/>
                        </a:rPr>
                        <a:t>AR&amp;NM</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66,400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rPr>
                        <a:t>77,300</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rPr>
                        <a:t>16.4%</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2367862"/>
                  </a:ext>
                </a:extLst>
              </a:tr>
              <a:tr h="349029">
                <a:tc>
                  <a:txBody>
                    <a:bodyPr/>
                    <a:lstStyle/>
                    <a:p>
                      <a:pPr algn="ctr" fontAlgn="b"/>
                      <a:r>
                        <a:rPr lang="en-US" sz="2000" u="none" strike="noStrike" dirty="0">
                          <a:solidFill>
                            <a:schemeClr val="bg1"/>
                          </a:solidFill>
                          <a:effectLst/>
                        </a:rPr>
                        <a:t>Total</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u="none" strike="noStrike" dirty="0" smtClean="0">
                          <a:solidFill>
                            <a:schemeClr val="bg1"/>
                          </a:solidFill>
                          <a:effectLst/>
                        </a:rPr>
                        <a:t>2,842,305</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u="none" strike="noStrike" dirty="0" smtClean="0">
                          <a:solidFill>
                            <a:schemeClr val="bg1"/>
                          </a:solidFill>
                          <a:effectLst/>
                        </a:rPr>
                        <a:t>3,890,600</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2000" u="none" strike="noStrike" dirty="0">
                          <a:solidFill>
                            <a:schemeClr val="bg1"/>
                          </a:solidFill>
                          <a:effectLst/>
                        </a:rPr>
                        <a:t>36.9%</a:t>
                      </a:r>
                      <a:endParaRPr lang="en-US" sz="2000" b="0" i="0" u="none" strike="noStrike" dirty="0">
                        <a:solidFill>
                          <a:schemeClr val="bg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764988320"/>
                  </a:ext>
                </a:extLst>
              </a:tr>
            </a:tbl>
          </a:graphicData>
        </a:graphic>
      </p:graphicFrame>
      <p:sp>
        <p:nvSpPr>
          <p:cNvPr id="4" name="Text Box 7"/>
          <p:cNvSpPr txBox="1">
            <a:spLocks noChangeArrowheads="1"/>
          </p:cNvSpPr>
          <p:nvPr/>
        </p:nvSpPr>
        <p:spPr bwMode="auto">
          <a:xfrm>
            <a:off x="2749535" y="5821569"/>
            <a:ext cx="3931614" cy="246221"/>
          </a:xfrm>
          <a:prstGeom prst="rect">
            <a:avLst/>
          </a:prstGeom>
          <a:noFill/>
          <a:ln w="9525">
            <a:noFill/>
            <a:miter lim="800000"/>
            <a:headEnd/>
            <a:tailEnd/>
          </a:ln>
        </p:spPr>
        <p:txBody>
          <a:bodyPr wrap="square">
            <a:spAutoFit/>
          </a:bodyPr>
          <a:lstStyle/>
          <a:p>
            <a:pPr>
              <a:spcBef>
                <a:spcPct val="50000"/>
              </a:spcBef>
            </a:pPr>
            <a:r>
              <a:rPr lang="en-US" sz="1000" dirty="0" smtClean="0"/>
              <a:t>Data Source: USDA-NASS</a:t>
            </a:r>
          </a:p>
        </p:txBody>
      </p:sp>
      <p:sp>
        <p:nvSpPr>
          <p:cNvPr id="5" name="Rectangle 3"/>
          <p:cNvSpPr txBox="1">
            <a:spLocks noChangeArrowheads="1"/>
          </p:cNvSpPr>
          <p:nvPr/>
        </p:nvSpPr>
        <p:spPr>
          <a:xfrm>
            <a:off x="76200" y="5332411"/>
            <a:ext cx="8946933" cy="3168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ea typeface="ヒラギノ角ゴ Pro W3"/>
                <a:cs typeface="ヒラギノ角ゴ Pro W3"/>
              </a:rPr>
              <a:t>If realized, U.S. production 15% higher than record crop of 2012.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055" y="5923632"/>
            <a:ext cx="1787283" cy="448608"/>
          </a:xfrm>
          <a:prstGeom prst="rect">
            <a:avLst/>
          </a:prstGeom>
        </p:spPr>
      </p:pic>
    </p:spTree>
    <p:extLst>
      <p:ext uri="{BB962C8B-B14F-4D97-AF65-F5344CB8AC3E}">
        <p14:creationId xmlns:p14="http://schemas.microsoft.com/office/powerpoint/2010/main" val="43456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slide_do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5314</TotalTime>
  <Words>1124</Words>
  <Application>Microsoft Office PowerPoint</Application>
  <PresentationFormat>On-screen Show (4:3)</PresentationFormat>
  <Paragraphs>376</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Comic Sans MS</vt:lpstr>
      <vt:lpstr>Comic Sans MS Bold</vt:lpstr>
      <vt:lpstr>Times New Roman</vt:lpstr>
      <vt:lpstr>ヒラギノ明朝 ProN W6</vt:lpstr>
      <vt:lpstr>ヒラギノ角ゴ Pro W3</vt:lpstr>
      <vt:lpstr>ヒラギノ角ゴ ProN W6</vt:lpstr>
      <vt:lpstr>PPT slide_dot background</vt:lpstr>
      <vt:lpstr>Peanut Outlook</vt:lpstr>
      <vt:lpstr>Peanut Headlines</vt:lpstr>
      <vt:lpstr>Peanut Situation - Supply</vt:lpstr>
      <vt:lpstr>Peanut Acreage*</vt:lpstr>
      <vt:lpstr>PowerPoint Presentation</vt:lpstr>
      <vt:lpstr>PowerPoint Presentation</vt:lpstr>
      <vt:lpstr>PowerPoint Presentation</vt:lpstr>
      <vt:lpstr>Peanut Yields</vt:lpstr>
      <vt:lpstr>Peanut Production</vt:lpstr>
      <vt:lpstr>Peanut Warehouse Capacity</vt:lpstr>
      <vt:lpstr>Peanut Situation - Demand</vt:lpstr>
      <vt:lpstr>Peanut Production, Use, Carryover</vt:lpstr>
      <vt:lpstr>Shelled Peanuts Used in Primary Products</vt:lpstr>
      <vt:lpstr>International Markets</vt:lpstr>
      <vt:lpstr>PowerPoint Presentation</vt:lpstr>
      <vt:lpstr>PowerPoint Presentation</vt:lpstr>
      <vt:lpstr>PowerPoint Presentation</vt:lpstr>
      <vt:lpstr>Rest of 2017 Outlook</vt:lpstr>
      <vt:lpstr> Contact Info: Adam N. Rabinowitz, Ph.D. Assistant Professor and Extension Specialist Department of Agricultural and Applied Economics The University of Georgia – Tifton Campus 2360 Rainwater Rd., Tifton, GA 31793 Phone: (229) 386-3512 E-mail: adam.rabinowitz@uga.edu Webpage: http://agecon.uga.edu </vt:lpstr>
    </vt:vector>
  </TitlesOfParts>
  <Company>University of Georgia Creative Extension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McCoy</dc:creator>
  <cp:lastModifiedBy>Kim Rutland</cp:lastModifiedBy>
  <cp:revision>236</cp:revision>
  <dcterms:created xsi:type="dcterms:W3CDTF">2016-01-04T22:06:00Z</dcterms:created>
  <dcterms:modified xsi:type="dcterms:W3CDTF">2017-09-27T14:07:33Z</dcterms:modified>
</cp:coreProperties>
</file>