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8" r:id="rId2"/>
    <p:sldId id="572" r:id="rId3"/>
    <p:sldId id="431" r:id="rId4"/>
    <p:sldId id="613" r:id="rId5"/>
    <p:sldId id="634" r:id="rId6"/>
    <p:sldId id="680" r:id="rId7"/>
    <p:sldId id="682" r:id="rId8"/>
    <p:sldId id="655" r:id="rId9"/>
    <p:sldId id="683" r:id="rId10"/>
    <p:sldId id="684" r:id="rId11"/>
    <p:sldId id="656" r:id="rId12"/>
    <p:sldId id="676" r:id="rId13"/>
    <p:sldId id="657" r:id="rId14"/>
    <p:sldId id="685" r:id="rId15"/>
    <p:sldId id="687" r:id="rId16"/>
    <p:sldId id="671" r:id="rId17"/>
    <p:sldId id="678" r:id="rId18"/>
    <p:sldId id="658" r:id="rId19"/>
    <p:sldId id="688" r:id="rId20"/>
    <p:sldId id="659" r:id="rId21"/>
    <p:sldId id="664" r:id="rId22"/>
    <p:sldId id="677" r:id="rId23"/>
    <p:sldId id="660" r:id="rId24"/>
    <p:sldId id="673" r:id="rId25"/>
    <p:sldId id="661" r:id="rId26"/>
    <p:sldId id="662" r:id="rId27"/>
    <p:sldId id="674" r:id="rId28"/>
    <p:sldId id="700" r:id="rId29"/>
    <p:sldId id="698" r:id="rId30"/>
    <p:sldId id="665" r:id="rId31"/>
    <p:sldId id="679" r:id="rId32"/>
    <p:sldId id="663" r:id="rId33"/>
    <p:sldId id="701" r:id="rId34"/>
    <p:sldId id="690" r:id="rId35"/>
    <p:sldId id="666" r:id="rId36"/>
    <p:sldId id="702" r:id="rId37"/>
    <p:sldId id="667" r:id="rId38"/>
    <p:sldId id="668" r:id="rId39"/>
    <p:sldId id="691" r:id="rId40"/>
    <p:sldId id="650" r:id="rId41"/>
    <p:sldId id="669" r:id="rId42"/>
    <p:sldId id="693" r:id="rId43"/>
    <p:sldId id="672" r:id="rId44"/>
    <p:sldId id="696" r:id="rId45"/>
    <p:sldId id="692" r:id="rId46"/>
    <p:sldId id="697" r:id="rId47"/>
    <p:sldId id="694" r:id="rId48"/>
    <p:sldId id="695" r:id="rId49"/>
    <p:sldId id="699" r:id="rId50"/>
    <p:sldId id="675" r:id="rId51"/>
    <p:sldId id="703" r:id="rId52"/>
    <p:sldId id="65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41B"/>
    <a:srgbClr val="61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mall%20Grains%20Outlook%20Dat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anw\Dropbox\Small%20Grains%20Outlook%20Dat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anw\Dropbox\Small%20Grains%20Outlook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anw\Dropbox\Small%20Grains%20Outlook%20Data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ianw\Dropbox\Small%20Grains%20Outlook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2017 Corn Acres by State (1,000 acres)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'Corn Prices'!$T$81</c:f>
              <c:strCache>
                <c:ptCount val="1"/>
                <c:pt idx="0">
                  <c:v>Acres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'Corn Prices'!$U$80:$AD$80</c:f>
              <c:strCache>
                <c:ptCount val="10"/>
                <c:pt idx="0">
                  <c:v>Alabama</c:v>
                </c:pt>
                <c:pt idx="1">
                  <c:v>Arkansas</c:v>
                </c:pt>
                <c:pt idx="2">
                  <c:v>Georgia</c:v>
                </c:pt>
                <c:pt idx="3">
                  <c:v>Kentucky</c:v>
                </c:pt>
                <c:pt idx="4">
                  <c:v>Louisiana</c:v>
                </c:pt>
                <c:pt idx="5">
                  <c:v>Mississippi</c:v>
                </c:pt>
                <c:pt idx="6">
                  <c:v>South Carolina</c:v>
                </c:pt>
                <c:pt idx="7">
                  <c:v>Tennessee</c:v>
                </c:pt>
                <c:pt idx="8">
                  <c:v>Texas</c:v>
                </c:pt>
                <c:pt idx="9">
                  <c:v>Iowa</c:v>
                </c:pt>
              </c:strCache>
            </c:strRef>
          </c:cat>
          <c:val>
            <c:numRef>
              <c:f>'Corn Prices'!$U$81:$AD$81</c:f>
              <c:numCache>
                <c:formatCode>General</c:formatCode>
                <c:ptCount val="10"/>
                <c:pt idx="0">
                  <c:v>235</c:v>
                </c:pt>
                <c:pt idx="1">
                  <c:v>665</c:v>
                </c:pt>
                <c:pt idx="2">
                  <c:v>320</c:v>
                </c:pt>
                <c:pt idx="3">
                  <c:v>1260</c:v>
                </c:pt>
                <c:pt idx="4">
                  <c:v>460</c:v>
                </c:pt>
                <c:pt idx="5">
                  <c:v>540</c:v>
                </c:pt>
                <c:pt idx="6">
                  <c:v>315</c:v>
                </c:pt>
                <c:pt idx="7">
                  <c:v>780</c:v>
                </c:pt>
                <c:pt idx="8">
                  <c:v>2100</c:v>
                </c:pt>
                <c:pt idx="9" formatCode="#,##0">
                  <c:v>13100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579136"/>
        <c:axId val="177850376"/>
      </c:barChart>
      <c:catAx>
        <c:axId val="1775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50376"/>
        <c:crosses val="autoZero"/>
        <c:auto val="1"/>
        <c:lblAlgn val="ctr"/>
        <c:lblOffset val="100"/>
        <c:noMultiLvlLbl val="0"/>
      </c:catAx>
      <c:valAx>
        <c:axId val="1778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7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Corn Disappearance as % of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3"/>
          <c:order val="0"/>
          <c:tx>
            <c:strRef>
              <c:f>'Corn Prices'!$AJ$1</c:f>
              <c:strCache>
                <c:ptCount val="1"/>
                <c:pt idx="0">
                  <c:v>Exports as % of Production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'Corn Prices'!$V$2:$V$29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'Corn Prices'!$AJ$2:$AJ$29</c:f>
              <c:numCache>
                <c:formatCode>General</c:formatCode>
                <c:ptCount val="28"/>
                <c:pt idx="0">
                  <c:v>0.21762350725255822</c:v>
                </c:pt>
                <c:pt idx="1">
                  <c:v>0.2119019126353805</c:v>
                </c:pt>
                <c:pt idx="2">
                  <c:v>0.17551239893895532</c:v>
                </c:pt>
                <c:pt idx="3">
                  <c:v>0.2095895533574324</c:v>
                </c:pt>
                <c:pt idx="4">
                  <c:v>0.21665366568097968</c:v>
                </c:pt>
                <c:pt idx="5">
                  <c:v>0.30105522245725064</c:v>
                </c:pt>
                <c:pt idx="6">
                  <c:v>0.19467727087956238</c:v>
                </c:pt>
                <c:pt idx="7">
                  <c:v>0.16340322056490222</c:v>
                </c:pt>
                <c:pt idx="8">
                  <c:v>0.20332585794090086</c:v>
                </c:pt>
                <c:pt idx="9">
                  <c:v>0.20534892115167078</c:v>
                </c:pt>
                <c:pt idx="10">
                  <c:v>0.19579808515357108</c:v>
                </c:pt>
                <c:pt idx="11">
                  <c:v>0.20044745742735132</c:v>
                </c:pt>
                <c:pt idx="12">
                  <c:v>0.17708539301758811</c:v>
                </c:pt>
                <c:pt idx="13">
                  <c:v>0.18833766287324685</c:v>
                </c:pt>
                <c:pt idx="14">
                  <c:v>0.15399970573239893</c:v>
                </c:pt>
                <c:pt idx="15">
                  <c:v>0.19202439627770845</c:v>
                </c:pt>
                <c:pt idx="16">
                  <c:v>0.20181788779791104</c:v>
                </c:pt>
                <c:pt idx="17">
                  <c:v>0.18694779632417094</c:v>
                </c:pt>
                <c:pt idx="18">
                  <c:v>0.15352618402263915</c:v>
                </c:pt>
                <c:pt idx="19">
                  <c:v>0.15145039976564142</c:v>
                </c:pt>
                <c:pt idx="20">
                  <c:v>0.14735423525974761</c:v>
                </c:pt>
                <c:pt idx="21">
                  <c:v>0.12499289424129824</c:v>
                </c:pt>
                <c:pt idx="22">
                  <c:v>6.7882888423931642E-2</c:v>
                </c:pt>
                <c:pt idx="23">
                  <c:v>0.13889565407791934</c:v>
                </c:pt>
                <c:pt idx="24">
                  <c:v>0.13132698797343639</c:v>
                </c:pt>
                <c:pt idx="25">
                  <c:v>0.13951154406819485</c:v>
                </c:pt>
                <c:pt idx="26">
                  <c:v>0.15150476913247773</c:v>
                </c:pt>
                <c:pt idx="27">
                  <c:v>0.13042865200225606</c:v>
                </c:pt>
              </c:numCache>
            </c:numRef>
          </c:val>
        </c:ser>
        <c:ser>
          <c:idx val="0"/>
          <c:order val="1"/>
          <c:tx>
            <c:strRef>
              <c:f>'Corn Prices'!$AK$1</c:f>
              <c:strCache>
                <c:ptCount val="1"/>
                <c:pt idx="0">
                  <c:v>Food, Seed, and Industrial Use as a % of 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'Corn Prices'!$V$2:$V$29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'Corn Prices'!$AK$2:$AK$29</c:f>
              <c:numCache>
                <c:formatCode>General</c:formatCode>
                <c:ptCount val="28"/>
                <c:pt idx="0">
                  <c:v>0.17962086849201941</c:v>
                </c:pt>
                <c:pt idx="1">
                  <c:v>0.20515788790684389</c:v>
                </c:pt>
                <c:pt idx="2">
                  <c:v>0.16416593627864895</c:v>
                </c:pt>
                <c:pt idx="3">
                  <c:v>0.25453182764175819</c:v>
                </c:pt>
                <c:pt idx="4">
                  <c:v>0.17065773711210963</c:v>
                </c:pt>
                <c:pt idx="5">
                  <c:v>0.22025902253916899</c:v>
                </c:pt>
                <c:pt idx="6">
                  <c:v>0.18587808339553169</c:v>
                </c:pt>
                <c:pt idx="7">
                  <c:v>0.19971385402492409</c:v>
                </c:pt>
                <c:pt idx="8">
                  <c:v>0.19104122719095862</c:v>
                </c:pt>
                <c:pt idx="9">
                  <c:v>0.2055375969025128</c:v>
                </c:pt>
                <c:pt idx="10">
                  <c:v>0.19970305149010328</c:v>
                </c:pt>
                <c:pt idx="11">
                  <c:v>0.21735565185139191</c:v>
                </c:pt>
                <c:pt idx="12">
                  <c:v>0.26303331734878949</c:v>
                </c:pt>
                <c:pt idx="13">
                  <c:v>0.25304049470363305</c:v>
                </c:pt>
                <c:pt idx="14">
                  <c:v>0.22962224395139891</c:v>
                </c:pt>
                <c:pt idx="15">
                  <c:v>0.27201486289062626</c:v>
                </c:pt>
                <c:pt idx="16">
                  <c:v>0.33670880274117015</c:v>
                </c:pt>
                <c:pt idx="17">
                  <c:v>0.34108025387035851</c:v>
                </c:pt>
                <c:pt idx="18">
                  <c:v>0.41770432998596807</c:v>
                </c:pt>
                <c:pt idx="19">
                  <c:v>0.45659675295833307</c:v>
                </c:pt>
                <c:pt idx="20">
                  <c:v>0.51766013457992666</c:v>
                </c:pt>
                <c:pt idx="21">
                  <c:v>0.52223030519193014</c:v>
                </c:pt>
                <c:pt idx="22">
                  <c:v>0.56199382786472396</c:v>
                </c:pt>
                <c:pt idx="23">
                  <c:v>0.47237074302890658</c:v>
                </c:pt>
                <c:pt idx="24">
                  <c:v>0.46438233897964565</c:v>
                </c:pt>
                <c:pt idx="25">
                  <c:v>0.48777250108881332</c:v>
                </c:pt>
                <c:pt idx="26">
                  <c:v>0.45352408014820134</c:v>
                </c:pt>
                <c:pt idx="27">
                  <c:v>0.48822617033276933</c:v>
                </c:pt>
              </c:numCache>
            </c:numRef>
          </c:val>
        </c:ser>
        <c:ser>
          <c:idx val="1"/>
          <c:order val="2"/>
          <c:tx>
            <c:strRef>
              <c:f>'Corn Prices'!$AL$1</c:f>
              <c:strCache>
                <c:ptCount val="1"/>
                <c:pt idx="0">
                  <c:v>Feed and Residual Use as a % of Production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'Corn Prices'!$V$2:$V$29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'Corn Prices'!$AL$2:$AL$29</c:f>
              <c:numCache>
                <c:formatCode>General</c:formatCode>
                <c:ptCount val="28"/>
                <c:pt idx="0">
                  <c:v>0.5809037981716223</c:v>
                </c:pt>
                <c:pt idx="1">
                  <c:v>0.64188145045362621</c:v>
                </c:pt>
                <c:pt idx="2">
                  <c:v>0.55421086543013187</c:v>
                </c:pt>
                <c:pt idx="3">
                  <c:v>0.7384110714719625</c:v>
                </c:pt>
                <c:pt idx="4">
                  <c:v>0.54322174375057208</c:v>
                </c:pt>
                <c:pt idx="5">
                  <c:v>0.63387806381334388</c:v>
                </c:pt>
                <c:pt idx="6">
                  <c:v>0.57135125187962554</c:v>
                </c:pt>
                <c:pt idx="7">
                  <c:v>0.5917173246997447</c:v>
                </c:pt>
                <c:pt idx="8">
                  <c:v>0.55845762005844024</c:v>
                </c:pt>
                <c:pt idx="9">
                  <c:v>0.59803881232734424</c:v>
                </c:pt>
                <c:pt idx="10">
                  <c:v>0.58687564995883534</c:v>
                </c:pt>
                <c:pt idx="11">
                  <c:v>0.61511663148323925</c:v>
                </c:pt>
                <c:pt idx="12">
                  <c:v>0.6183414415888322</c:v>
                </c:pt>
                <c:pt idx="13">
                  <c:v>0.57276412737928084</c:v>
                </c:pt>
                <c:pt idx="14">
                  <c:v>0.51938561939475913</c:v>
                </c:pt>
                <c:pt idx="15">
                  <c:v>0.54996482690581072</c:v>
                </c:pt>
                <c:pt idx="16">
                  <c:v>0.52561611900269334</c:v>
                </c:pt>
                <c:pt idx="17">
                  <c:v>0.44892507406306631</c:v>
                </c:pt>
                <c:pt idx="18">
                  <c:v>0.42581089100632119</c:v>
                </c:pt>
                <c:pt idx="19">
                  <c:v>0.38995294768042865</c:v>
                </c:pt>
                <c:pt idx="20">
                  <c:v>0.38390272129593345</c:v>
                </c:pt>
                <c:pt idx="21">
                  <c:v>0.36641912639609892</c:v>
                </c:pt>
                <c:pt idx="22">
                  <c:v>0.40061315964103017</c:v>
                </c:pt>
                <c:pt idx="23">
                  <c:v>0.36162889714659757</c:v>
                </c:pt>
                <c:pt idx="24">
                  <c:v>0.37139580847202908</c:v>
                </c:pt>
                <c:pt idx="25">
                  <c:v>0.37724236000036465</c:v>
                </c:pt>
                <c:pt idx="26">
                  <c:v>0.35813218847219686</c:v>
                </c:pt>
                <c:pt idx="27">
                  <c:v>0.32254653130287647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121328"/>
        <c:axId val="180121720"/>
      </c:barChart>
      <c:catAx>
        <c:axId val="18012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21720"/>
        <c:crosses val="autoZero"/>
        <c:auto val="1"/>
        <c:lblAlgn val="ctr"/>
        <c:lblOffset val="100"/>
        <c:noMultiLvlLbl val="0"/>
      </c:catAx>
      <c:valAx>
        <c:axId val="180121720"/>
        <c:scaling>
          <c:orientation val="minMax"/>
          <c:max val="1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213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ANNUAL CORN ENDING STOCKS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21074305367"/>
          <c:h val="0.7582460907175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Bil. Bushels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850.07599999999911</c:v>
                </c:pt>
                <c:pt idx="1">
                  <c:v>1557.7960000000003</c:v>
                </c:pt>
                <c:pt idx="2">
                  <c:v>425.94700000000012</c:v>
                </c:pt>
                <c:pt idx="3">
                  <c:v>883.20399999999972</c:v>
                </c:pt>
                <c:pt idx="4">
                  <c:v>1307.8359999999993</c:v>
                </c:pt>
                <c:pt idx="5">
                  <c:v>1787.0209999999988</c:v>
                </c:pt>
                <c:pt idx="6">
                  <c:v>1717.8329999999987</c:v>
                </c:pt>
                <c:pt idx="7">
                  <c:v>1899.1139999999978</c:v>
                </c:pt>
                <c:pt idx="8">
                  <c:v>1596.2539999999972</c:v>
                </c:pt>
                <c:pt idx="9">
                  <c:v>1087</c:v>
                </c:pt>
                <c:pt idx="10">
                  <c:v>958.22199999999975</c:v>
                </c:pt>
                <c:pt idx="11">
                  <c:v>2113.9720000000002</c:v>
                </c:pt>
                <c:pt idx="12">
                  <c:v>1967.1610000000001</c:v>
                </c:pt>
                <c:pt idx="13">
                  <c:v>1303.6469999999999</c:v>
                </c:pt>
                <c:pt idx="14">
                  <c:v>1621.15</c:v>
                </c:pt>
                <c:pt idx="15">
                  <c:v>1673.3109999999999</c:v>
                </c:pt>
                <c:pt idx="16">
                  <c:v>1707.787</c:v>
                </c:pt>
                <c:pt idx="17">
                  <c:v>1127.645</c:v>
                </c:pt>
                <c:pt idx="18">
                  <c:v>989.02700000000004</c:v>
                </c:pt>
                <c:pt idx="19">
                  <c:v>821.18499999999995</c:v>
                </c:pt>
                <c:pt idx="20">
                  <c:v>1231.904</c:v>
                </c:pt>
                <c:pt idx="21">
                  <c:v>1731.31</c:v>
                </c:pt>
                <c:pt idx="22">
                  <c:v>1737</c:v>
                </c:pt>
                <c:pt idx="23">
                  <c:v>2350.0380000000005</c:v>
                </c:pt>
                <c:pt idx="24">
                  <c:v>2084.2380000000012</c:v>
                </c:pt>
                <c:pt idx="25">
                  <c:v>2066.2379999999976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4-4EE3-966F-9A8CC241C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22504"/>
        <c:axId val="180122896"/>
      </c:barChart>
      <c:catAx>
        <c:axId val="18012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01228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012289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 smtClean="0"/>
                  <a:t>Bil</a:t>
                </a:r>
                <a:r>
                  <a:rPr lang="en-US" b="0" dirty="0" smtClean="0"/>
                  <a:t>. Bushels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0122504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WORLD CORN ENDING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STOCKS</a:t>
            </a: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2354059190877E-2"/>
          <c:y val="0.18519648072159994"/>
          <c:w val="0.87998936555344387"/>
          <c:h val="0.67373904846401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other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18095</c:v>
                </c:pt>
                <c:pt idx="1">
                  <c:v>16101</c:v>
                </c:pt>
                <c:pt idx="2">
                  <c:v>16110</c:v>
                </c:pt>
                <c:pt idx="3">
                  <c:v>17238</c:v>
                </c:pt>
                <c:pt idx="4">
                  <c:v>19300</c:v>
                </c:pt>
                <c:pt idx="5">
                  <c:v>22688</c:v>
                </c:pt>
                <c:pt idx="6">
                  <c:v>19135</c:v>
                </c:pt>
                <c:pt idx="7">
                  <c:v>22511</c:v>
                </c:pt>
                <c:pt idx="8">
                  <c:v>20465</c:v>
                </c:pt>
                <c:pt idx="9">
                  <c:v>22010</c:v>
                </c:pt>
                <c:pt idx="10">
                  <c:v>24823</c:v>
                </c:pt>
                <c:pt idx="11">
                  <c:v>24227</c:v>
                </c:pt>
                <c:pt idx="12">
                  <c:v>32289</c:v>
                </c:pt>
                <c:pt idx="13">
                  <c:v>32532</c:v>
                </c:pt>
                <c:pt idx="14">
                  <c:v>33841</c:v>
                </c:pt>
                <c:pt idx="15">
                  <c:v>33866</c:v>
                </c:pt>
                <c:pt idx="16">
                  <c:v>36533</c:v>
                </c:pt>
                <c:pt idx="17">
                  <c:v>34580</c:v>
                </c:pt>
                <c:pt idx="18">
                  <c:v>33246</c:v>
                </c:pt>
                <c:pt idx="19">
                  <c:v>37444</c:v>
                </c:pt>
                <c:pt idx="20">
                  <c:v>33413</c:v>
                </c:pt>
                <c:pt idx="21">
                  <c:v>43991</c:v>
                </c:pt>
                <c:pt idx="22">
                  <c:v>51987</c:v>
                </c:pt>
                <c:pt idx="23">
                  <c:v>50034</c:v>
                </c:pt>
                <c:pt idx="24">
                  <c:v>50158</c:v>
                </c:pt>
                <c:pt idx="25">
                  <c:v>46070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E0-4FFB-937E-DE0F93E107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Sheet1!$C$2:$C$27</c:f>
              <c:numCache>
                <c:formatCode>General</c:formatCode>
                <c:ptCount val="26"/>
                <c:pt idx="0">
                  <c:v>53672</c:v>
                </c:pt>
                <c:pt idx="1">
                  <c:v>21595</c:v>
                </c:pt>
                <c:pt idx="2">
                  <c:v>39571</c:v>
                </c:pt>
                <c:pt idx="3">
                  <c:v>10819</c:v>
                </c:pt>
                <c:pt idx="4">
                  <c:v>22433</c:v>
                </c:pt>
                <c:pt idx="5">
                  <c:v>33220</c:v>
                </c:pt>
                <c:pt idx="6">
                  <c:v>45391</c:v>
                </c:pt>
                <c:pt idx="7">
                  <c:v>43628</c:v>
                </c:pt>
                <c:pt idx="8">
                  <c:v>48240</c:v>
                </c:pt>
                <c:pt idx="9">
                  <c:v>40551</c:v>
                </c:pt>
                <c:pt idx="10">
                  <c:v>27603</c:v>
                </c:pt>
                <c:pt idx="11">
                  <c:v>24337</c:v>
                </c:pt>
                <c:pt idx="12">
                  <c:v>53697</c:v>
                </c:pt>
                <c:pt idx="13">
                  <c:v>49968</c:v>
                </c:pt>
                <c:pt idx="14">
                  <c:v>33114</c:v>
                </c:pt>
                <c:pt idx="15">
                  <c:v>41255</c:v>
                </c:pt>
                <c:pt idx="16">
                  <c:v>42504</c:v>
                </c:pt>
                <c:pt idx="17">
                  <c:v>43380</c:v>
                </c:pt>
                <c:pt idx="18">
                  <c:v>28644</c:v>
                </c:pt>
                <c:pt idx="19">
                  <c:v>25122</c:v>
                </c:pt>
                <c:pt idx="20">
                  <c:v>20859</c:v>
                </c:pt>
                <c:pt idx="21">
                  <c:v>31292</c:v>
                </c:pt>
                <c:pt idx="22">
                  <c:v>43974</c:v>
                </c:pt>
                <c:pt idx="23">
                  <c:v>44123</c:v>
                </c:pt>
                <c:pt idx="24">
                  <c:v>59695</c:v>
                </c:pt>
                <c:pt idx="25">
                  <c:v>59301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E0-4FFB-937E-DE0F93E107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Sheet1!$D$2:$D$27</c:f>
              <c:numCache>
                <c:formatCode>General</c:formatCode>
                <c:ptCount val="26"/>
                <c:pt idx="0">
                  <c:v>1050</c:v>
                </c:pt>
                <c:pt idx="1">
                  <c:v>1185</c:v>
                </c:pt>
                <c:pt idx="2">
                  <c:v>1329</c:v>
                </c:pt>
                <c:pt idx="3">
                  <c:v>629</c:v>
                </c:pt>
                <c:pt idx="4">
                  <c:v>1016</c:v>
                </c:pt>
                <c:pt idx="5">
                  <c:v>1807</c:v>
                </c:pt>
                <c:pt idx="6">
                  <c:v>981</c:v>
                </c:pt>
                <c:pt idx="7">
                  <c:v>761</c:v>
                </c:pt>
                <c:pt idx="8">
                  <c:v>867</c:v>
                </c:pt>
                <c:pt idx="9">
                  <c:v>567</c:v>
                </c:pt>
                <c:pt idx="10">
                  <c:v>771</c:v>
                </c:pt>
                <c:pt idx="11">
                  <c:v>413</c:v>
                </c:pt>
                <c:pt idx="12">
                  <c:v>1132</c:v>
                </c:pt>
                <c:pt idx="13">
                  <c:v>1248</c:v>
                </c:pt>
                <c:pt idx="14">
                  <c:v>1676</c:v>
                </c:pt>
                <c:pt idx="15">
                  <c:v>2098</c:v>
                </c:pt>
                <c:pt idx="16">
                  <c:v>880</c:v>
                </c:pt>
                <c:pt idx="17">
                  <c:v>2480</c:v>
                </c:pt>
                <c:pt idx="18">
                  <c:v>4038</c:v>
                </c:pt>
                <c:pt idx="19">
                  <c:v>896</c:v>
                </c:pt>
                <c:pt idx="20">
                  <c:v>1308</c:v>
                </c:pt>
                <c:pt idx="21">
                  <c:v>1408</c:v>
                </c:pt>
                <c:pt idx="22">
                  <c:v>2898</c:v>
                </c:pt>
                <c:pt idx="23">
                  <c:v>1061</c:v>
                </c:pt>
                <c:pt idx="24">
                  <c:v>3566</c:v>
                </c:pt>
                <c:pt idx="25">
                  <c:v>4571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E0-4FFB-937E-DE0F93E107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Sheet1!$E$2:$E$27</c:f>
              <c:numCache>
                <c:formatCode>General</c:formatCode>
                <c:ptCount val="26"/>
                <c:pt idx="0">
                  <c:v>3589</c:v>
                </c:pt>
                <c:pt idx="1">
                  <c:v>4823</c:v>
                </c:pt>
                <c:pt idx="2">
                  <c:v>7614</c:v>
                </c:pt>
                <c:pt idx="3">
                  <c:v>3507</c:v>
                </c:pt>
                <c:pt idx="4">
                  <c:v>3335</c:v>
                </c:pt>
                <c:pt idx="5">
                  <c:v>1751</c:v>
                </c:pt>
                <c:pt idx="6">
                  <c:v>2116</c:v>
                </c:pt>
                <c:pt idx="7">
                  <c:v>1667</c:v>
                </c:pt>
                <c:pt idx="8">
                  <c:v>2686</c:v>
                </c:pt>
                <c:pt idx="9">
                  <c:v>1500</c:v>
                </c:pt>
                <c:pt idx="10">
                  <c:v>6258</c:v>
                </c:pt>
                <c:pt idx="11">
                  <c:v>7878</c:v>
                </c:pt>
                <c:pt idx="12">
                  <c:v>4193</c:v>
                </c:pt>
                <c:pt idx="13">
                  <c:v>3017</c:v>
                </c:pt>
                <c:pt idx="14">
                  <c:v>3094</c:v>
                </c:pt>
                <c:pt idx="15">
                  <c:v>10581</c:v>
                </c:pt>
                <c:pt idx="16">
                  <c:v>10086</c:v>
                </c:pt>
                <c:pt idx="17">
                  <c:v>6491</c:v>
                </c:pt>
                <c:pt idx="18">
                  <c:v>6278</c:v>
                </c:pt>
                <c:pt idx="19">
                  <c:v>4212</c:v>
                </c:pt>
                <c:pt idx="20">
                  <c:v>9150</c:v>
                </c:pt>
                <c:pt idx="21">
                  <c:v>13972</c:v>
                </c:pt>
                <c:pt idx="22">
                  <c:v>7842</c:v>
                </c:pt>
                <c:pt idx="23">
                  <c:v>6769</c:v>
                </c:pt>
                <c:pt idx="24">
                  <c:v>9269</c:v>
                </c:pt>
                <c:pt idx="25">
                  <c:v>9069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E0-4FFB-937E-DE0F93E107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China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val>
            <c:numRef>
              <c:f>Sheet1!$F$2:$F$27</c:f>
              <c:numCache>
                <c:formatCode>General</c:formatCode>
                <c:ptCount val="26"/>
                <c:pt idx="0">
                  <c:v>84534</c:v>
                </c:pt>
                <c:pt idx="1">
                  <c:v>82740</c:v>
                </c:pt>
                <c:pt idx="2">
                  <c:v>87974</c:v>
                </c:pt>
                <c:pt idx="3">
                  <c:v>100093</c:v>
                </c:pt>
                <c:pt idx="4">
                  <c:v>117996</c:v>
                </c:pt>
                <c:pt idx="5">
                  <c:v>106919</c:v>
                </c:pt>
                <c:pt idx="6">
                  <c:v>122877</c:v>
                </c:pt>
                <c:pt idx="7">
                  <c:v>123799</c:v>
                </c:pt>
                <c:pt idx="8">
                  <c:v>102372</c:v>
                </c:pt>
                <c:pt idx="9">
                  <c:v>84788</c:v>
                </c:pt>
                <c:pt idx="10">
                  <c:v>64981</c:v>
                </c:pt>
                <c:pt idx="11">
                  <c:v>44860</c:v>
                </c:pt>
                <c:pt idx="12">
                  <c:v>36560</c:v>
                </c:pt>
                <c:pt idx="13">
                  <c:v>35260</c:v>
                </c:pt>
                <c:pt idx="14">
                  <c:v>36610</c:v>
                </c:pt>
                <c:pt idx="15">
                  <c:v>38402</c:v>
                </c:pt>
                <c:pt idx="16">
                  <c:v>51191</c:v>
                </c:pt>
                <c:pt idx="17">
                  <c:v>51310</c:v>
                </c:pt>
                <c:pt idx="18">
                  <c:v>49423</c:v>
                </c:pt>
                <c:pt idx="19">
                  <c:v>59344</c:v>
                </c:pt>
                <c:pt idx="20">
                  <c:v>67579</c:v>
                </c:pt>
                <c:pt idx="21">
                  <c:v>81323</c:v>
                </c:pt>
                <c:pt idx="22">
                  <c:v>100472</c:v>
                </c:pt>
                <c:pt idx="23">
                  <c:v>110774</c:v>
                </c:pt>
                <c:pt idx="24">
                  <c:v>101278</c:v>
                </c:pt>
                <c:pt idx="25">
                  <c:v>81258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E0-4FFB-937E-DE0F93E1077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Sheet1!$G$2:$G$27</c:f>
              <c:numCache>
                <c:formatCode>General</c:formatCode>
                <c:ptCount val="26"/>
                <c:pt idx="0">
                  <c:v>1800</c:v>
                </c:pt>
                <c:pt idx="1">
                  <c:v>3000</c:v>
                </c:pt>
                <c:pt idx="2">
                  <c:v>750</c:v>
                </c:pt>
                <c:pt idx="3">
                  <c:v>1000</c:v>
                </c:pt>
                <c:pt idx="4">
                  <c:v>2239</c:v>
                </c:pt>
                <c:pt idx="5">
                  <c:v>817</c:v>
                </c:pt>
                <c:pt idx="6">
                  <c:v>863</c:v>
                </c:pt>
                <c:pt idx="7">
                  <c:v>2041</c:v>
                </c:pt>
                <c:pt idx="8">
                  <c:v>490</c:v>
                </c:pt>
                <c:pt idx="9">
                  <c:v>1943</c:v>
                </c:pt>
                <c:pt idx="10">
                  <c:v>2443</c:v>
                </c:pt>
                <c:pt idx="11">
                  <c:v>2956</c:v>
                </c:pt>
                <c:pt idx="12">
                  <c:v>3190</c:v>
                </c:pt>
                <c:pt idx="13">
                  <c:v>1508</c:v>
                </c:pt>
                <c:pt idx="14">
                  <c:v>461</c:v>
                </c:pt>
                <c:pt idx="15">
                  <c:v>1390</c:v>
                </c:pt>
                <c:pt idx="16">
                  <c:v>2013</c:v>
                </c:pt>
                <c:pt idx="17">
                  <c:v>2769</c:v>
                </c:pt>
                <c:pt idx="18">
                  <c:v>1018</c:v>
                </c:pt>
                <c:pt idx="19">
                  <c:v>1276</c:v>
                </c:pt>
                <c:pt idx="20">
                  <c:v>664</c:v>
                </c:pt>
                <c:pt idx="21">
                  <c:v>2198</c:v>
                </c:pt>
                <c:pt idx="22">
                  <c:v>2448</c:v>
                </c:pt>
                <c:pt idx="23">
                  <c:v>1096</c:v>
                </c:pt>
                <c:pt idx="24">
                  <c:v>2996</c:v>
                </c:pt>
                <c:pt idx="25">
                  <c:v>2196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E0-4FFB-937E-DE0F93E10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123680"/>
        <c:axId val="180124072"/>
      </c:barChart>
      <c:catAx>
        <c:axId val="1801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012407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801240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 MT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80123680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SOUTHERN PLAINS CORN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Weekly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8519648072159994"/>
          <c:w val="0.89327710652547732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2011-15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5.7690000000000001</c:v>
                </c:pt>
                <c:pt idx="1">
                  <c:v>5.7739999999999991</c:v>
                </c:pt>
                <c:pt idx="2">
                  <c:v>5.8780000000000001</c:v>
                </c:pt>
                <c:pt idx="3">
                  <c:v>5.9039999999999999</c:v>
                </c:pt>
                <c:pt idx="4">
                  <c:v>6.0270000000000001</c:v>
                </c:pt>
                <c:pt idx="5">
                  <c:v>6.03</c:v>
                </c:pt>
                <c:pt idx="6">
                  <c:v>6.016</c:v>
                </c:pt>
                <c:pt idx="7">
                  <c:v>5.992</c:v>
                </c:pt>
                <c:pt idx="8">
                  <c:v>6.1390000000000002</c:v>
                </c:pt>
                <c:pt idx="9">
                  <c:v>6.0609999999999999</c:v>
                </c:pt>
                <c:pt idx="10">
                  <c:v>6.0380000000000003</c:v>
                </c:pt>
                <c:pt idx="11">
                  <c:v>6.1919999999999993</c:v>
                </c:pt>
                <c:pt idx="12">
                  <c:v>6.1839999999999993</c:v>
                </c:pt>
                <c:pt idx="13">
                  <c:v>6.093</c:v>
                </c:pt>
                <c:pt idx="14">
                  <c:v>6.1019999999999994</c:v>
                </c:pt>
                <c:pt idx="15">
                  <c:v>6.02</c:v>
                </c:pt>
                <c:pt idx="16">
                  <c:v>5.9829999999999997</c:v>
                </c:pt>
                <c:pt idx="17">
                  <c:v>6.0460000000000003</c:v>
                </c:pt>
                <c:pt idx="18">
                  <c:v>5.9659999999999993</c:v>
                </c:pt>
                <c:pt idx="19">
                  <c:v>6.0519999999999996</c:v>
                </c:pt>
                <c:pt idx="20">
                  <c:v>5.9809999999999999</c:v>
                </c:pt>
                <c:pt idx="21">
                  <c:v>5.9690000000000012</c:v>
                </c:pt>
                <c:pt idx="22">
                  <c:v>6.04</c:v>
                </c:pt>
                <c:pt idx="23">
                  <c:v>5.8609999999999998</c:v>
                </c:pt>
                <c:pt idx="24">
                  <c:v>5.9320000000000004</c:v>
                </c:pt>
                <c:pt idx="25">
                  <c:v>5.9770000000000003</c:v>
                </c:pt>
                <c:pt idx="26">
                  <c:v>6.0739999999999998</c:v>
                </c:pt>
                <c:pt idx="27">
                  <c:v>6.1820000000000004</c:v>
                </c:pt>
                <c:pt idx="28">
                  <c:v>6.1880000000000006</c:v>
                </c:pt>
                <c:pt idx="29">
                  <c:v>5.9749999999999996</c:v>
                </c:pt>
                <c:pt idx="30">
                  <c:v>5.9479999999999995</c:v>
                </c:pt>
                <c:pt idx="31">
                  <c:v>5.9559999999999995</c:v>
                </c:pt>
                <c:pt idx="32">
                  <c:v>5.9429999999999996</c:v>
                </c:pt>
                <c:pt idx="33">
                  <c:v>6.0620000000000003</c:v>
                </c:pt>
                <c:pt idx="34">
                  <c:v>6.1330000000000009</c:v>
                </c:pt>
                <c:pt idx="35">
                  <c:v>5.8370000000000006</c:v>
                </c:pt>
                <c:pt idx="36">
                  <c:v>5.6429999999999998</c:v>
                </c:pt>
                <c:pt idx="37">
                  <c:v>5.4959999999999996</c:v>
                </c:pt>
                <c:pt idx="38">
                  <c:v>5.3920000000000003</c:v>
                </c:pt>
                <c:pt idx="39">
                  <c:v>5.3746666666666671</c:v>
                </c:pt>
                <c:pt idx="40">
                  <c:v>5.4823333333333331</c:v>
                </c:pt>
                <c:pt idx="41">
                  <c:v>5.4910000000000005</c:v>
                </c:pt>
                <c:pt idx="42">
                  <c:v>5.5289999999999999</c:v>
                </c:pt>
                <c:pt idx="43">
                  <c:v>5.5220000000000002</c:v>
                </c:pt>
                <c:pt idx="44">
                  <c:v>5.43</c:v>
                </c:pt>
                <c:pt idx="45">
                  <c:v>5.37</c:v>
                </c:pt>
                <c:pt idx="46">
                  <c:v>5.3572800000000003</c:v>
                </c:pt>
                <c:pt idx="47">
                  <c:v>5.3749999999999991</c:v>
                </c:pt>
                <c:pt idx="48">
                  <c:v>5.4340000000000002</c:v>
                </c:pt>
                <c:pt idx="49">
                  <c:v>5.3090000000000002</c:v>
                </c:pt>
                <c:pt idx="50">
                  <c:v>5.3724999999999996</c:v>
                </c:pt>
                <c:pt idx="51">
                  <c:v>5.3886200000000013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4F1-4ACF-A261-840F27AAB0D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3.57</c:v>
                </c:pt>
                <c:pt idx="1">
                  <c:v>3.62</c:v>
                </c:pt>
                <c:pt idx="2">
                  <c:v>3.72</c:v>
                </c:pt>
                <c:pt idx="3">
                  <c:v>3.7050000000000001</c:v>
                </c:pt>
                <c:pt idx="4">
                  <c:v>3.7349999999999999</c:v>
                </c:pt>
                <c:pt idx="5">
                  <c:v>3.66</c:v>
                </c:pt>
                <c:pt idx="6">
                  <c:v>3.69</c:v>
                </c:pt>
                <c:pt idx="7">
                  <c:v>3.5950000000000002</c:v>
                </c:pt>
                <c:pt idx="8">
                  <c:v>3.59</c:v>
                </c:pt>
                <c:pt idx="9">
                  <c:v>3.62</c:v>
                </c:pt>
                <c:pt idx="10">
                  <c:v>3.71</c:v>
                </c:pt>
                <c:pt idx="11">
                  <c:v>3.7250000000000001</c:v>
                </c:pt>
                <c:pt idx="12">
                  <c:v>3.56</c:v>
                </c:pt>
                <c:pt idx="13">
                  <c:v>3.64</c:v>
                </c:pt>
                <c:pt idx="14">
                  <c:v>3.7650000000000001</c:v>
                </c:pt>
                <c:pt idx="15">
                  <c:v>3.8650000000000002</c:v>
                </c:pt>
                <c:pt idx="16">
                  <c:v>3.895</c:v>
                </c:pt>
                <c:pt idx="17">
                  <c:v>3.71</c:v>
                </c:pt>
                <c:pt idx="18">
                  <c:v>3.8650000000000002</c:v>
                </c:pt>
                <c:pt idx="19">
                  <c:v>3.8650000000000002</c:v>
                </c:pt>
                <c:pt idx="20">
                  <c:v>4.0449999999999999</c:v>
                </c:pt>
                <c:pt idx="21">
                  <c:v>4.0999999999999996</c:v>
                </c:pt>
                <c:pt idx="22">
                  <c:v>4.22</c:v>
                </c:pt>
                <c:pt idx="23">
                  <c:v>4.18</c:v>
                </c:pt>
                <c:pt idx="24">
                  <c:v>3.8050000000000002</c:v>
                </c:pt>
                <c:pt idx="25">
                  <c:v>3.53</c:v>
                </c:pt>
                <c:pt idx="26">
                  <c:v>3.35</c:v>
                </c:pt>
                <c:pt idx="27">
                  <c:v>3.5</c:v>
                </c:pt>
                <c:pt idx="28">
                  <c:v>3.27</c:v>
                </c:pt>
                <c:pt idx="29">
                  <c:v>3.25</c:v>
                </c:pt>
                <c:pt idx="30">
                  <c:v>3.1349999999999998</c:v>
                </c:pt>
                <c:pt idx="31">
                  <c:v>3.145</c:v>
                </c:pt>
                <c:pt idx="32">
                  <c:v>3.2549999999999999</c:v>
                </c:pt>
                <c:pt idx="33">
                  <c:v>3.165</c:v>
                </c:pt>
                <c:pt idx="34">
                  <c:v>3.19</c:v>
                </c:pt>
                <c:pt idx="35">
                  <c:v>3.34</c:v>
                </c:pt>
                <c:pt idx="36">
                  <c:v>3.2549999999999999</c:v>
                </c:pt>
                <c:pt idx="37">
                  <c:v>3.32</c:v>
                </c:pt>
                <c:pt idx="38">
                  <c:v>3.25</c:v>
                </c:pt>
                <c:pt idx="39">
                  <c:v>3.36</c:v>
                </c:pt>
                <c:pt idx="40">
                  <c:v>3.45</c:v>
                </c:pt>
                <c:pt idx="41">
                  <c:v>3.4649999999999999</c:v>
                </c:pt>
                <c:pt idx="42">
                  <c:v>3.5350000000000001</c:v>
                </c:pt>
                <c:pt idx="43">
                  <c:v>3.44</c:v>
                </c:pt>
                <c:pt idx="44">
                  <c:v>3.4</c:v>
                </c:pt>
                <c:pt idx="45">
                  <c:v>3.375</c:v>
                </c:pt>
                <c:pt idx="46">
                  <c:v>3.47</c:v>
                </c:pt>
                <c:pt idx="47">
                  <c:v>3.3149999999999999</c:v>
                </c:pt>
                <c:pt idx="48">
                  <c:v>3.43</c:v>
                </c:pt>
                <c:pt idx="49">
                  <c:v>3.45</c:v>
                </c:pt>
                <c:pt idx="50">
                  <c:v>3.3650000000000002</c:v>
                </c:pt>
                <c:pt idx="51">
                  <c:v>3.39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4F1-4ACF-A261-840F27AAB0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3.5</c:v>
                </c:pt>
                <c:pt idx="1">
                  <c:v>3.49</c:v>
                </c:pt>
                <c:pt idx="2">
                  <c:v>3.57</c:v>
                </c:pt>
                <c:pt idx="3">
                  <c:v>3.5449999999999999</c:v>
                </c:pt>
                <c:pt idx="4">
                  <c:v>3.6150000000000002</c:v>
                </c:pt>
                <c:pt idx="5">
                  <c:v>3.64</c:v>
                </c:pt>
                <c:pt idx="6">
                  <c:v>3.6749999999999998</c:v>
                </c:pt>
                <c:pt idx="7">
                  <c:v>3.625</c:v>
                </c:pt>
                <c:pt idx="8">
                  <c:v>3.6949999999999998</c:v>
                </c:pt>
                <c:pt idx="9">
                  <c:v>3.605</c:v>
                </c:pt>
                <c:pt idx="10">
                  <c:v>3.5950000000000002</c:v>
                </c:pt>
                <c:pt idx="11">
                  <c:v>3.4950000000000001</c:v>
                </c:pt>
                <c:pt idx="12">
                  <c:v>3.52</c:v>
                </c:pt>
                <c:pt idx="13">
                  <c:v>3.5550000000000002</c:v>
                </c:pt>
                <c:pt idx="14">
                  <c:v>3.6549999999999998</c:v>
                </c:pt>
                <c:pt idx="15">
                  <c:v>3.52</c:v>
                </c:pt>
                <c:pt idx="16">
                  <c:v>3.5649999999999999</c:v>
                </c:pt>
                <c:pt idx="17">
                  <c:v>3.665</c:v>
                </c:pt>
                <c:pt idx="18">
                  <c:v>3.6850000000000001</c:v>
                </c:pt>
                <c:pt idx="19">
                  <c:v>3.66</c:v>
                </c:pt>
                <c:pt idx="20">
                  <c:v>3.6850000000000001</c:v>
                </c:pt>
                <c:pt idx="21">
                  <c:v>3.71</c:v>
                </c:pt>
                <c:pt idx="22">
                  <c:v>3.85</c:v>
                </c:pt>
                <c:pt idx="23">
                  <c:v>3.79</c:v>
                </c:pt>
                <c:pt idx="24">
                  <c:v>3.63</c:v>
                </c:pt>
                <c:pt idx="25">
                  <c:v>3.5449999999999999</c:v>
                </c:pt>
                <c:pt idx="26">
                  <c:v>3.89</c:v>
                </c:pt>
                <c:pt idx="27">
                  <c:v>3.6</c:v>
                </c:pt>
                <c:pt idx="28">
                  <c:v>3.91</c:v>
                </c:pt>
                <c:pt idx="29">
                  <c:v>3.74</c:v>
                </c:pt>
                <c:pt idx="30">
                  <c:v>3.64</c:v>
                </c:pt>
                <c:pt idx="31">
                  <c:v>3.58</c:v>
                </c:pt>
                <c:pt idx="32">
                  <c:v>3.5049999999999999</c:v>
                </c:pt>
                <c:pt idx="33">
                  <c:v>3.42</c:v>
                </c:pt>
                <c:pt idx="34">
                  <c:v>3.42</c:v>
                </c:pt>
                <c:pt idx="35">
                  <c:v>3.48</c:v>
                </c:pt>
                <c:pt idx="36">
                  <c:v>3.5649999999999999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4F1-4ACF-A261-840F27AAB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62312"/>
        <c:axId val="180062704"/>
      </c:lineChart>
      <c:catAx>
        <c:axId val="18006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0062704"/>
        <c:crosses val="autoZero"/>
        <c:auto val="1"/>
        <c:lblAlgn val="ctr"/>
        <c:lblOffset val="100"/>
        <c:noMultiLvlLbl val="0"/>
      </c:catAx>
      <c:valAx>
        <c:axId val="180062704"/>
        <c:scaling>
          <c:orientation val="minMax"/>
          <c:min val="2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$ Per Bu.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180062312"/>
        <c:crosses val="autoZero"/>
        <c:crossBetween val="between"/>
        <c:majorUnit val="1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Sheet4!$E$2</c:f>
              <c:strCache>
                <c:ptCount val="1"/>
                <c:pt idx="0">
                  <c:v>Soybean/Corn Price Ratio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Sheet4!$D$3:$D$92</c:f>
              <c:numCache>
                <c:formatCode>[$-409]mmm\-yy;@</c:formatCode>
                <c:ptCount val="90"/>
                <c:pt idx="0">
                  <c:v>40210</c:v>
                </c:pt>
                <c:pt idx="1">
                  <c:v>40238</c:v>
                </c:pt>
                <c:pt idx="2">
                  <c:v>40269</c:v>
                </c:pt>
                <c:pt idx="3">
                  <c:v>40299</c:v>
                </c:pt>
                <c:pt idx="4">
                  <c:v>40330</c:v>
                </c:pt>
                <c:pt idx="5">
                  <c:v>40360</c:v>
                </c:pt>
                <c:pt idx="6">
                  <c:v>40391</c:v>
                </c:pt>
                <c:pt idx="7">
                  <c:v>40422</c:v>
                </c:pt>
                <c:pt idx="8">
                  <c:v>40452</c:v>
                </c:pt>
                <c:pt idx="9">
                  <c:v>40483</c:v>
                </c:pt>
                <c:pt idx="10">
                  <c:v>40513</c:v>
                </c:pt>
                <c:pt idx="11">
                  <c:v>40544</c:v>
                </c:pt>
                <c:pt idx="12">
                  <c:v>40575</c:v>
                </c:pt>
                <c:pt idx="13">
                  <c:v>40603</c:v>
                </c:pt>
                <c:pt idx="14">
                  <c:v>40634</c:v>
                </c:pt>
                <c:pt idx="15">
                  <c:v>40664</c:v>
                </c:pt>
                <c:pt idx="16">
                  <c:v>40695</c:v>
                </c:pt>
                <c:pt idx="17">
                  <c:v>40725</c:v>
                </c:pt>
                <c:pt idx="18">
                  <c:v>40756</c:v>
                </c:pt>
                <c:pt idx="19">
                  <c:v>40787</c:v>
                </c:pt>
                <c:pt idx="20">
                  <c:v>40817</c:v>
                </c:pt>
                <c:pt idx="21">
                  <c:v>40848</c:v>
                </c:pt>
                <c:pt idx="22">
                  <c:v>40878</c:v>
                </c:pt>
                <c:pt idx="23">
                  <c:v>40909</c:v>
                </c:pt>
                <c:pt idx="24">
                  <c:v>40940</c:v>
                </c:pt>
                <c:pt idx="25">
                  <c:v>40969</c:v>
                </c:pt>
                <c:pt idx="26">
                  <c:v>41000</c:v>
                </c:pt>
                <c:pt idx="27">
                  <c:v>41030</c:v>
                </c:pt>
                <c:pt idx="28">
                  <c:v>41061</c:v>
                </c:pt>
                <c:pt idx="29">
                  <c:v>41091</c:v>
                </c:pt>
                <c:pt idx="30">
                  <c:v>41122</c:v>
                </c:pt>
                <c:pt idx="31">
                  <c:v>41153</c:v>
                </c:pt>
                <c:pt idx="32">
                  <c:v>41183</c:v>
                </c:pt>
                <c:pt idx="33">
                  <c:v>41214</c:v>
                </c:pt>
                <c:pt idx="34">
                  <c:v>41244</c:v>
                </c:pt>
                <c:pt idx="35">
                  <c:v>41275</c:v>
                </c:pt>
                <c:pt idx="36">
                  <c:v>41306</c:v>
                </c:pt>
                <c:pt idx="37">
                  <c:v>41334</c:v>
                </c:pt>
                <c:pt idx="38">
                  <c:v>41365</c:v>
                </c:pt>
                <c:pt idx="39">
                  <c:v>41395</c:v>
                </c:pt>
                <c:pt idx="40">
                  <c:v>41426</c:v>
                </c:pt>
                <c:pt idx="41">
                  <c:v>41456</c:v>
                </c:pt>
                <c:pt idx="42">
                  <c:v>41487</c:v>
                </c:pt>
                <c:pt idx="43">
                  <c:v>41518</c:v>
                </c:pt>
                <c:pt idx="44">
                  <c:v>41548</c:v>
                </c:pt>
                <c:pt idx="45">
                  <c:v>41579</c:v>
                </c:pt>
                <c:pt idx="46">
                  <c:v>41609</c:v>
                </c:pt>
                <c:pt idx="47">
                  <c:v>41640</c:v>
                </c:pt>
                <c:pt idx="48">
                  <c:v>41671</c:v>
                </c:pt>
                <c:pt idx="49">
                  <c:v>41699</c:v>
                </c:pt>
                <c:pt idx="50">
                  <c:v>41730</c:v>
                </c:pt>
                <c:pt idx="51">
                  <c:v>41760</c:v>
                </c:pt>
                <c:pt idx="52">
                  <c:v>41791</c:v>
                </c:pt>
                <c:pt idx="53">
                  <c:v>41821</c:v>
                </c:pt>
                <c:pt idx="54">
                  <c:v>41852</c:v>
                </c:pt>
                <c:pt idx="55">
                  <c:v>41883</c:v>
                </c:pt>
                <c:pt idx="56">
                  <c:v>41913</c:v>
                </c:pt>
                <c:pt idx="57">
                  <c:v>41944</c:v>
                </c:pt>
                <c:pt idx="58">
                  <c:v>41974</c:v>
                </c:pt>
                <c:pt idx="59">
                  <c:v>42005</c:v>
                </c:pt>
                <c:pt idx="60">
                  <c:v>42036</c:v>
                </c:pt>
                <c:pt idx="61">
                  <c:v>42064</c:v>
                </c:pt>
                <c:pt idx="62">
                  <c:v>42095</c:v>
                </c:pt>
                <c:pt idx="63">
                  <c:v>42125</c:v>
                </c:pt>
                <c:pt idx="64">
                  <c:v>42156</c:v>
                </c:pt>
                <c:pt idx="65">
                  <c:v>42186</c:v>
                </c:pt>
                <c:pt idx="66">
                  <c:v>42217</c:v>
                </c:pt>
                <c:pt idx="67">
                  <c:v>42248</c:v>
                </c:pt>
                <c:pt idx="68">
                  <c:v>42278</c:v>
                </c:pt>
                <c:pt idx="69">
                  <c:v>42309</c:v>
                </c:pt>
                <c:pt idx="70">
                  <c:v>42339</c:v>
                </c:pt>
                <c:pt idx="71">
                  <c:v>42370</c:v>
                </c:pt>
                <c:pt idx="72">
                  <c:v>42401</c:v>
                </c:pt>
                <c:pt idx="73">
                  <c:v>42430</c:v>
                </c:pt>
                <c:pt idx="74">
                  <c:v>42461</c:v>
                </c:pt>
                <c:pt idx="75">
                  <c:v>42491</c:v>
                </c:pt>
                <c:pt idx="76">
                  <c:v>42522</c:v>
                </c:pt>
                <c:pt idx="77">
                  <c:v>42552</c:v>
                </c:pt>
                <c:pt idx="78">
                  <c:v>42583</c:v>
                </c:pt>
                <c:pt idx="79">
                  <c:v>42614</c:v>
                </c:pt>
                <c:pt idx="80">
                  <c:v>42644</c:v>
                </c:pt>
                <c:pt idx="81">
                  <c:v>42675</c:v>
                </c:pt>
                <c:pt idx="82">
                  <c:v>42705</c:v>
                </c:pt>
                <c:pt idx="83">
                  <c:v>42736</c:v>
                </c:pt>
                <c:pt idx="84">
                  <c:v>42767</c:v>
                </c:pt>
                <c:pt idx="85">
                  <c:v>42795</c:v>
                </c:pt>
                <c:pt idx="86">
                  <c:v>42826</c:v>
                </c:pt>
                <c:pt idx="87">
                  <c:v>42856</c:v>
                </c:pt>
                <c:pt idx="88">
                  <c:v>42887</c:v>
                </c:pt>
                <c:pt idx="89">
                  <c:v>42917</c:v>
                </c:pt>
              </c:numCache>
            </c:numRef>
          </c:xVal>
          <c:yVal>
            <c:numRef>
              <c:f>Sheet4!$E$3:$E$92</c:f>
              <c:numCache>
                <c:formatCode>General</c:formatCode>
                <c:ptCount val="90"/>
                <c:pt idx="0">
                  <c:v>2.6507042253521127</c:v>
                </c:pt>
                <c:pt idx="1">
                  <c:v>2.6450704225352117</c:v>
                </c:pt>
                <c:pt idx="2">
                  <c:v>2.7771260997067451</c:v>
                </c:pt>
                <c:pt idx="3">
                  <c:v>2.7040229885057472</c:v>
                </c:pt>
                <c:pt idx="4">
                  <c:v>2.7712609970674484</c:v>
                </c:pt>
                <c:pt idx="5">
                  <c:v>2.8051575931232087</c:v>
                </c:pt>
                <c:pt idx="6">
                  <c:v>2.7671232876712328</c:v>
                </c:pt>
                <c:pt idx="7">
                  <c:v>2.4460784313725492</c:v>
                </c:pt>
                <c:pt idx="8">
                  <c:v>2.3611111111111107</c:v>
                </c:pt>
                <c:pt idx="9">
                  <c:v>2.4395604395604398</c:v>
                </c:pt>
                <c:pt idx="10">
                  <c:v>2.4066390041493775</c:v>
                </c:pt>
                <c:pt idx="11">
                  <c:v>2.3481781376518218</c:v>
                </c:pt>
                <c:pt idx="12">
                  <c:v>2.247787610619469</c:v>
                </c:pt>
                <c:pt idx="13">
                  <c:v>2.2965641952983722</c:v>
                </c:pt>
                <c:pt idx="14">
                  <c:v>2.0597484276729556</c:v>
                </c:pt>
                <c:pt idx="15">
                  <c:v>2.0886075949367084</c:v>
                </c:pt>
                <c:pt idx="16">
                  <c:v>2.0689655172413794</c:v>
                </c:pt>
                <c:pt idx="17">
                  <c:v>2.0853080568720377</c:v>
                </c:pt>
                <c:pt idx="18">
                  <c:v>1.9476744186046513</c:v>
                </c:pt>
                <c:pt idx="19">
                  <c:v>1.9122257053291536</c:v>
                </c:pt>
                <c:pt idx="20">
                  <c:v>2.0593368237347294</c:v>
                </c:pt>
                <c:pt idx="21">
                  <c:v>2.0068610634648367</c:v>
                </c:pt>
                <c:pt idx="22">
                  <c:v>1.9624573378839589</c:v>
                </c:pt>
                <c:pt idx="23">
                  <c:v>1.9604612850082372</c:v>
                </c:pt>
                <c:pt idx="24">
                  <c:v>1.9426751592356686</c:v>
                </c:pt>
                <c:pt idx="25">
                  <c:v>2.0472440944881889</c:v>
                </c:pt>
                <c:pt idx="26">
                  <c:v>2.1766561514195586</c:v>
                </c:pt>
                <c:pt idx="27">
                  <c:v>2.2082018927444795</c:v>
                </c:pt>
                <c:pt idx="28">
                  <c:v>2.1821036106750391</c:v>
                </c:pt>
                <c:pt idx="29">
                  <c:v>2.1568627450980395</c:v>
                </c:pt>
                <c:pt idx="30">
                  <c:v>2.1231979030144168</c:v>
                </c:pt>
                <c:pt idx="31">
                  <c:v>2.0754716981132075</c:v>
                </c:pt>
                <c:pt idx="32">
                  <c:v>2.0943952802359882</c:v>
                </c:pt>
                <c:pt idx="33">
                  <c:v>2.0399429386590588</c:v>
                </c:pt>
                <c:pt idx="34">
                  <c:v>2.0815138282387191</c:v>
                </c:pt>
                <c:pt idx="35">
                  <c:v>2.0545977011494254</c:v>
                </c:pt>
                <c:pt idx="36">
                  <c:v>2.0738636363636362</c:v>
                </c:pt>
                <c:pt idx="37">
                  <c:v>2.0476858345021038</c:v>
                </c:pt>
                <c:pt idx="38">
                  <c:v>2.0659971305595408</c:v>
                </c:pt>
                <c:pt idx="39">
                  <c:v>2.1377331420373027</c:v>
                </c:pt>
                <c:pt idx="40">
                  <c:v>2.1664275466284075</c:v>
                </c:pt>
                <c:pt idx="41">
                  <c:v>2.2533136966126657</c:v>
                </c:pt>
                <c:pt idx="42">
                  <c:v>2.2705314009661834</c:v>
                </c:pt>
                <c:pt idx="43">
                  <c:v>2.4629629629629628</c:v>
                </c:pt>
                <c:pt idx="44">
                  <c:v>2.6997840172786178</c:v>
                </c:pt>
                <c:pt idx="45">
                  <c:v>2.9061784897025169</c:v>
                </c:pt>
                <c:pt idx="46">
                  <c:v>2.947845804988662</c:v>
                </c:pt>
                <c:pt idx="47">
                  <c:v>2.9185520361990953</c:v>
                </c:pt>
                <c:pt idx="48">
                  <c:v>3.0344827586206899</c:v>
                </c:pt>
                <c:pt idx="49">
                  <c:v>3.0309734513274336</c:v>
                </c:pt>
                <c:pt idx="50">
                  <c:v>3.0360934182590236</c:v>
                </c:pt>
                <c:pt idx="51">
                  <c:v>3.0573248407643314</c:v>
                </c:pt>
                <c:pt idx="52">
                  <c:v>3.177777777777778</c:v>
                </c:pt>
                <c:pt idx="53">
                  <c:v>3.2266009852216753</c:v>
                </c:pt>
                <c:pt idx="54">
                  <c:v>3.4159779614325072</c:v>
                </c:pt>
                <c:pt idx="55">
                  <c:v>3.1232091690544412</c:v>
                </c:pt>
                <c:pt idx="56">
                  <c:v>2.7927170868347342</c:v>
                </c:pt>
                <c:pt idx="57">
                  <c:v>2.833333333333333</c:v>
                </c:pt>
                <c:pt idx="58">
                  <c:v>2.7176781002638526</c:v>
                </c:pt>
                <c:pt idx="59">
                  <c:v>2.6963350785340316</c:v>
                </c:pt>
                <c:pt idx="60">
                  <c:v>2.6147757255936677</c:v>
                </c:pt>
                <c:pt idx="61">
                  <c:v>2.5853018372703409</c:v>
                </c:pt>
                <c:pt idx="62">
                  <c:v>2.5840000000000001</c:v>
                </c:pt>
                <c:pt idx="63">
                  <c:v>2.6318681318681318</c:v>
                </c:pt>
                <c:pt idx="64">
                  <c:v>2.668523676880223</c:v>
                </c:pt>
                <c:pt idx="65">
                  <c:v>2.6184210526315788</c:v>
                </c:pt>
                <c:pt idx="66">
                  <c:v>2.6385869565217392</c:v>
                </c:pt>
                <c:pt idx="67">
                  <c:v>2.4592391304347827</c:v>
                </c:pt>
                <c:pt idx="68">
                  <c:v>2.4005449591280654</c:v>
                </c:pt>
                <c:pt idx="69">
                  <c:v>2.4178272980501392</c:v>
                </c:pt>
                <c:pt idx="70">
                  <c:v>2.4</c:v>
                </c:pt>
                <c:pt idx="71">
                  <c:v>2.3797814207650276</c:v>
                </c:pt>
                <c:pt idx="72">
                  <c:v>2.3770949720670389</c:v>
                </c:pt>
                <c:pt idx="73">
                  <c:v>2.404494382022472</c:v>
                </c:pt>
                <c:pt idx="74">
                  <c:v>2.5308988764044944</c:v>
                </c:pt>
                <c:pt idx="75">
                  <c:v>2.652173913043478</c:v>
                </c:pt>
                <c:pt idx="76">
                  <c:v>2.670157068062827</c:v>
                </c:pt>
                <c:pt idx="77">
                  <c:v>2.833333333333333</c:v>
                </c:pt>
                <c:pt idx="78">
                  <c:v>3.0934579439252334</c:v>
                </c:pt>
                <c:pt idx="79">
                  <c:v>2.9285714285714284</c:v>
                </c:pt>
                <c:pt idx="80">
                  <c:v>2.8267477203647418</c:v>
                </c:pt>
                <c:pt idx="81">
                  <c:v>2.9287925696594428</c:v>
                </c:pt>
                <c:pt idx="82">
                  <c:v>2.8948948948948949</c:v>
                </c:pt>
                <c:pt idx="83">
                  <c:v>2.855882352941177</c:v>
                </c:pt>
                <c:pt idx="84">
                  <c:v>2.8662790697674416</c:v>
                </c:pt>
                <c:pt idx="85">
                  <c:v>2.7765042979942689</c:v>
                </c:pt>
                <c:pt idx="86">
                  <c:v>2.7172011661807578</c:v>
                </c:pt>
                <c:pt idx="87">
                  <c:v>2.6927536231884055</c:v>
                </c:pt>
                <c:pt idx="88">
                  <c:v>2.6530612244897958</c:v>
                </c:pt>
                <c:pt idx="89">
                  <c:v>2.6991404011461317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063488"/>
        <c:axId val="180063880"/>
      </c:scatterChart>
      <c:valAx>
        <c:axId val="180063488"/>
        <c:scaling>
          <c:orientation val="minMax"/>
          <c:max val="42917"/>
          <c:min val="402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63880"/>
        <c:crosses val="autoZero"/>
        <c:crossBetween val="midCat"/>
      </c:valAx>
      <c:valAx>
        <c:axId val="18006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63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SOUTHERN PLAINS SORGHUM PRICES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Weekly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2354059190877E-2"/>
          <c:y val="0.18519648072159994"/>
          <c:w val="0.8801664177753642"/>
          <c:h val="0.66200192475940633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Avg. 2011-15</c:v>
                </c:pt>
              </c:strCache>
            </c:strRef>
          </c:tx>
          <c:spPr>
            <a:ln w="1270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9.479000000000001</c:v>
                </c:pt>
                <c:pt idx="1">
                  <c:v>9.4670000000000005</c:v>
                </c:pt>
                <c:pt idx="2">
                  <c:v>9.6410000000000018</c:v>
                </c:pt>
                <c:pt idx="3">
                  <c:v>9.7170000000000005</c:v>
                </c:pt>
                <c:pt idx="4">
                  <c:v>9.902000000000001</c:v>
                </c:pt>
                <c:pt idx="5">
                  <c:v>9.9529999999999994</c:v>
                </c:pt>
                <c:pt idx="6">
                  <c:v>9.9379999999999988</c:v>
                </c:pt>
                <c:pt idx="7">
                  <c:v>9.9339999999999993</c:v>
                </c:pt>
                <c:pt idx="8">
                  <c:v>10.205000000000002</c:v>
                </c:pt>
                <c:pt idx="9">
                  <c:v>10.054</c:v>
                </c:pt>
                <c:pt idx="10">
                  <c:v>10.081</c:v>
                </c:pt>
                <c:pt idx="11">
                  <c:v>10.245999999999999</c:v>
                </c:pt>
                <c:pt idx="12">
                  <c:v>9.9860000000000007</c:v>
                </c:pt>
                <c:pt idx="13">
                  <c:v>10.175999999999998</c:v>
                </c:pt>
                <c:pt idx="14">
                  <c:v>10.138</c:v>
                </c:pt>
                <c:pt idx="15">
                  <c:v>9.956999999999999</c:v>
                </c:pt>
                <c:pt idx="16">
                  <c:v>9.93</c:v>
                </c:pt>
                <c:pt idx="17">
                  <c:v>10.026999999999999</c:v>
                </c:pt>
                <c:pt idx="18">
                  <c:v>9.8679999999999986</c:v>
                </c:pt>
                <c:pt idx="19">
                  <c:v>10.039</c:v>
                </c:pt>
                <c:pt idx="20">
                  <c:v>9.8740000000000006</c:v>
                </c:pt>
                <c:pt idx="21">
                  <c:v>9.8260000000000005</c:v>
                </c:pt>
                <c:pt idx="22">
                  <c:v>9.9659999999999993</c:v>
                </c:pt>
                <c:pt idx="23">
                  <c:v>9.6160000000000014</c:v>
                </c:pt>
                <c:pt idx="24">
                  <c:v>9.6959999999999997</c:v>
                </c:pt>
                <c:pt idx="25">
                  <c:v>9.8849999999999998</c:v>
                </c:pt>
                <c:pt idx="26">
                  <c:v>9.9039999999999999</c:v>
                </c:pt>
                <c:pt idx="27">
                  <c:v>10.184999999999999</c:v>
                </c:pt>
                <c:pt idx="28">
                  <c:v>10.151</c:v>
                </c:pt>
                <c:pt idx="29">
                  <c:v>9.6960000000000015</c:v>
                </c:pt>
                <c:pt idx="30">
                  <c:v>9.7219999999999995</c:v>
                </c:pt>
                <c:pt idx="31">
                  <c:v>9.7410000000000014</c:v>
                </c:pt>
                <c:pt idx="32">
                  <c:v>9.6939999999999991</c:v>
                </c:pt>
                <c:pt idx="33">
                  <c:v>9.8109999999999999</c:v>
                </c:pt>
                <c:pt idx="34">
                  <c:v>9.8789999999999996</c:v>
                </c:pt>
                <c:pt idx="35">
                  <c:v>9.5330000000000013</c:v>
                </c:pt>
                <c:pt idx="36">
                  <c:v>9.1039999999999992</c:v>
                </c:pt>
                <c:pt idx="37">
                  <c:v>8.6630000000000003</c:v>
                </c:pt>
                <c:pt idx="38">
                  <c:v>8.48</c:v>
                </c:pt>
                <c:pt idx="39">
                  <c:v>8.5150000000000006</c:v>
                </c:pt>
                <c:pt idx="40">
                  <c:v>8.66</c:v>
                </c:pt>
                <c:pt idx="41">
                  <c:v>8.6860000000000017</c:v>
                </c:pt>
                <c:pt idx="42">
                  <c:v>8.6840000000000011</c:v>
                </c:pt>
                <c:pt idx="43">
                  <c:v>8.7370000000000001</c:v>
                </c:pt>
                <c:pt idx="44">
                  <c:v>8.6430000000000007</c:v>
                </c:pt>
                <c:pt idx="45">
                  <c:v>8.6020000000000003</c:v>
                </c:pt>
                <c:pt idx="46">
                  <c:v>8.6278600000000001</c:v>
                </c:pt>
                <c:pt idx="47">
                  <c:v>8.8120000000000012</c:v>
                </c:pt>
                <c:pt idx="48">
                  <c:v>8.8390000000000004</c:v>
                </c:pt>
                <c:pt idx="49">
                  <c:v>8.6490000000000009</c:v>
                </c:pt>
                <c:pt idx="50">
                  <c:v>8.6817200000000003</c:v>
                </c:pt>
                <c:pt idx="51">
                  <c:v>8.7407199999999996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ED7-43C4-A4BE-0DB0B41DFC2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ln w="50800">
              <a:solidFill>
                <a:srgbClr val="002060"/>
              </a:solidFill>
              <a:prstDash val="sysDot"/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5.41</c:v>
                </c:pt>
                <c:pt idx="1">
                  <c:v>5.5</c:v>
                </c:pt>
                <c:pt idx="2">
                  <c:v>5.665</c:v>
                </c:pt>
                <c:pt idx="3">
                  <c:v>5.6349999999999998</c:v>
                </c:pt>
                <c:pt idx="4">
                  <c:v>5.69</c:v>
                </c:pt>
                <c:pt idx="5">
                  <c:v>5.54</c:v>
                </c:pt>
                <c:pt idx="6">
                  <c:v>5.5449999999999999</c:v>
                </c:pt>
                <c:pt idx="7">
                  <c:v>5.4950000000000001</c:v>
                </c:pt>
                <c:pt idx="8">
                  <c:v>5.1100000000000003</c:v>
                </c:pt>
                <c:pt idx="9">
                  <c:v>5.165</c:v>
                </c:pt>
                <c:pt idx="10">
                  <c:v>5.3250000000000002</c:v>
                </c:pt>
                <c:pt idx="11">
                  <c:v>5.35</c:v>
                </c:pt>
                <c:pt idx="12">
                  <c:v>5.0199999999999996</c:v>
                </c:pt>
                <c:pt idx="13">
                  <c:v>5.1950000000000003</c:v>
                </c:pt>
                <c:pt idx="14">
                  <c:v>5.43</c:v>
                </c:pt>
                <c:pt idx="15">
                  <c:v>5.61</c:v>
                </c:pt>
                <c:pt idx="16">
                  <c:v>5.66</c:v>
                </c:pt>
                <c:pt idx="17">
                  <c:v>5.63</c:v>
                </c:pt>
                <c:pt idx="18">
                  <c:v>5.8</c:v>
                </c:pt>
                <c:pt idx="19">
                  <c:v>5.835</c:v>
                </c:pt>
                <c:pt idx="20">
                  <c:v>6.1550000000000002</c:v>
                </c:pt>
                <c:pt idx="21">
                  <c:v>6.2549999999999999</c:v>
                </c:pt>
                <c:pt idx="22">
                  <c:v>6.38</c:v>
                </c:pt>
                <c:pt idx="23">
                  <c:v>6.45</c:v>
                </c:pt>
                <c:pt idx="24">
                  <c:v>5.77</c:v>
                </c:pt>
                <c:pt idx="25">
                  <c:v>5.2850000000000001</c:v>
                </c:pt>
                <c:pt idx="26">
                  <c:v>4.9349999999999996</c:v>
                </c:pt>
                <c:pt idx="27">
                  <c:v>5.2050000000000001</c:v>
                </c:pt>
                <c:pt idx="28">
                  <c:v>4.7949999999999999</c:v>
                </c:pt>
                <c:pt idx="29">
                  <c:v>4.76</c:v>
                </c:pt>
                <c:pt idx="30">
                  <c:v>4.5549999999999997</c:v>
                </c:pt>
                <c:pt idx="31">
                  <c:v>4.5599999999999996</c:v>
                </c:pt>
                <c:pt idx="32">
                  <c:v>4.7750000000000004</c:v>
                </c:pt>
                <c:pt idx="33">
                  <c:v>4.6100000000000003</c:v>
                </c:pt>
                <c:pt idx="34">
                  <c:v>4.62</c:v>
                </c:pt>
                <c:pt idx="35">
                  <c:v>4.92</c:v>
                </c:pt>
                <c:pt idx="36">
                  <c:v>4.7750000000000004</c:v>
                </c:pt>
                <c:pt idx="37">
                  <c:v>4.9000000000000004</c:v>
                </c:pt>
                <c:pt idx="38">
                  <c:v>4.7699999999999996</c:v>
                </c:pt>
                <c:pt idx="39">
                  <c:v>4.9649999999999999</c:v>
                </c:pt>
                <c:pt idx="40">
                  <c:v>5.125</c:v>
                </c:pt>
                <c:pt idx="41">
                  <c:v>5.1449999999999996</c:v>
                </c:pt>
                <c:pt idx="42">
                  <c:v>5.2649999999999997</c:v>
                </c:pt>
                <c:pt idx="43">
                  <c:v>5.0949999999999998</c:v>
                </c:pt>
                <c:pt idx="44">
                  <c:v>5.0199999999999996</c:v>
                </c:pt>
                <c:pt idx="45">
                  <c:v>4.99</c:v>
                </c:pt>
                <c:pt idx="46">
                  <c:v>5.1550000000000002</c:v>
                </c:pt>
                <c:pt idx="47">
                  <c:v>5.0449999999999999</c:v>
                </c:pt>
                <c:pt idx="48">
                  <c:v>5.24</c:v>
                </c:pt>
                <c:pt idx="49">
                  <c:v>5.2850000000000001</c:v>
                </c:pt>
                <c:pt idx="50">
                  <c:v>5.12</c:v>
                </c:pt>
                <c:pt idx="51">
                  <c:v>5.17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ED7-43C4-A4BE-0DB0B41DF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Sheet1!$A$2:$A$53</c:f>
              <c:strCache>
                <c:ptCount val="40"/>
                <c:pt idx="0">
                  <c:v>JAN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5.37</c:v>
                </c:pt>
                <c:pt idx="1">
                  <c:v>5.3150000000000004</c:v>
                </c:pt>
                <c:pt idx="2">
                  <c:v>5.46</c:v>
                </c:pt>
                <c:pt idx="3">
                  <c:v>5.415</c:v>
                </c:pt>
                <c:pt idx="4">
                  <c:v>5.4450000000000003</c:v>
                </c:pt>
                <c:pt idx="5">
                  <c:v>5.4749999999999996</c:v>
                </c:pt>
                <c:pt idx="6">
                  <c:v>5.5350000000000001</c:v>
                </c:pt>
                <c:pt idx="7">
                  <c:v>5.45</c:v>
                </c:pt>
                <c:pt idx="8">
                  <c:v>5.61</c:v>
                </c:pt>
                <c:pt idx="9">
                  <c:v>5.4349999999999996</c:v>
                </c:pt>
                <c:pt idx="10">
                  <c:v>5.415</c:v>
                </c:pt>
                <c:pt idx="11">
                  <c:v>5.2450000000000001</c:v>
                </c:pt>
                <c:pt idx="12">
                  <c:v>5.2649999999999997</c:v>
                </c:pt>
                <c:pt idx="13">
                  <c:v>5.3150000000000004</c:v>
                </c:pt>
                <c:pt idx="14">
                  <c:v>5.5049999999999999</c:v>
                </c:pt>
                <c:pt idx="15">
                  <c:v>5.2649999999999997</c:v>
                </c:pt>
                <c:pt idx="16">
                  <c:v>5.4</c:v>
                </c:pt>
                <c:pt idx="17">
                  <c:v>5.39</c:v>
                </c:pt>
                <c:pt idx="18">
                  <c:v>5.43</c:v>
                </c:pt>
                <c:pt idx="19">
                  <c:v>5.38</c:v>
                </c:pt>
                <c:pt idx="20">
                  <c:v>5.43</c:v>
                </c:pt>
                <c:pt idx="21">
                  <c:v>5.33</c:v>
                </c:pt>
                <c:pt idx="22">
                  <c:v>5.74</c:v>
                </c:pt>
                <c:pt idx="23">
                  <c:v>5.73</c:v>
                </c:pt>
                <c:pt idx="24">
                  <c:v>5.44</c:v>
                </c:pt>
                <c:pt idx="25">
                  <c:v>5.39</c:v>
                </c:pt>
                <c:pt idx="26">
                  <c:v>5.8049999999999997</c:v>
                </c:pt>
                <c:pt idx="27">
                  <c:v>5.4349999999999996</c:v>
                </c:pt>
                <c:pt idx="28">
                  <c:v>5.9</c:v>
                </c:pt>
                <c:pt idx="29">
                  <c:v>5.6</c:v>
                </c:pt>
                <c:pt idx="30">
                  <c:v>5.42</c:v>
                </c:pt>
                <c:pt idx="31">
                  <c:v>5.36</c:v>
                </c:pt>
                <c:pt idx="32">
                  <c:v>5.22</c:v>
                </c:pt>
                <c:pt idx="33">
                  <c:v>5.2</c:v>
                </c:pt>
                <c:pt idx="34">
                  <c:v>5.1050000000000004</c:v>
                </c:pt>
                <c:pt idx="35">
                  <c:v>5.2750000000000004</c:v>
                </c:pt>
                <c:pt idx="36">
                  <c:v>5.5149999999999997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ED7-43C4-A4BE-0DB0B41DF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064664"/>
        <c:axId val="180065056"/>
      </c:lineChart>
      <c:catAx>
        <c:axId val="180064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0065056"/>
        <c:crosses val="autoZero"/>
        <c:auto val="1"/>
        <c:lblAlgn val="ctr"/>
        <c:lblOffset val="100"/>
        <c:noMultiLvlLbl val="0"/>
      </c:catAx>
      <c:valAx>
        <c:axId val="180065056"/>
        <c:scaling>
          <c:orientation val="minMax"/>
          <c:min val="4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$ Per Cwt.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180064664"/>
        <c:crosses val="autoZero"/>
        <c:crossBetween val="between"/>
        <c:majorUnit val="2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U.S. Wheat Price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Wheat!$N$3</c:f>
              <c:strCache>
                <c:ptCount val="1"/>
                <c:pt idx="0">
                  <c:v>U.S. Price</c:v>
                </c:pt>
              </c:strCache>
            </c:strRef>
          </c:tx>
          <c:marker>
            <c:symbol val="none"/>
          </c:marker>
          <c:xVal>
            <c:numRef>
              <c:f>Wheat!$M$4:$M$31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Wheat!$N$4:$N$31</c:f>
              <c:numCache>
                <c:formatCode>General</c:formatCode>
                <c:ptCount val="28"/>
                <c:pt idx="0">
                  <c:v>2.61</c:v>
                </c:pt>
                <c:pt idx="1">
                  <c:v>3</c:v>
                </c:pt>
                <c:pt idx="2">
                  <c:v>3.24</c:v>
                </c:pt>
                <c:pt idx="3">
                  <c:v>3.26</c:v>
                </c:pt>
                <c:pt idx="4">
                  <c:v>3.45</c:v>
                </c:pt>
                <c:pt idx="5">
                  <c:v>4.55</c:v>
                </c:pt>
                <c:pt idx="6">
                  <c:v>4.3</c:v>
                </c:pt>
                <c:pt idx="7">
                  <c:v>3.38</c:v>
                </c:pt>
                <c:pt idx="8">
                  <c:v>2.65</c:v>
                </c:pt>
                <c:pt idx="9">
                  <c:v>2.48</c:v>
                </c:pt>
                <c:pt idx="10">
                  <c:v>2.62</c:v>
                </c:pt>
                <c:pt idx="11">
                  <c:v>2.78</c:v>
                </c:pt>
                <c:pt idx="12">
                  <c:v>3.56</c:v>
                </c:pt>
                <c:pt idx="13">
                  <c:v>3.4</c:v>
                </c:pt>
                <c:pt idx="14">
                  <c:v>3.4</c:v>
                </c:pt>
                <c:pt idx="15">
                  <c:v>3.42</c:v>
                </c:pt>
                <c:pt idx="16">
                  <c:v>4.26</c:v>
                </c:pt>
                <c:pt idx="17">
                  <c:v>6.48</c:v>
                </c:pt>
                <c:pt idx="18">
                  <c:v>6.78</c:v>
                </c:pt>
                <c:pt idx="19">
                  <c:v>4.87</c:v>
                </c:pt>
                <c:pt idx="20">
                  <c:v>5.7</c:v>
                </c:pt>
                <c:pt idx="21">
                  <c:v>7.44</c:v>
                </c:pt>
                <c:pt idx="22">
                  <c:v>7.6</c:v>
                </c:pt>
                <c:pt idx="23">
                  <c:v>7.32</c:v>
                </c:pt>
                <c:pt idx="24">
                  <c:v>6.33</c:v>
                </c:pt>
                <c:pt idx="25">
                  <c:v>5.28</c:v>
                </c:pt>
                <c:pt idx="26">
                  <c:v>4.1100000000000003</c:v>
                </c:pt>
                <c:pt idx="27">
                  <c:v>4.5999999999999996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364304"/>
        <c:axId val="199002424"/>
      </c:scatterChart>
      <c:valAx>
        <c:axId val="75364304"/>
        <c:scaling>
          <c:orientation val="minMax"/>
          <c:max val="2017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9002424"/>
        <c:crosses val="autoZero"/>
        <c:crossBetween val="midCat"/>
      </c:valAx>
      <c:valAx>
        <c:axId val="199002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Wheat</a:t>
                </a:r>
                <a:r>
                  <a:rPr lang="en-US" sz="1400" baseline="0"/>
                  <a:t> Price ($/acre)</a:t>
                </a:r>
                <a:endParaRPr lang="en-US" sz="1400"/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5364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Global Wheat Production (Million Metric Tons)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Wheat!$BP$14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Wheat!$BO$15:$BO$38</c:f>
              <c:strCache>
                <c:ptCount val="24"/>
                <c:pt idx="0">
                  <c:v>  1994/95</c:v>
                </c:pt>
                <c:pt idx="1">
                  <c:v>  1995/96</c:v>
                </c:pt>
                <c:pt idx="2">
                  <c:v>  1996/97</c:v>
                </c:pt>
                <c:pt idx="3">
                  <c:v>  1997/98</c:v>
                </c:pt>
                <c:pt idx="4">
                  <c:v>  1998/99</c:v>
                </c:pt>
                <c:pt idx="5">
                  <c:v>  1999/00</c:v>
                </c:pt>
                <c:pt idx="6">
                  <c:v>  2000/01</c:v>
                </c:pt>
                <c:pt idx="7">
                  <c:v>  2001/02</c:v>
                </c:pt>
                <c:pt idx="8">
                  <c:v>  2002/03</c:v>
                </c:pt>
                <c:pt idx="9">
                  <c:v>  2003/04</c:v>
                </c:pt>
                <c:pt idx="10">
                  <c:v>  2004/05</c:v>
                </c:pt>
                <c:pt idx="11">
                  <c:v>  2005/06</c:v>
                </c:pt>
                <c:pt idx="12">
                  <c:v>  2006/07</c:v>
                </c:pt>
                <c:pt idx="13">
                  <c:v>  2007/08</c:v>
                </c:pt>
                <c:pt idx="14">
                  <c:v>  2008/09</c:v>
                </c:pt>
                <c:pt idx="15">
                  <c:v>  2009/10</c:v>
                </c:pt>
                <c:pt idx="16">
                  <c:v>  2010/11</c:v>
                </c:pt>
                <c:pt idx="17">
                  <c:v>  2011/12</c:v>
                </c:pt>
                <c:pt idx="18">
                  <c:v>  2012/13</c:v>
                </c:pt>
                <c:pt idx="19">
                  <c:v>  2013/14</c:v>
                </c:pt>
                <c:pt idx="20">
                  <c:v>  2014/15</c:v>
                </c:pt>
                <c:pt idx="21">
                  <c:v>  2015/16</c:v>
                </c:pt>
                <c:pt idx="22">
                  <c:v>  2016/17</c:v>
                </c:pt>
                <c:pt idx="23">
                  <c:v>2017/18</c:v>
                </c:pt>
              </c:strCache>
            </c:strRef>
          </c:cat>
          <c:val>
            <c:numRef>
              <c:f>Wheat!$BP$15:$BP$38</c:f>
              <c:numCache>
                <c:formatCode>General</c:formatCode>
                <c:ptCount val="24"/>
                <c:pt idx="0">
                  <c:v>523.1</c:v>
                </c:pt>
                <c:pt idx="1">
                  <c:v>537.5</c:v>
                </c:pt>
                <c:pt idx="2">
                  <c:v>581.29999999999995</c:v>
                </c:pt>
                <c:pt idx="3">
                  <c:v>610.20000000000005</c:v>
                </c:pt>
                <c:pt idx="4">
                  <c:v>590.5</c:v>
                </c:pt>
                <c:pt idx="5">
                  <c:v>587.5</c:v>
                </c:pt>
                <c:pt idx="6">
                  <c:v>582.79999999999995</c:v>
                </c:pt>
                <c:pt idx="7">
                  <c:v>583.9</c:v>
                </c:pt>
                <c:pt idx="8">
                  <c:v>569.70000000000005</c:v>
                </c:pt>
                <c:pt idx="9">
                  <c:v>555.70000000000005</c:v>
                </c:pt>
                <c:pt idx="10">
                  <c:v>626.79999999999995</c:v>
                </c:pt>
                <c:pt idx="11">
                  <c:v>618.79999999999995</c:v>
                </c:pt>
                <c:pt idx="12">
                  <c:v>596.70000000000005</c:v>
                </c:pt>
                <c:pt idx="13">
                  <c:v>611.9</c:v>
                </c:pt>
                <c:pt idx="14">
                  <c:v>684</c:v>
                </c:pt>
                <c:pt idx="15">
                  <c:v>687.2</c:v>
                </c:pt>
                <c:pt idx="16">
                  <c:v>649.5</c:v>
                </c:pt>
                <c:pt idx="17">
                  <c:v>697.3</c:v>
                </c:pt>
                <c:pt idx="18">
                  <c:v>658.6</c:v>
                </c:pt>
                <c:pt idx="19">
                  <c:v>715.1</c:v>
                </c:pt>
                <c:pt idx="20">
                  <c:v>728.3</c:v>
                </c:pt>
                <c:pt idx="21">
                  <c:v>735.3</c:v>
                </c:pt>
                <c:pt idx="22">
                  <c:v>753.31</c:v>
                </c:pt>
                <c:pt idx="23">
                  <c:v>744.85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709176"/>
        <c:axId val="179709568"/>
      </c:barChart>
      <c:catAx>
        <c:axId val="17970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09568"/>
        <c:crosses val="autoZero"/>
        <c:auto val="1"/>
        <c:lblAlgn val="ctr"/>
        <c:lblOffset val="100"/>
        <c:noMultiLvlLbl val="0"/>
      </c:catAx>
      <c:valAx>
        <c:axId val="17970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09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Wheat!$AR$3</c:f>
              <c:strCache>
                <c:ptCount val="1"/>
                <c:pt idx="0">
                  <c:v>Exports</c:v>
                </c:pt>
              </c:strCache>
            </c:strRef>
          </c:tx>
          <c:invertIfNegative val="0"/>
          <c:cat>
            <c:numRef>
              <c:f>Wheat!$AQ$4:$AQ$41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Wheat!$AR$4:$AR$41</c:f>
              <c:numCache>
                <c:formatCode>#,##0</c:formatCode>
                <c:ptCount val="38"/>
                <c:pt idx="0">
                  <c:v>1514</c:v>
                </c:pt>
                <c:pt idx="1">
                  <c:v>1771</c:v>
                </c:pt>
                <c:pt idx="2">
                  <c:v>1509</c:v>
                </c:pt>
                <c:pt idx="3">
                  <c:v>1426</c:v>
                </c:pt>
                <c:pt idx="4">
                  <c:v>1421</c:v>
                </c:pt>
                <c:pt idx="5" formatCode="General">
                  <c:v>909</c:v>
                </c:pt>
                <c:pt idx="6" formatCode="General">
                  <c:v>999</c:v>
                </c:pt>
                <c:pt idx="7">
                  <c:v>1588</c:v>
                </c:pt>
                <c:pt idx="8">
                  <c:v>1415</c:v>
                </c:pt>
                <c:pt idx="9">
                  <c:v>1232</c:v>
                </c:pt>
                <c:pt idx="10">
                  <c:v>1069</c:v>
                </c:pt>
                <c:pt idx="11">
                  <c:v>1282</c:v>
                </c:pt>
                <c:pt idx="12">
                  <c:v>1354</c:v>
                </c:pt>
                <c:pt idx="13">
                  <c:v>1228</c:v>
                </c:pt>
                <c:pt idx="14">
                  <c:v>1188</c:v>
                </c:pt>
                <c:pt idx="15">
                  <c:v>1241</c:v>
                </c:pt>
                <c:pt idx="16">
                  <c:v>1002</c:v>
                </c:pt>
                <c:pt idx="17">
                  <c:v>1040</c:v>
                </c:pt>
                <c:pt idx="18">
                  <c:v>1046</c:v>
                </c:pt>
                <c:pt idx="19">
                  <c:v>1086</c:v>
                </c:pt>
                <c:pt idx="20">
                  <c:v>1062</c:v>
                </c:pt>
                <c:pt idx="21" formatCode="General">
                  <c:v>962</c:v>
                </c:pt>
                <c:pt idx="22" formatCode="General">
                  <c:v>850</c:v>
                </c:pt>
                <c:pt idx="23">
                  <c:v>1158</c:v>
                </c:pt>
                <c:pt idx="24">
                  <c:v>1066</c:v>
                </c:pt>
                <c:pt idx="25">
                  <c:v>1003</c:v>
                </c:pt>
                <c:pt idx="26" formatCode="General">
                  <c:v>908</c:v>
                </c:pt>
                <c:pt idx="27">
                  <c:v>1263</c:v>
                </c:pt>
                <c:pt idx="28">
                  <c:v>1015</c:v>
                </c:pt>
                <c:pt idx="29" formatCode="General">
                  <c:v>879</c:v>
                </c:pt>
                <c:pt idx="30">
                  <c:v>1289</c:v>
                </c:pt>
                <c:pt idx="31" formatCode="[$-10409]###,###">
                  <c:v>1051</c:v>
                </c:pt>
                <c:pt idx="32" formatCode="[$-10409]###,###">
                  <c:v>1012</c:v>
                </c:pt>
                <c:pt idx="33" formatCode="General">
                  <c:v>1176</c:v>
                </c:pt>
                <c:pt idx="34" formatCode="General">
                  <c:v>864</c:v>
                </c:pt>
                <c:pt idx="35" formatCode="General">
                  <c:v>778</c:v>
                </c:pt>
                <c:pt idx="36" formatCode="General">
                  <c:v>1055</c:v>
                </c:pt>
                <c:pt idx="37" formatCode="General">
                  <c:v>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709960"/>
        <c:axId val="179710352"/>
      </c:barChart>
      <c:catAx>
        <c:axId val="17970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9710352"/>
        <c:crosses val="autoZero"/>
        <c:auto val="1"/>
        <c:lblAlgn val="ctr"/>
        <c:lblOffset val="100"/>
        <c:noMultiLvlLbl val="1"/>
      </c:catAx>
      <c:valAx>
        <c:axId val="179710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U.S. Wheat Exports (Million Bu)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709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Wheat!$AG$3</c:f>
              <c:strCache>
                <c:ptCount val="1"/>
                <c:pt idx="0">
                  <c:v>Food Use</c:v>
                </c:pt>
              </c:strCache>
            </c:strRef>
          </c:tx>
          <c:invertIfNegative val="0"/>
          <c:cat>
            <c:numRef>
              <c:f>Wheat!$AB$4:$AB$41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Wheat!$AG$4:$AG$41</c:f>
              <c:numCache>
                <c:formatCode>General</c:formatCode>
                <c:ptCount val="38"/>
                <c:pt idx="0">
                  <c:v>611</c:v>
                </c:pt>
                <c:pt idx="1">
                  <c:v>602</c:v>
                </c:pt>
                <c:pt idx="2">
                  <c:v>616</c:v>
                </c:pt>
                <c:pt idx="3">
                  <c:v>643</c:v>
                </c:pt>
                <c:pt idx="4">
                  <c:v>651</c:v>
                </c:pt>
                <c:pt idx="5">
                  <c:v>674</c:v>
                </c:pt>
                <c:pt idx="6">
                  <c:v>712</c:v>
                </c:pt>
                <c:pt idx="7">
                  <c:v>721</c:v>
                </c:pt>
                <c:pt idx="8">
                  <c:v>726</c:v>
                </c:pt>
                <c:pt idx="9">
                  <c:v>749</c:v>
                </c:pt>
                <c:pt idx="10">
                  <c:v>790</c:v>
                </c:pt>
                <c:pt idx="11">
                  <c:v>789</c:v>
                </c:pt>
                <c:pt idx="12">
                  <c:v>835</c:v>
                </c:pt>
                <c:pt idx="13">
                  <c:v>872</c:v>
                </c:pt>
                <c:pt idx="14">
                  <c:v>853</c:v>
                </c:pt>
                <c:pt idx="15">
                  <c:v>883</c:v>
                </c:pt>
                <c:pt idx="16">
                  <c:v>891</c:v>
                </c:pt>
                <c:pt idx="17">
                  <c:v>914</c:v>
                </c:pt>
                <c:pt idx="18">
                  <c:v>910</c:v>
                </c:pt>
                <c:pt idx="19">
                  <c:v>929</c:v>
                </c:pt>
                <c:pt idx="20">
                  <c:v>950</c:v>
                </c:pt>
                <c:pt idx="21">
                  <c:v>926</c:v>
                </c:pt>
                <c:pt idx="22">
                  <c:v>919</c:v>
                </c:pt>
                <c:pt idx="23">
                  <c:v>912</c:v>
                </c:pt>
                <c:pt idx="24">
                  <c:v>910</c:v>
                </c:pt>
                <c:pt idx="25">
                  <c:v>917</c:v>
                </c:pt>
                <c:pt idx="26">
                  <c:v>938</c:v>
                </c:pt>
                <c:pt idx="27">
                  <c:v>948</c:v>
                </c:pt>
                <c:pt idx="28">
                  <c:v>927</c:v>
                </c:pt>
                <c:pt idx="29">
                  <c:v>919</c:v>
                </c:pt>
                <c:pt idx="30">
                  <c:v>930</c:v>
                </c:pt>
                <c:pt idx="31" formatCode="[$-10409]###,###">
                  <c:v>941.38699999999994</c:v>
                </c:pt>
                <c:pt idx="32" formatCode="[$-10409]###,###">
                  <c:v>945</c:v>
                </c:pt>
                <c:pt idx="33">
                  <c:v>951</c:v>
                </c:pt>
                <c:pt idx="34">
                  <c:v>958</c:v>
                </c:pt>
                <c:pt idx="35">
                  <c:v>957</c:v>
                </c:pt>
                <c:pt idx="36">
                  <c:v>949</c:v>
                </c:pt>
                <c:pt idx="37">
                  <c:v>950</c:v>
                </c:pt>
              </c:numCache>
            </c:numRef>
          </c:val>
        </c:ser>
        <c:ser>
          <c:idx val="6"/>
          <c:order val="1"/>
          <c:tx>
            <c:strRef>
              <c:f>Wheat!$AI$3</c:f>
              <c:strCache>
                <c:ptCount val="1"/>
                <c:pt idx="0">
                  <c:v>Feed and residual use</c:v>
                </c:pt>
              </c:strCache>
            </c:strRef>
          </c:tx>
          <c:invertIfNegative val="0"/>
          <c:cat>
            <c:numRef>
              <c:f>Wheat!$AB$4:$AB$41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Wheat!$AI$4:$AI$41</c:f>
              <c:numCache>
                <c:formatCode>General</c:formatCode>
                <c:ptCount val="38"/>
                <c:pt idx="0">
                  <c:v>59</c:v>
                </c:pt>
                <c:pt idx="1">
                  <c:v>135</c:v>
                </c:pt>
                <c:pt idx="2">
                  <c:v>195</c:v>
                </c:pt>
                <c:pt idx="3">
                  <c:v>371</c:v>
                </c:pt>
                <c:pt idx="4">
                  <c:v>407</c:v>
                </c:pt>
                <c:pt idx="5">
                  <c:v>284</c:v>
                </c:pt>
                <c:pt idx="6">
                  <c:v>401</c:v>
                </c:pt>
                <c:pt idx="7">
                  <c:v>290</c:v>
                </c:pt>
                <c:pt idx="8">
                  <c:v>150</c:v>
                </c:pt>
                <c:pt idx="9">
                  <c:v>139</c:v>
                </c:pt>
                <c:pt idx="10">
                  <c:v>482</c:v>
                </c:pt>
                <c:pt idx="11">
                  <c:v>244</c:v>
                </c:pt>
                <c:pt idx="12">
                  <c:v>194</c:v>
                </c:pt>
                <c:pt idx="13">
                  <c:v>272</c:v>
                </c:pt>
                <c:pt idx="14">
                  <c:v>345</c:v>
                </c:pt>
                <c:pt idx="15">
                  <c:v>154</c:v>
                </c:pt>
                <c:pt idx="16">
                  <c:v>308</c:v>
                </c:pt>
                <c:pt idx="17">
                  <c:v>251</c:v>
                </c:pt>
                <c:pt idx="18">
                  <c:v>391</c:v>
                </c:pt>
                <c:pt idx="19">
                  <c:v>279</c:v>
                </c:pt>
                <c:pt idx="20">
                  <c:v>300</c:v>
                </c:pt>
                <c:pt idx="21">
                  <c:v>182</c:v>
                </c:pt>
                <c:pt idx="22">
                  <c:v>116</c:v>
                </c:pt>
                <c:pt idx="23">
                  <c:v>203</c:v>
                </c:pt>
                <c:pt idx="24">
                  <c:v>181</c:v>
                </c:pt>
                <c:pt idx="25">
                  <c:v>157</c:v>
                </c:pt>
                <c:pt idx="26">
                  <c:v>117</c:v>
                </c:pt>
                <c:pt idx="27">
                  <c:v>16</c:v>
                </c:pt>
                <c:pt idx="28">
                  <c:v>255</c:v>
                </c:pt>
                <c:pt idx="29">
                  <c:v>150</c:v>
                </c:pt>
                <c:pt idx="30">
                  <c:v>129</c:v>
                </c:pt>
                <c:pt idx="31" formatCode="[$-10409]###,###">
                  <c:v>162</c:v>
                </c:pt>
                <c:pt idx="32" formatCode="[$-10409]###,###">
                  <c:v>384</c:v>
                </c:pt>
                <c:pt idx="33">
                  <c:v>228</c:v>
                </c:pt>
                <c:pt idx="34">
                  <c:v>114</c:v>
                </c:pt>
                <c:pt idx="35">
                  <c:v>149</c:v>
                </c:pt>
                <c:pt idx="36">
                  <c:v>154</c:v>
                </c:pt>
                <c:pt idx="37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711136"/>
        <c:axId val="179711528"/>
      </c:barChart>
      <c:catAx>
        <c:axId val="1797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9711528"/>
        <c:crosses val="autoZero"/>
        <c:auto val="1"/>
        <c:lblAlgn val="ctr"/>
        <c:lblOffset val="100"/>
        <c:noMultiLvlLbl val="1"/>
      </c:catAx>
      <c:valAx>
        <c:axId val="179711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Dissapearacne (Million Bu)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9711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2017 Corn Production by State (1,000 bu)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'Corn Prices'!$T$82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'Corn Prices'!$U$80:$AD$80</c:f>
              <c:strCache>
                <c:ptCount val="10"/>
                <c:pt idx="0">
                  <c:v>Alabama</c:v>
                </c:pt>
                <c:pt idx="1">
                  <c:v>Arkansas</c:v>
                </c:pt>
                <c:pt idx="2">
                  <c:v>Georgia</c:v>
                </c:pt>
                <c:pt idx="3">
                  <c:v>Kentucky</c:v>
                </c:pt>
                <c:pt idx="4">
                  <c:v>Louisiana</c:v>
                </c:pt>
                <c:pt idx="5">
                  <c:v>Mississippi</c:v>
                </c:pt>
                <c:pt idx="6">
                  <c:v>South Carolina</c:v>
                </c:pt>
                <c:pt idx="7">
                  <c:v>Tennessee</c:v>
                </c:pt>
                <c:pt idx="8">
                  <c:v>Texas</c:v>
                </c:pt>
                <c:pt idx="9">
                  <c:v>Iowa</c:v>
                </c:pt>
              </c:strCache>
            </c:strRef>
          </c:cat>
          <c:val>
            <c:numRef>
              <c:f>'Corn Prices'!$U$82:$AD$82</c:f>
              <c:numCache>
                <c:formatCode>General</c:formatCode>
                <c:ptCount val="10"/>
                <c:pt idx="0">
                  <c:v>39245</c:v>
                </c:pt>
                <c:pt idx="1">
                  <c:v>121030</c:v>
                </c:pt>
                <c:pt idx="2">
                  <c:v>58240</c:v>
                </c:pt>
                <c:pt idx="3">
                  <c:v>215460</c:v>
                </c:pt>
                <c:pt idx="4">
                  <c:v>85100</c:v>
                </c:pt>
                <c:pt idx="5">
                  <c:v>99900</c:v>
                </c:pt>
                <c:pt idx="6">
                  <c:v>42525</c:v>
                </c:pt>
                <c:pt idx="7">
                  <c:v>131040</c:v>
                </c:pt>
                <c:pt idx="8">
                  <c:v>294000</c:v>
                </c:pt>
                <c:pt idx="9">
                  <c:v>2449700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944496"/>
        <c:axId val="178551608"/>
      </c:barChart>
      <c:catAx>
        <c:axId val="17794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51608"/>
        <c:crosses val="autoZero"/>
        <c:auto val="1"/>
        <c:lblAlgn val="ctr"/>
        <c:lblOffset val="100"/>
        <c:noMultiLvlLbl val="0"/>
      </c:catAx>
      <c:valAx>
        <c:axId val="17855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94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Wheat!$AV$3</c:f>
              <c:strCache>
                <c:ptCount val="1"/>
                <c:pt idx="0">
                  <c:v>Ending stocks</c:v>
                </c:pt>
              </c:strCache>
            </c:strRef>
          </c:tx>
          <c:invertIfNegative val="0"/>
          <c:cat>
            <c:numRef>
              <c:f>Wheat!$AU$4:$AU$41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Wheat!$AV$4:$AV$41</c:f>
              <c:numCache>
                <c:formatCode>#,##0</c:formatCode>
                <c:ptCount val="38"/>
                <c:pt idx="0" formatCode="General">
                  <c:v>989</c:v>
                </c:pt>
                <c:pt idx="1">
                  <c:v>1159</c:v>
                </c:pt>
                <c:pt idx="2">
                  <c:v>1515</c:v>
                </c:pt>
                <c:pt idx="3">
                  <c:v>1399</c:v>
                </c:pt>
                <c:pt idx="4">
                  <c:v>1425</c:v>
                </c:pt>
                <c:pt idx="5">
                  <c:v>1905</c:v>
                </c:pt>
                <c:pt idx="6">
                  <c:v>1821</c:v>
                </c:pt>
                <c:pt idx="7">
                  <c:v>1261</c:v>
                </c:pt>
                <c:pt idx="8" formatCode="General">
                  <c:v>702</c:v>
                </c:pt>
                <c:pt idx="9" formatCode="General">
                  <c:v>536</c:v>
                </c:pt>
                <c:pt idx="10" formatCode="General">
                  <c:v>868</c:v>
                </c:pt>
                <c:pt idx="11" formatCode="General">
                  <c:v>475</c:v>
                </c:pt>
                <c:pt idx="12" formatCode="General">
                  <c:v>531</c:v>
                </c:pt>
                <c:pt idx="13" formatCode="General">
                  <c:v>568</c:v>
                </c:pt>
                <c:pt idx="14" formatCode="General">
                  <c:v>507</c:v>
                </c:pt>
                <c:pt idx="15" formatCode="General">
                  <c:v>376</c:v>
                </c:pt>
                <c:pt idx="16" formatCode="General">
                  <c:v>444</c:v>
                </c:pt>
                <c:pt idx="17" formatCode="General">
                  <c:v>722</c:v>
                </c:pt>
                <c:pt idx="18" formatCode="General">
                  <c:v>946</c:v>
                </c:pt>
                <c:pt idx="19" formatCode="General">
                  <c:v>950</c:v>
                </c:pt>
                <c:pt idx="20" formatCode="General">
                  <c:v>876</c:v>
                </c:pt>
                <c:pt idx="21" formatCode="General">
                  <c:v>777</c:v>
                </c:pt>
                <c:pt idx="22" formatCode="General">
                  <c:v>491</c:v>
                </c:pt>
                <c:pt idx="23" formatCode="General">
                  <c:v>546</c:v>
                </c:pt>
                <c:pt idx="24" formatCode="General">
                  <c:v>540</c:v>
                </c:pt>
                <c:pt idx="25" formatCode="General">
                  <c:v>571</c:v>
                </c:pt>
                <c:pt idx="26" formatCode="General">
                  <c:v>456</c:v>
                </c:pt>
                <c:pt idx="27" formatCode="General">
                  <c:v>306</c:v>
                </c:pt>
                <c:pt idx="28" formatCode="General">
                  <c:v>657</c:v>
                </c:pt>
                <c:pt idx="29" formatCode="General">
                  <c:v>976</c:v>
                </c:pt>
                <c:pt idx="30" formatCode="General">
                  <c:v>861</c:v>
                </c:pt>
                <c:pt idx="31" formatCode="[$-10409]###,###">
                  <c:v>742.62</c:v>
                </c:pt>
                <c:pt idx="32" formatCode="[$-10409]###,###">
                  <c:v>718</c:v>
                </c:pt>
                <c:pt idx="33" formatCode="General">
                  <c:v>590</c:v>
                </c:pt>
                <c:pt idx="34" formatCode="General">
                  <c:v>752</c:v>
                </c:pt>
                <c:pt idx="35" formatCode="General">
                  <c:v>976</c:v>
                </c:pt>
                <c:pt idx="36" formatCode="General">
                  <c:v>1184</c:v>
                </c:pt>
                <c:pt idx="37" formatCode="General">
                  <c:v>933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96432"/>
        <c:axId val="180596824"/>
      </c:barChart>
      <c:catAx>
        <c:axId val="18059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0596824"/>
        <c:crosses val="autoZero"/>
        <c:auto val="1"/>
        <c:lblAlgn val="ctr"/>
        <c:lblOffset val="100"/>
        <c:noMultiLvlLbl val="1"/>
      </c:catAx>
      <c:valAx>
        <c:axId val="180596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Ending Stocks (Million Bu)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059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Global Ending Stocks (Million</a:t>
            </a:r>
            <a:r>
              <a:rPr lang="en-US" sz="2400" baseline="0"/>
              <a:t> Metric Tons)</a:t>
            </a:r>
            <a:endParaRPr lang="en-US" sz="24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Wheat!$BS$14</c:f>
              <c:strCache>
                <c:ptCount val="1"/>
                <c:pt idx="0">
                  <c:v>Ending Stocks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Wheat!$BR$15:$BR$38</c:f>
              <c:strCache>
                <c:ptCount val="24"/>
                <c:pt idx="0">
                  <c:v>  1994/95</c:v>
                </c:pt>
                <c:pt idx="1">
                  <c:v>  1995/96</c:v>
                </c:pt>
                <c:pt idx="2">
                  <c:v>  1996/97</c:v>
                </c:pt>
                <c:pt idx="3">
                  <c:v>  1997/98</c:v>
                </c:pt>
                <c:pt idx="4">
                  <c:v>  1998/99</c:v>
                </c:pt>
                <c:pt idx="5">
                  <c:v>  1999/00</c:v>
                </c:pt>
                <c:pt idx="6">
                  <c:v>  2000/01</c:v>
                </c:pt>
                <c:pt idx="7">
                  <c:v>  2001/02</c:v>
                </c:pt>
                <c:pt idx="8">
                  <c:v>  2002/03</c:v>
                </c:pt>
                <c:pt idx="9">
                  <c:v>  2003/04</c:v>
                </c:pt>
                <c:pt idx="10">
                  <c:v>  2004/05</c:v>
                </c:pt>
                <c:pt idx="11">
                  <c:v>  2005/06</c:v>
                </c:pt>
                <c:pt idx="12">
                  <c:v>  2006/07</c:v>
                </c:pt>
                <c:pt idx="13">
                  <c:v>  2007/08</c:v>
                </c:pt>
                <c:pt idx="14">
                  <c:v>  2008/09</c:v>
                </c:pt>
                <c:pt idx="15">
                  <c:v>  2009/10</c:v>
                </c:pt>
                <c:pt idx="16">
                  <c:v>  2010/11</c:v>
                </c:pt>
                <c:pt idx="17">
                  <c:v>  2011/12</c:v>
                </c:pt>
                <c:pt idx="18">
                  <c:v>  2012/13</c:v>
                </c:pt>
                <c:pt idx="19">
                  <c:v>  2013/14</c:v>
                </c:pt>
                <c:pt idx="20">
                  <c:v>  2014/15</c:v>
                </c:pt>
                <c:pt idx="21">
                  <c:v>  2015/16</c:v>
                </c:pt>
                <c:pt idx="22">
                  <c:v>  2016/17</c:v>
                </c:pt>
                <c:pt idx="23">
                  <c:v>2017/18</c:v>
                </c:pt>
              </c:strCache>
            </c:strRef>
          </c:cat>
          <c:val>
            <c:numRef>
              <c:f>Wheat!$BS$15:$BS$38</c:f>
              <c:numCache>
                <c:formatCode>General</c:formatCode>
                <c:ptCount val="24"/>
                <c:pt idx="0">
                  <c:v>164.7</c:v>
                </c:pt>
                <c:pt idx="1">
                  <c:v>156.6</c:v>
                </c:pt>
                <c:pt idx="2">
                  <c:v>165.3</c:v>
                </c:pt>
                <c:pt idx="3">
                  <c:v>199</c:v>
                </c:pt>
                <c:pt idx="4">
                  <c:v>210.5</c:v>
                </c:pt>
                <c:pt idx="5">
                  <c:v>210.3</c:v>
                </c:pt>
                <c:pt idx="6">
                  <c:v>206</c:v>
                </c:pt>
                <c:pt idx="7">
                  <c:v>203.3</c:v>
                </c:pt>
                <c:pt idx="8">
                  <c:v>169</c:v>
                </c:pt>
                <c:pt idx="9">
                  <c:v>135.80000000000001</c:v>
                </c:pt>
                <c:pt idx="10">
                  <c:v>156.19999999999999</c:v>
                </c:pt>
                <c:pt idx="11">
                  <c:v>153.30000000000001</c:v>
                </c:pt>
                <c:pt idx="12">
                  <c:v>133.4</c:v>
                </c:pt>
                <c:pt idx="13">
                  <c:v>128.1</c:v>
                </c:pt>
                <c:pt idx="14">
                  <c:v>169.1</c:v>
                </c:pt>
                <c:pt idx="15">
                  <c:v>203.3</c:v>
                </c:pt>
                <c:pt idx="16">
                  <c:v>198.7</c:v>
                </c:pt>
                <c:pt idx="17">
                  <c:v>198.3</c:v>
                </c:pt>
                <c:pt idx="18">
                  <c:v>177.6</c:v>
                </c:pt>
                <c:pt idx="19">
                  <c:v>194.7</c:v>
                </c:pt>
                <c:pt idx="20">
                  <c:v>217.2</c:v>
                </c:pt>
                <c:pt idx="21">
                  <c:v>241.19</c:v>
                </c:pt>
                <c:pt idx="22">
                  <c:v>255.83</c:v>
                </c:pt>
                <c:pt idx="23">
                  <c:v>263.14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598392"/>
        <c:axId val="180598784"/>
      </c:barChart>
      <c:catAx>
        <c:axId val="1805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8784"/>
        <c:crosses val="autoZero"/>
        <c:auto val="1"/>
        <c:lblAlgn val="ctr"/>
        <c:lblOffset val="100"/>
        <c:noMultiLvlLbl val="0"/>
      </c:catAx>
      <c:valAx>
        <c:axId val="18059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ANNUAL CORN PRODUCTION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371934111684317E-2"/>
          <c:y val="0.18519648072159994"/>
          <c:w val="0.91274097203366833"/>
          <c:h val="0.7582460907175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Bil. Bushels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6337.73</c:v>
                </c:pt>
                <c:pt idx="1">
                  <c:v>10050.52</c:v>
                </c:pt>
                <c:pt idx="2">
                  <c:v>7400.0510000000004</c:v>
                </c:pt>
                <c:pt idx="3">
                  <c:v>9232.5570000000007</c:v>
                </c:pt>
                <c:pt idx="4">
                  <c:v>9206.8320000000003</c:v>
                </c:pt>
                <c:pt idx="5">
                  <c:v>9758.6849999999995</c:v>
                </c:pt>
                <c:pt idx="6">
                  <c:v>9430.6119999999992</c:v>
                </c:pt>
                <c:pt idx="7">
                  <c:v>9915.0509999999995</c:v>
                </c:pt>
                <c:pt idx="8">
                  <c:v>9506.84</c:v>
                </c:pt>
                <c:pt idx="9">
                  <c:v>8966.7870000000003</c:v>
                </c:pt>
                <c:pt idx="10">
                  <c:v>10089.222</c:v>
                </c:pt>
                <c:pt idx="11">
                  <c:v>11807.085999999999</c:v>
                </c:pt>
                <c:pt idx="12">
                  <c:v>11114.082</c:v>
                </c:pt>
                <c:pt idx="13">
                  <c:v>10535</c:v>
                </c:pt>
                <c:pt idx="14">
                  <c:v>13037.875</c:v>
                </c:pt>
                <c:pt idx="15">
                  <c:v>12091.647999999999</c:v>
                </c:pt>
                <c:pt idx="16">
                  <c:v>13091.861999999999</c:v>
                </c:pt>
                <c:pt idx="17">
                  <c:v>12446.865</c:v>
                </c:pt>
                <c:pt idx="18">
                  <c:v>12359.611999999999</c:v>
                </c:pt>
                <c:pt idx="19">
                  <c:v>10755.111000000001</c:v>
                </c:pt>
                <c:pt idx="20">
                  <c:v>13828.964</c:v>
                </c:pt>
                <c:pt idx="21">
                  <c:v>14215.531999999999</c:v>
                </c:pt>
                <c:pt idx="22">
                  <c:v>13601.964</c:v>
                </c:pt>
                <c:pt idx="23">
                  <c:v>15148.038</c:v>
                </c:pt>
                <c:pt idx="24">
                  <c:v>14019.2</c:v>
                </c:pt>
                <c:pt idx="25">
                  <c:v>14466.999999999998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C-4FF0-B458-39EF3055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49960"/>
        <c:axId val="178584416"/>
      </c:barChart>
      <c:catAx>
        <c:axId val="179449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85844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8584416"/>
        <c:scaling>
          <c:orientation val="minMax"/>
          <c:min val="4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 smtClean="0"/>
                  <a:t>Bil</a:t>
                </a:r>
                <a:r>
                  <a:rPr lang="en-US" b="0" dirty="0" smtClean="0"/>
                  <a:t>. Bushels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79449960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Corn Exports as % of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3"/>
          <c:order val="0"/>
          <c:tx>
            <c:strRef>
              <c:f>'Corn Prices'!$AJ$1</c:f>
              <c:strCache>
                <c:ptCount val="1"/>
                <c:pt idx="0">
                  <c:v>Exports as % of Production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'Corn Prices'!$V$2:$V$29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'Corn Prices'!$AJ$2:$AJ$29</c:f>
              <c:numCache>
                <c:formatCode>General</c:formatCode>
                <c:ptCount val="28"/>
                <c:pt idx="0">
                  <c:v>0.21762350725255822</c:v>
                </c:pt>
                <c:pt idx="1">
                  <c:v>0.2119019126353805</c:v>
                </c:pt>
                <c:pt idx="2">
                  <c:v>0.17551239893895532</c:v>
                </c:pt>
                <c:pt idx="3">
                  <c:v>0.2095895533574324</c:v>
                </c:pt>
                <c:pt idx="4">
                  <c:v>0.21665366568097968</c:v>
                </c:pt>
                <c:pt idx="5">
                  <c:v>0.30105522245725064</c:v>
                </c:pt>
                <c:pt idx="6">
                  <c:v>0.19467727087956238</c:v>
                </c:pt>
                <c:pt idx="7">
                  <c:v>0.16340322056490222</c:v>
                </c:pt>
                <c:pt idx="8">
                  <c:v>0.20332585794090086</c:v>
                </c:pt>
                <c:pt idx="9">
                  <c:v>0.20534892115167078</c:v>
                </c:pt>
                <c:pt idx="10">
                  <c:v>0.19579808515357108</c:v>
                </c:pt>
                <c:pt idx="11">
                  <c:v>0.20044745742735132</c:v>
                </c:pt>
                <c:pt idx="12">
                  <c:v>0.17708539301758811</c:v>
                </c:pt>
                <c:pt idx="13">
                  <c:v>0.18833766287324685</c:v>
                </c:pt>
                <c:pt idx="14">
                  <c:v>0.15399970573239893</c:v>
                </c:pt>
                <c:pt idx="15">
                  <c:v>0.19202439627770845</c:v>
                </c:pt>
                <c:pt idx="16">
                  <c:v>0.20181788779791104</c:v>
                </c:pt>
                <c:pt idx="17">
                  <c:v>0.18694779632417094</c:v>
                </c:pt>
                <c:pt idx="18">
                  <c:v>0.15352618402263915</c:v>
                </c:pt>
                <c:pt idx="19">
                  <c:v>0.15145039976564142</c:v>
                </c:pt>
                <c:pt idx="20">
                  <c:v>0.14735423525974761</c:v>
                </c:pt>
                <c:pt idx="21">
                  <c:v>0.12499289424129824</c:v>
                </c:pt>
                <c:pt idx="22">
                  <c:v>6.7882888423931642E-2</c:v>
                </c:pt>
                <c:pt idx="23">
                  <c:v>0.13889565407791934</c:v>
                </c:pt>
                <c:pt idx="24">
                  <c:v>0.13132698797343639</c:v>
                </c:pt>
                <c:pt idx="25">
                  <c:v>0.13951154406819485</c:v>
                </c:pt>
                <c:pt idx="26">
                  <c:v>0.15150476913247773</c:v>
                </c:pt>
                <c:pt idx="27">
                  <c:v>0.13042865200225606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18072"/>
        <c:axId val="178589880"/>
      </c:barChart>
      <c:catAx>
        <c:axId val="17871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89880"/>
        <c:crosses val="autoZero"/>
        <c:auto val="1"/>
        <c:lblAlgn val="ctr"/>
        <c:lblOffset val="100"/>
        <c:noMultiLvlLbl val="0"/>
      </c:catAx>
      <c:valAx>
        <c:axId val="17858988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18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ANNUAL CORN EXPORTS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21074305367"/>
          <c:h val="0.7582460907175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Bil. Bushels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1328.3</c:v>
                </c:pt>
                <c:pt idx="1">
                  <c:v>2177.5</c:v>
                </c:pt>
                <c:pt idx="2">
                  <c:v>2227.8000000000002</c:v>
                </c:pt>
                <c:pt idx="3">
                  <c:v>1797.4</c:v>
                </c:pt>
                <c:pt idx="4">
                  <c:v>1504.4</c:v>
                </c:pt>
                <c:pt idx="5">
                  <c:v>1984.2</c:v>
                </c:pt>
                <c:pt idx="6">
                  <c:v>1936.6</c:v>
                </c:pt>
                <c:pt idx="7">
                  <c:v>1941</c:v>
                </c:pt>
                <c:pt idx="8">
                  <c:v>1905</c:v>
                </c:pt>
                <c:pt idx="9">
                  <c:v>1588</c:v>
                </c:pt>
                <c:pt idx="10">
                  <c:v>1900</c:v>
                </c:pt>
                <c:pt idx="11">
                  <c:v>1818</c:v>
                </c:pt>
                <c:pt idx="12">
                  <c:v>2134</c:v>
                </c:pt>
                <c:pt idx="13">
                  <c:v>2125</c:v>
                </c:pt>
                <c:pt idx="14">
                  <c:v>2437</c:v>
                </c:pt>
                <c:pt idx="15">
                  <c:v>1849</c:v>
                </c:pt>
                <c:pt idx="16">
                  <c:v>1980</c:v>
                </c:pt>
                <c:pt idx="17">
                  <c:v>1834</c:v>
                </c:pt>
                <c:pt idx="18">
                  <c:v>1543</c:v>
                </c:pt>
                <c:pt idx="19">
                  <c:v>730</c:v>
                </c:pt>
                <c:pt idx="20">
                  <c:v>1920</c:v>
                </c:pt>
                <c:pt idx="21">
                  <c:v>1867</c:v>
                </c:pt>
                <c:pt idx="22">
                  <c:v>1901</c:v>
                </c:pt>
                <c:pt idx="23">
                  <c:v>2295</c:v>
                </c:pt>
                <c:pt idx="24">
                  <c:v>1875</c:v>
                </c:pt>
                <c:pt idx="25">
                  <c:v>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B5-4542-B92C-ED24F365B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42360"/>
        <c:axId val="178761448"/>
      </c:barChart>
      <c:catAx>
        <c:axId val="17874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87614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8761448"/>
        <c:scaling>
          <c:orientation val="minMax"/>
          <c:max val="25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 smtClean="0"/>
                  <a:t>Bil</a:t>
                </a:r>
                <a:r>
                  <a:rPr lang="en-US" b="0" dirty="0" smtClean="0"/>
                  <a:t>. Bushels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78742360"/>
        <c:crosses val="autoZero"/>
        <c:crossBetween val="between"/>
        <c:majorUnit val="50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ANNUAL CORN FEED USE &amp; RESIDUAL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21074305367"/>
          <c:h val="0.7582460907175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Bil. Bushels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4679.8999999999996</c:v>
                </c:pt>
                <c:pt idx="1">
                  <c:v>5459.7</c:v>
                </c:pt>
                <c:pt idx="2">
                  <c:v>4692.5</c:v>
                </c:pt>
                <c:pt idx="3">
                  <c:v>5277</c:v>
                </c:pt>
                <c:pt idx="4">
                  <c:v>5481.8</c:v>
                </c:pt>
                <c:pt idx="5">
                  <c:v>5467.9</c:v>
                </c:pt>
                <c:pt idx="6">
                  <c:v>5664.9</c:v>
                </c:pt>
                <c:pt idx="7">
                  <c:v>5842.77</c:v>
                </c:pt>
                <c:pt idx="8">
                  <c:v>5868.4</c:v>
                </c:pt>
                <c:pt idx="9">
                  <c:v>5563</c:v>
                </c:pt>
                <c:pt idx="10">
                  <c:v>5795</c:v>
                </c:pt>
                <c:pt idx="11">
                  <c:v>6158</c:v>
                </c:pt>
                <c:pt idx="12">
                  <c:v>6155</c:v>
                </c:pt>
                <c:pt idx="13">
                  <c:v>5598</c:v>
                </c:pt>
                <c:pt idx="14">
                  <c:v>5913</c:v>
                </c:pt>
                <c:pt idx="15">
                  <c:v>5182</c:v>
                </c:pt>
                <c:pt idx="16">
                  <c:v>5125</c:v>
                </c:pt>
                <c:pt idx="17">
                  <c:v>4795</c:v>
                </c:pt>
                <c:pt idx="18">
                  <c:v>4557</c:v>
                </c:pt>
                <c:pt idx="19">
                  <c:v>4315</c:v>
                </c:pt>
                <c:pt idx="20">
                  <c:v>5040</c:v>
                </c:pt>
                <c:pt idx="21">
                  <c:v>5280</c:v>
                </c:pt>
                <c:pt idx="22">
                  <c:v>5114</c:v>
                </c:pt>
                <c:pt idx="23">
                  <c:v>5425</c:v>
                </c:pt>
                <c:pt idx="24">
                  <c:v>5525</c:v>
                </c:pt>
                <c:pt idx="25">
                  <c:v>5625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1A-4FCE-BC36-02EF1166E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47816"/>
        <c:axId val="179182496"/>
      </c:barChart>
      <c:catAx>
        <c:axId val="179447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91824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9182496"/>
        <c:scaling>
          <c:orientation val="minMax"/>
          <c:min val="35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 smtClean="0"/>
                  <a:t>Bil</a:t>
                </a:r>
                <a:r>
                  <a:rPr lang="en-US" b="0" dirty="0" smtClean="0"/>
                  <a:t>. Bushels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79447816"/>
        <c:crosses val="autoZero"/>
        <c:crossBetween val="between"/>
        <c:minorUnit val="250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CALF CROP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July Estimates, U.S.,</a:t>
            </a:r>
            <a:r>
              <a:rPr lang="en-US" sz="2000" b="0" baseline="0" dirty="0" smtClean="0"/>
              <a:t> </a:t>
            </a:r>
            <a:r>
              <a:rPr lang="en-US" sz="2000" b="0" dirty="0" smtClean="0"/>
              <a:t>Annual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371934111684344E-2"/>
          <c:y val="0.18519648072160008"/>
          <c:w val="0.91286179744773288"/>
          <c:h val="0.7582460907175336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Calf Crop</c:v>
                </c:pt>
              </c:strCache>
            </c:strRef>
          </c:tx>
          <c:spPr>
            <a:ln w="76200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40152</c:v>
                </c:pt>
                <c:pt idx="1">
                  <c:v>39318</c:v>
                </c:pt>
                <c:pt idx="2">
                  <c:v>38817</c:v>
                </c:pt>
                <c:pt idx="3">
                  <c:v>38613</c:v>
                </c:pt>
                <c:pt idx="4">
                  <c:v>38583</c:v>
                </c:pt>
                <c:pt idx="5">
                  <c:v>38933</c:v>
                </c:pt>
                <c:pt idx="6">
                  <c:v>39369</c:v>
                </c:pt>
                <c:pt idx="7">
                  <c:v>40105</c:v>
                </c:pt>
                <c:pt idx="8">
                  <c:v>40264</c:v>
                </c:pt>
                <c:pt idx="9">
                  <c:v>39823</c:v>
                </c:pt>
                <c:pt idx="10">
                  <c:v>38961</c:v>
                </c:pt>
                <c:pt idx="11">
                  <c:v>38812.1</c:v>
                </c:pt>
                <c:pt idx="12">
                  <c:v>38796.400000000001</c:v>
                </c:pt>
                <c:pt idx="13">
                  <c:v>38631</c:v>
                </c:pt>
                <c:pt idx="14">
                  <c:v>38300</c:v>
                </c:pt>
                <c:pt idx="15">
                  <c:v>38223.699999999997</c:v>
                </c:pt>
                <c:pt idx="16">
                  <c:v>37592.800000000003</c:v>
                </c:pt>
                <c:pt idx="17">
                  <c:v>37260.400000000001</c:v>
                </c:pt>
                <c:pt idx="18">
                  <c:v>37106.1</c:v>
                </c:pt>
                <c:pt idx="19">
                  <c:v>37015.699999999997</c:v>
                </c:pt>
                <c:pt idx="20">
                  <c:v>36758.699999999997</c:v>
                </c:pt>
                <c:pt idx="21">
                  <c:v>36157.5</c:v>
                </c:pt>
                <c:pt idx="22">
                  <c:v>35939</c:v>
                </c:pt>
                <c:pt idx="23">
                  <c:v>35739.800000000003</c:v>
                </c:pt>
                <c:pt idx="24">
                  <c:v>35357.199999999997</c:v>
                </c:pt>
                <c:pt idx="25">
                  <c:v>34469</c:v>
                </c:pt>
                <c:pt idx="26">
                  <c:v>33730</c:v>
                </c:pt>
                <c:pt idx="27">
                  <c:v>33522</c:v>
                </c:pt>
                <c:pt idx="28">
                  <c:v>34086.699999999997</c:v>
                </c:pt>
                <c:pt idx="29">
                  <c:v>35082.699999999997</c:v>
                </c:pt>
                <c:pt idx="30">
                  <c:v>36300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29056"/>
        <c:axId val="178329448"/>
      </c:lineChart>
      <c:catAx>
        <c:axId val="17832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8329448"/>
        <c:crosses val="autoZero"/>
        <c:auto val="1"/>
        <c:lblAlgn val="ctr"/>
        <c:lblOffset val="100"/>
        <c:tickLblSkip val="3"/>
        <c:noMultiLvlLbl val="0"/>
      </c:catAx>
      <c:valAx>
        <c:axId val="178329448"/>
        <c:scaling>
          <c:orientation val="minMax"/>
          <c:min val="33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Mil.</a:t>
                </a:r>
                <a:r>
                  <a:rPr lang="en-US" b="0" baseline="0" dirty="0" smtClean="0"/>
                  <a:t> Head</a:t>
                </a:r>
                <a:endParaRPr lang="en-US" b="0" dirty="0" smtClean="0"/>
              </a:p>
            </c:rich>
          </c:tx>
          <c:layout>
            <c:manualLayout>
              <c:xMode val="edge"/>
              <c:yMode val="edge"/>
              <c:x val="1.8518531088786327E-2"/>
              <c:y val="0.1039194484492255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crossAx val="178329056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ANNUAL CORN 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FOOD, SEED &amp; INDUSTRIAL USE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0" dirty="0" smtClean="0"/>
              <a:t>Crop Year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902163091682502E-2"/>
          <c:y val="0.18519648072159994"/>
          <c:w val="0.90621074305367"/>
          <c:h val="0.7582460907175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Food, Seed &amp; Industrial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1613.1999999999998</c:v>
                </c:pt>
                <c:pt idx="1">
                  <c:v>1715.2</c:v>
                </c:pt>
                <c:pt idx="2">
                  <c:v>1628.1</c:v>
                </c:pt>
                <c:pt idx="3">
                  <c:v>1714.2</c:v>
                </c:pt>
                <c:pt idx="4">
                  <c:v>1804.8000000000002</c:v>
                </c:pt>
                <c:pt idx="5">
                  <c:v>1846.2</c:v>
                </c:pt>
                <c:pt idx="6">
                  <c:v>1913</c:v>
                </c:pt>
                <c:pt idx="7">
                  <c:v>1956.6</c:v>
                </c:pt>
                <c:pt idx="8">
                  <c:v>2046.3</c:v>
                </c:pt>
                <c:pt idx="9">
                  <c:v>2340</c:v>
                </c:pt>
                <c:pt idx="10">
                  <c:v>2537</c:v>
                </c:pt>
                <c:pt idx="11">
                  <c:v>2686</c:v>
                </c:pt>
                <c:pt idx="12">
                  <c:v>2981</c:v>
                </c:pt>
                <c:pt idx="13">
                  <c:v>3488</c:v>
                </c:pt>
                <c:pt idx="14">
                  <c:v>4387</c:v>
                </c:pt>
                <c:pt idx="15">
                  <c:v>5025</c:v>
                </c:pt>
                <c:pt idx="16">
                  <c:v>5961</c:v>
                </c:pt>
                <c:pt idx="17">
                  <c:v>6426</c:v>
                </c:pt>
                <c:pt idx="18">
                  <c:v>6428</c:v>
                </c:pt>
                <c:pt idx="19">
                  <c:v>6038</c:v>
                </c:pt>
                <c:pt idx="20">
                  <c:v>6493</c:v>
                </c:pt>
                <c:pt idx="21">
                  <c:v>6601</c:v>
                </c:pt>
                <c:pt idx="22">
                  <c:v>6648</c:v>
                </c:pt>
                <c:pt idx="23">
                  <c:v>6870</c:v>
                </c:pt>
                <c:pt idx="24">
                  <c:v>6935</c:v>
                </c:pt>
                <c:pt idx="25">
                  <c:v>7030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37-40B0-91D8-2617E1877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30232"/>
        <c:axId val="178330624"/>
      </c:barChart>
      <c:catAx>
        <c:axId val="178330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783306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83306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err="1" smtClean="0"/>
                  <a:t>Bil</a:t>
                </a:r>
                <a:r>
                  <a:rPr lang="en-US" b="0" dirty="0" smtClean="0"/>
                  <a:t>. Bushels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" sourceLinked="0"/>
        <c:majorTickMark val="out"/>
        <c:minorTickMark val="out"/>
        <c:tickLblPos val="nextTo"/>
        <c:spPr>
          <a:ln>
            <a:solidFill>
              <a:prstClr val="black"/>
            </a:solidFill>
          </a:ln>
        </c:spPr>
        <c:crossAx val="178330232"/>
        <c:crosses val="autoZero"/>
        <c:crossBetween val="between"/>
        <c:dispUnits>
          <c:builtInUnit val="thousands"/>
        </c:dispUnits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IOWA ETHANOL PRICE</a:t>
            </a:r>
          </a:p>
          <a:p>
            <a:pPr>
              <a:defRPr/>
            </a:pPr>
            <a:r>
              <a:rPr lang="en-US" sz="2000" b="0" dirty="0" smtClean="0"/>
              <a:t>Weekly</a:t>
            </a:r>
            <a:endParaRPr lang="en-US" sz="2000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012851841795636E-2"/>
          <c:y val="0.18519648072159994"/>
          <c:w val="0.894191782061725"/>
          <c:h val="0.6737390484640123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Ethanol</c:v>
                </c:pt>
              </c:strCache>
            </c:strRef>
          </c:tx>
          <c:spPr>
            <a:ln w="76200">
              <a:solidFill>
                <a:srgbClr val="FF5050"/>
              </a:solidFill>
            </a:ln>
          </c:spPr>
          <c:marker>
            <c:symbol val="none"/>
          </c:marker>
          <c:cat>
            <c:strRef>
              <c:f>Sheet1!$A$2:$A$90</c:f>
              <c:strCache>
                <c:ptCount val="79"/>
                <c:pt idx="0">
                  <c:v>JAN 2016</c:v>
                </c:pt>
                <c:pt idx="13">
                  <c:v>Apr</c:v>
                </c:pt>
                <c:pt idx="26">
                  <c:v>Jul</c:v>
                </c:pt>
                <c:pt idx="39">
                  <c:v>Oct</c:v>
                </c:pt>
                <c:pt idx="52">
                  <c:v>JAN 2017</c:v>
                </c:pt>
                <c:pt idx="65">
                  <c:v>Apr</c:v>
                </c:pt>
                <c:pt idx="78">
                  <c:v>Jul</c:v>
                </c:pt>
              </c:strCache>
            </c:strRef>
          </c:cat>
          <c:val>
            <c:numRef>
              <c:f>Sheet1!$B$2:$B$90</c:f>
              <c:numCache>
                <c:formatCode>General</c:formatCode>
                <c:ptCount val="89"/>
                <c:pt idx="0">
                  <c:v>1.28</c:v>
                </c:pt>
                <c:pt idx="1">
                  <c:v>1.22</c:v>
                </c:pt>
                <c:pt idx="2">
                  <c:v>1.2</c:v>
                </c:pt>
                <c:pt idx="3">
                  <c:v>1.23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1.31</c:v>
                </c:pt>
                <c:pt idx="8">
                  <c:v>1.29</c:v>
                </c:pt>
                <c:pt idx="9">
                  <c:v>1.23</c:v>
                </c:pt>
                <c:pt idx="10">
                  <c:v>1.26</c:v>
                </c:pt>
                <c:pt idx="11">
                  <c:v>1.3</c:v>
                </c:pt>
                <c:pt idx="12">
                  <c:v>1.3</c:v>
                </c:pt>
                <c:pt idx="13">
                  <c:v>1.33</c:v>
                </c:pt>
                <c:pt idx="14">
                  <c:v>1.39</c:v>
                </c:pt>
                <c:pt idx="15">
                  <c:v>1.48</c:v>
                </c:pt>
                <c:pt idx="16">
                  <c:v>1.5</c:v>
                </c:pt>
                <c:pt idx="17">
                  <c:v>1.47</c:v>
                </c:pt>
                <c:pt idx="18">
                  <c:v>1.44</c:v>
                </c:pt>
                <c:pt idx="19">
                  <c:v>1.45</c:v>
                </c:pt>
                <c:pt idx="20">
                  <c:v>1.49</c:v>
                </c:pt>
                <c:pt idx="21">
                  <c:v>1.54</c:v>
                </c:pt>
                <c:pt idx="22">
                  <c:v>1.56</c:v>
                </c:pt>
                <c:pt idx="23">
                  <c:v>1.58</c:v>
                </c:pt>
                <c:pt idx="24">
                  <c:v>1.58</c:v>
                </c:pt>
                <c:pt idx="25">
                  <c:v>1.53</c:v>
                </c:pt>
                <c:pt idx="26">
                  <c:v>1.52</c:v>
                </c:pt>
                <c:pt idx="27">
                  <c:v>1.5</c:v>
                </c:pt>
                <c:pt idx="28">
                  <c:v>1.51</c:v>
                </c:pt>
                <c:pt idx="29">
                  <c:v>1.39</c:v>
                </c:pt>
                <c:pt idx="30">
                  <c:v>1.34</c:v>
                </c:pt>
                <c:pt idx="31">
                  <c:v>1.29</c:v>
                </c:pt>
                <c:pt idx="32">
                  <c:v>1.32</c:v>
                </c:pt>
                <c:pt idx="33">
                  <c:v>1.36</c:v>
                </c:pt>
                <c:pt idx="34">
                  <c:v>1.37</c:v>
                </c:pt>
                <c:pt idx="35">
                  <c:v>1.36</c:v>
                </c:pt>
                <c:pt idx="36">
                  <c:v>1.41</c:v>
                </c:pt>
                <c:pt idx="37">
                  <c:v>1.47</c:v>
                </c:pt>
                <c:pt idx="38">
                  <c:v>1.49</c:v>
                </c:pt>
                <c:pt idx="39">
                  <c:v>1.51</c:v>
                </c:pt>
                <c:pt idx="40">
                  <c:v>1.5</c:v>
                </c:pt>
                <c:pt idx="41">
                  <c:v>1.51</c:v>
                </c:pt>
                <c:pt idx="42">
                  <c:v>1.54</c:v>
                </c:pt>
                <c:pt idx="43">
                  <c:v>1.56</c:v>
                </c:pt>
                <c:pt idx="44">
                  <c:v>1.54</c:v>
                </c:pt>
                <c:pt idx="45">
                  <c:v>1.54</c:v>
                </c:pt>
                <c:pt idx="46">
                  <c:v>1.53</c:v>
                </c:pt>
                <c:pt idx="47">
                  <c:v>1.56</c:v>
                </c:pt>
                <c:pt idx="48">
                  <c:v>1.59</c:v>
                </c:pt>
                <c:pt idx="49">
                  <c:v>1.68</c:v>
                </c:pt>
                <c:pt idx="50">
                  <c:v>1.74</c:v>
                </c:pt>
                <c:pt idx="51">
                  <c:v>1.6</c:v>
                </c:pt>
                <c:pt idx="52">
                  <c:v>1.53</c:v>
                </c:pt>
                <c:pt idx="53">
                  <c:v>1.42</c:v>
                </c:pt>
                <c:pt idx="54">
                  <c:v>1.37</c:v>
                </c:pt>
                <c:pt idx="55">
                  <c:v>1.35</c:v>
                </c:pt>
                <c:pt idx="56">
                  <c:v>1.29</c:v>
                </c:pt>
                <c:pt idx="57">
                  <c:v>1.36</c:v>
                </c:pt>
                <c:pt idx="58">
                  <c:v>1.43</c:v>
                </c:pt>
                <c:pt idx="59">
                  <c:v>1.4</c:v>
                </c:pt>
                <c:pt idx="60">
                  <c:v>1.39</c:v>
                </c:pt>
                <c:pt idx="61">
                  <c:v>1.37</c:v>
                </c:pt>
                <c:pt idx="62">
                  <c:v>1.33</c:v>
                </c:pt>
                <c:pt idx="63">
                  <c:v>1.38</c:v>
                </c:pt>
                <c:pt idx="64">
                  <c:v>1.44</c:v>
                </c:pt>
                <c:pt idx="65">
                  <c:v>1.46</c:v>
                </c:pt>
                <c:pt idx="66">
                  <c:v>1.57</c:v>
                </c:pt>
                <c:pt idx="67">
                  <c:v>1.56</c:v>
                </c:pt>
                <c:pt idx="68">
                  <c:v>1.57</c:v>
                </c:pt>
                <c:pt idx="69">
                  <c:v>1.54</c:v>
                </c:pt>
                <c:pt idx="70">
                  <c:v>1.47</c:v>
                </c:pt>
                <c:pt idx="71">
                  <c:v>1.38</c:v>
                </c:pt>
                <c:pt idx="72">
                  <c:v>1.42</c:v>
                </c:pt>
                <c:pt idx="73">
                  <c:v>1.43</c:v>
                </c:pt>
                <c:pt idx="74">
                  <c:v>1.5</c:v>
                </c:pt>
                <c:pt idx="75">
                  <c:v>1.53</c:v>
                </c:pt>
                <c:pt idx="76">
                  <c:v>1.52</c:v>
                </c:pt>
                <c:pt idx="77">
                  <c:v>1.5</c:v>
                </c:pt>
                <c:pt idx="78">
                  <c:v>1.46</c:v>
                </c:pt>
                <c:pt idx="79">
                  <c:v>1.44</c:v>
                </c:pt>
                <c:pt idx="80">
                  <c:v>1.46</c:v>
                </c:pt>
                <c:pt idx="81">
                  <c:v>1.53</c:v>
                </c:pt>
                <c:pt idx="82">
                  <c:v>1.46</c:v>
                </c:pt>
                <c:pt idx="83">
                  <c:v>1.48</c:v>
                </c:pt>
                <c:pt idx="84">
                  <c:v>1.52</c:v>
                </c:pt>
                <c:pt idx="85">
                  <c:v>1.47</c:v>
                </c:pt>
                <c:pt idx="86">
                  <c:v>1.5</c:v>
                </c:pt>
                <c:pt idx="87">
                  <c:v>1.48</c:v>
                </c:pt>
                <c:pt idx="88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283-4A36-8191-0C75B6EAD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31016"/>
        <c:axId val="180120544"/>
      </c:lineChart>
      <c:catAx>
        <c:axId val="17833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80120544"/>
        <c:crosses val="autoZero"/>
        <c:auto val="1"/>
        <c:lblAlgn val="ctr"/>
        <c:lblOffset val="100"/>
        <c:noMultiLvlLbl val="0"/>
      </c:catAx>
      <c:valAx>
        <c:axId val="180120544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b="0" dirty="0" smtClean="0"/>
                  <a:t>$ Per Gallon</a:t>
                </a:r>
              </a:p>
            </c:rich>
          </c:tx>
          <c:layout>
            <c:manualLayout>
              <c:xMode val="edge"/>
              <c:yMode val="edge"/>
              <c:x val="1.8518531088786316E-2"/>
              <c:y val="0.10391944844922554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spPr>
          <a:ln>
            <a:solidFill>
              <a:prstClr val="black"/>
            </a:solidFill>
          </a:ln>
        </c:spPr>
        <c:crossAx val="178331016"/>
        <c:crosses val="autoZero"/>
        <c:crossBetween val="between"/>
      </c:valAx>
      <c:spPr>
        <a:solidFill>
          <a:schemeClr val="bg1"/>
        </a:solidFill>
        <a:ln w="28575">
          <a:solidFill>
            <a:prstClr val="black"/>
          </a:solidFill>
        </a:ln>
      </c:spPr>
    </c:plotArea>
    <c:legend>
      <c:legendPos val="b"/>
      <c:layout>
        <c:manualLayout>
          <c:xMode val="edge"/>
          <c:yMode val="edge"/>
          <c:x val="0.39654301294234773"/>
          <c:y val="0.93484695575024956"/>
          <c:w val="0.22415524029323922"/>
          <c:h val="6.5153044249750477E-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071C-0694-428F-938A-A61075731E3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35FD6-5F9C-4181-958B-A882BC0BC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5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0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3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1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6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6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6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3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D1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172200"/>
            <a:ext cx="2971800" cy="685800"/>
          </a:xfrm>
          <a:prstGeom prst="rect">
            <a:avLst/>
          </a:prstGeom>
          <a:solidFill>
            <a:srgbClr val="61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g Econ_w new MSU logo_JMR version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8609" y="0"/>
            <a:ext cx="3643313" cy="2479023"/>
          </a:xfrm>
          <a:prstGeom prst="rect">
            <a:avLst/>
          </a:prstGeom>
          <a:solidFill>
            <a:srgbClr val="4D141B"/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9D1-B43F-4077-8032-A37F0294F2A2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285C-00F6-4EC3-A71F-79A7C89905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g Econ_w new MSU logo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200400" y="6171397"/>
            <a:ext cx="2738238" cy="686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611F2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3200" kern="1200">
          <a:solidFill>
            <a:srgbClr val="611F2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rgbClr val="611F2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611F2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11F2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11F2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Corn, Sorghum, and Wheat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Brian R. Williams</a:t>
            </a:r>
          </a:p>
          <a:p>
            <a:r>
              <a:rPr lang="en-US" dirty="0" smtClean="0"/>
              <a:t>Department of Agricultural Economics</a:t>
            </a:r>
          </a:p>
          <a:p>
            <a:r>
              <a:rPr lang="en-US" dirty="0" smtClean="0"/>
              <a:t>Mississippi State University</a:t>
            </a:r>
          </a:p>
          <a:p>
            <a:r>
              <a:rPr lang="en-US" dirty="0" smtClean="0"/>
              <a:t>September 27,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424177"/>
              </p:ext>
            </p:extLst>
          </p:nvPr>
        </p:nvGraphicFramePr>
        <p:xfrm>
          <a:off x="457200" y="152400"/>
          <a:ext cx="8229600" cy="59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74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USDA-NASS, Forecasts by LMIC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6647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188223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5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USDA-ERS and WAOB, Forecasts by LMIC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41097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"/>
            <a:ext cx="847023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"/>
            <a:ext cx="8534400" cy="6756400"/>
          </a:xfrm>
        </p:spPr>
      </p:pic>
    </p:spTree>
    <p:extLst>
      <p:ext uri="{BB962C8B-B14F-4D97-AF65-F5344CB8AC3E}">
        <p14:creationId xmlns:p14="http://schemas.microsoft.com/office/powerpoint/2010/main" val="143546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89" t="31241" r="15741" b="25960"/>
          <a:stretch/>
        </p:blipFill>
        <p:spPr>
          <a:xfrm>
            <a:off x="228600" y="609600"/>
            <a:ext cx="8417169" cy="49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75222"/>
            <a:ext cx="6781800" cy="65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USDA-NASS, Forecasts by LMIC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3603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>
            <p:extLst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15200" y="6215063"/>
            <a:ext cx="611188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USDA-NASS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94400" y="2664066"/>
            <a:ext cx="2439988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Drives Commodity Markets? The fundamentals.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Yields</a:t>
            </a:r>
          </a:p>
          <a:p>
            <a:pPr lvl="1"/>
            <a:r>
              <a:rPr lang="en-US" dirty="0" smtClean="0"/>
              <a:t>Ending Stocks</a:t>
            </a:r>
          </a:p>
          <a:p>
            <a:pPr lvl="1"/>
            <a:r>
              <a:rPr lang="en-US" dirty="0" smtClean="0"/>
              <a:t>Production</a:t>
            </a:r>
          </a:p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Feed Use</a:t>
            </a:r>
          </a:p>
          <a:p>
            <a:pPr lvl="1"/>
            <a:r>
              <a:rPr lang="en-US" dirty="0" smtClean="0"/>
              <a:t>Exports</a:t>
            </a:r>
          </a:p>
          <a:p>
            <a:pPr lvl="1"/>
            <a:r>
              <a:rPr lang="en-US" dirty="0" smtClean="0"/>
              <a:t>Fuel</a:t>
            </a:r>
          </a:p>
          <a:p>
            <a:pPr lvl="1"/>
            <a:r>
              <a:rPr lang="en-US" dirty="0" smtClean="0"/>
              <a:t>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4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USDA-NASS, Forecasts by LMIC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27209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543800" y="6305550"/>
            <a:ext cx="619125" cy="17145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1109" y="653143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USDA-AMS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41316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16318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44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4676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USDA-NASS, Forecasts by LMIC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757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52" t="11488" r="2778" b="6207"/>
          <a:stretch/>
        </p:blipFill>
        <p:spPr>
          <a:xfrm>
            <a:off x="342900" y="1421992"/>
            <a:ext cx="8458200" cy="43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9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USDA-FAS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Livestock </a:t>
            </a:r>
            <a:r>
              <a:rPr lang="en-US" sz="1400" b="1" dirty="0">
                <a:solidFill>
                  <a:prstClr val="black"/>
                </a:solidFill>
              </a:rPr>
              <a:t>Marketing Information Center</a:t>
            </a:r>
          </a:p>
        </p:txBody>
      </p:sp>
      <p:pic>
        <p:nvPicPr>
          <p:cNvPr id="3" name="Picture 2"/>
          <p:cNvPicPr/>
          <p:nvPr>
            <p:extLst/>
          </p:nvPr>
        </p:nvPicPr>
        <p:blipFill>
          <a:blip r:embed="rId4"/>
          <a:stretch>
            <a:fillRect/>
          </a:stretch>
        </p:blipFill>
        <p:spPr>
          <a:xfrm>
            <a:off x="7467600" y="6305550"/>
            <a:ext cx="61912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USDA-AMS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17841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74" t="31241" r="1852" b="34057"/>
          <a:stretch/>
        </p:blipFill>
        <p:spPr>
          <a:xfrm>
            <a:off x="152400" y="1524000"/>
            <a:ext cx="86461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26134"/>
              </p:ext>
            </p:extLst>
          </p:nvPr>
        </p:nvGraphicFramePr>
        <p:xfrm>
          <a:off x="457200" y="609600"/>
          <a:ext cx="8229600" cy="55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29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Sorghum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/>
          <a:stretch/>
        </p:blipFill>
        <p:spPr>
          <a:xfrm>
            <a:off x="1905000" y="1409325"/>
            <a:ext cx="5334000" cy="5315915"/>
          </a:xfrm>
        </p:spPr>
      </p:pic>
    </p:spTree>
    <p:extLst>
      <p:ext uri="{BB962C8B-B14F-4D97-AF65-F5344CB8AC3E}">
        <p14:creationId xmlns:p14="http://schemas.microsoft.com/office/powerpoint/2010/main" val="165406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</a:t>
            </a:r>
            <a:endParaRPr lang="en-US" dirty="0"/>
          </a:p>
        </p:txBody>
      </p:sp>
      <p:pic>
        <p:nvPicPr>
          <p:cNvPr id="31746" name="Picture 2" descr="http://www.indianagrain.com/media/images/blog_entries/2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934200" cy="45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638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476884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638"/>
            <a:ext cx="7772400" cy="5829300"/>
          </a:xfrm>
        </p:spPr>
      </p:pic>
    </p:spTree>
    <p:extLst>
      <p:ext uri="{BB962C8B-B14F-4D97-AF65-F5344CB8AC3E}">
        <p14:creationId xmlns:p14="http://schemas.microsoft.com/office/powerpoint/2010/main" val="259853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/>
          </p:nvPr>
        </p:nvPicPr>
        <p:blipFill>
          <a:blip r:embed="rId3"/>
          <a:stretch>
            <a:fillRect/>
          </a:stretch>
        </p:blipFill>
        <p:spPr>
          <a:xfrm>
            <a:off x="7543800" y="6224588"/>
            <a:ext cx="619125" cy="333375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609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prstClr val="black"/>
                </a:solidFill>
              </a:rPr>
              <a:t>Data Source:  </a:t>
            </a:r>
            <a:r>
              <a:rPr lang="en-US" sz="1400" b="1" dirty="0" smtClean="0">
                <a:solidFill>
                  <a:prstClr val="black"/>
                </a:solidFill>
              </a:rPr>
              <a:t>USDA-AMS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prstClr val="black"/>
                </a:solidFill>
              </a:rPr>
              <a:t>Livestock Marketing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470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Sorghum Cost and Revenue vs. Soybean or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Sorghum Costs: $375</a:t>
            </a:r>
          </a:p>
          <a:p>
            <a:pPr lvl="1"/>
            <a:r>
              <a:rPr lang="en-US" dirty="0" smtClean="0"/>
              <a:t>Revenue (100 </a:t>
            </a:r>
            <a:r>
              <a:rPr lang="en-US" dirty="0" err="1" smtClean="0"/>
              <a:t>bu</a:t>
            </a:r>
            <a:r>
              <a:rPr lang="en-US" dirty="0" smtClean="0"/>
              <a:t>@ $3.05) $305</a:t>
            </a:r>
          </a:p>
          <a:p>
            <a:r>
              <a:rPr lang="en-US" dirty="0" smtClean="0"/>
              <a:t>Soybean Costs: $367</a:t>
            </a:r>
          </a:p>
          <a:p>
            <a:pPr lvl="1"/>
            <a:r>
              <a:rPr lang="en-US" dirty="0" smtClean="0"/>
              <a:t>Revenue (40 </a:t>
            </a:r>
            <a:r>
              <a:rPr lang="en-US" dirty="0" err="1" smtClean="0"/>
              <a:t>bu</a:t>
            </a:r>
            <a:r>
              <a:rPr lang="en-US" dirty="0" smtClean="0"/>
              <a:t> @ $9.00) $360</a:t>
            </a:r>
          </a:p>
          <a:p>
            <a:r>
              <a:rPr lang="en-US" dirty="0" smtClean="0"/>
              <a:t>Corn Costs: $454</a:t>
            </a:r>
          </a:p>
          <a:p>
            <a:pPr lvl="1"/>
            <a:r>
              <a:rPr lang="en-US" dirty="0" smtClean="0"/>
              <a:t>Revenue (150 </a:t>
            </a:r>
            <a:r>
              <a:rPr lang="en-US" dirty="0" err="1" smtClean="0"/>
              <a:t>bu</a:t>
            </a:r>
            <a:r>
              <a:rPr lang="en-US" dirty="0" smtClean="0"/>
              <a:t> @ $3.00) $450</a:t>
            </a:r>
          </a:p>
          <a:p>
            <a:pPr lvl="1"/>
            <a:r>
              <a:rPr lang="en-US" dirty="0" smtClean="0"/>
              <a:t>Assuming a terrible marketer (Greenville corn is $3.31)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897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Wheat</a:t>
            </a:r>
            <a:endParaRPr lang="en-US" dirty="0"/>
          </a:p>
        </p:txBody>
      </p:sp>
      <p:pic>
        <p:nvPicPr>
          <p:cNvPr id="33794" name="Picture 2" descr="http://deltafarmpress.com/site-files/deltafarmpress.com/files/imagecache/large_img/uploads/2011/12/thesecombin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76701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21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54"/>
            <a:ext cx="8153400" cy="6115050"/>
          </a:xfrm>
        </p:spPr>
      </p:pic>
    </p:spTree>
    <p:extLst>
      <p:ext uri="{BB962C8B-B14F-4D97-AF65-F5344CB8AC3E}">
        <p14:creationId xmlns:p14="http://schemas.microsoft.com/office/powerpoint/2010/main" val="1632762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95585"/>
              </p:ext>
            </p:extLst>
          </p:nvPr>
        </p:nvGraphicFramePr>
        <p:xfrm>
          <a:off x="304800" y="381000"/>
          <a:ext cx="8382000" cy="57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112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077200" cy="6057900"/>
          </a:xfrm>
        </p:spPr>
      </p:pic>
    </p:spTree>
    <p:extLst>
      <p:ext uri="{BB962C8B-B14F-4D97-AF65-F5344CB8AC3E}">
        <p14:creationId xmlns:p14="http://schemas.microsoft.com/office/powerpoint/2010/main" val="1454543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74638"/>
            <a:ext cx="8001000" cy="6000750"/>
          </a:xfrm>
        </p:spPr>
      </p:pic>
    </p:spTree>
    <p:extLst>
      <p:ext uri="{BB962C8B-B14F-4D97-AF65-F5344CB8AC3E}">
        <p14:creationId xmlns:p14="http://schemas.microsoft.com/office/powerpoint/2010/main" val="3901630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341544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" y="76200"/>
            <a:ext cx="8325909" cy="6019800"/>
          </a:xfrm>
        </p:spPr>
      </p:pic>
    </p:spTree>
    <p:extLst>
      <p:ext uri="{BB962C8B-B14F-4D97-AF65-F5344CB8AC3E}">
        <p14:creationId xmlns:p14="http://schemas.microsoft.com/office/powerpoint/2010/main" val="21497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259" t="18073" r="10186"/>
          <a:stretch/>
        </p:blipFill>
        <p:spPr>
          <a:xfrm>
            <a:off x="635725" y="274638"/>
            <a:ext cx="7872549" cy="59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4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2400"/>
            <a:ext cx="8001000" cy="6000750"/>
          </a:xfrm>
        </p:spPr>
      </p:pic>
    </p:spTree>
    <p:extLst>
      <p:ext uri="{BB962C8B-B14F-4D97-AF65-F5344CB8AC3E}">
        <p14:creationId xmlns:p14="http://schemas.microsoft.com/office/powerpoint/2010/main" val="3060471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917199"/>
              </p:ext>
            </p:extLst>
          </p:nvPr>
        </p:nvGraphicFramePr>
        <p:xfrm>
          <a:off x="457200" y="228600"/>
          <a:ext cx="82296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288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88" t="11489" r="2289" b="6207"/>
          <a:stretch/>
        </p:blipFill>
        <p:spPr>
          <a:xfrm>
            <a:off x="86264" y="609600"/>
            <a:ext cx="89714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87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Wheat Exports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15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532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6477000" cy="4710545"/>
          </a:xfrm>
        </p:spPr>
      </p:pic>
    </p:spTree>
    <p:extLst>
      <p:ext uri="{BB962C8B-B14F-4D97-AF65-F5344CB8AC3E}">
        <p14:creationId xmlns:p14="http://schemas.microsoft.com/office/powerpoint/2010/main" val="4172339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Disappearance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9042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Wheat Ending Stocks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9010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2541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933024"/>
              </p:ext>
            </p:extLst>
          </p:nvPr>
        </p:nvGraphicFramePr>
        <p:xfrm>
          <a:off x="457200" y="152400"/>
          <a:ext cx="8229600" cy="597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2659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674" t="41856" r="20370" b="16083"/>
          <a:stretch/>
        </p:blipFill>
        <p:spPr>
          <a:xfrm>
            <a:off x="304800" y="609600"/>
            <a:ext cx="8663220" cy="51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4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2" y="0"/>
            <a:ext cx="8224308" cy="6168231"/>
          </a:xfrm>
        </p:spPr>
      </p:pic>
    </p:spTree>
    <p:extLst>
      <p:ext uri="{BB962C8B-B14F-4D97-AF65-F5344CB8AC3E}">
        <p14:creationId xmlns:p14="http://schemas.microsoft.com/office/powerpoint/2010/main" val="19652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00" t="32922" r="1852" b="27572"/>
          <a:stretch/>
        </p:blipFill>
        <p:spPr>
          <a:xfrm>
            <a:off x="441960" y="1600200"/>
            <a:ext cx="822960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3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 on wheat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we see more acreage this fall/next year?</a:t>
            </a:r>
          </a:p>
          <a:p>
            <a:pPr lvl="1"/>
            <a:r>
              <a:rPr lang="en-US" dirty="0" smtClean="0"/>
              <a:t>Stockers in Southern Plains</a:t>
            </a:r>
          </a:p>
          <a:p>
            <a:pPr lvl="1"/>
            <a:endParaRPr lang="en-US" dirty="0"/>
          </a:p>
          <a:p>
            <a:r>
              <a:rPr lang="en-US" dirty="0" smtClean="0"/>
              <a:t>Weed management?</a:t>
            </a:r>
          </a:p>
          <a:p>
            <a:pPr lvl="1"/>
            <a:r>
              <a:rPr lang="en-US" dirty="0" smtClean="0"/>
              <a:t>Glyphosate resistance…looking for alternatives</a:t>
            </a:r>
          </a:p>
          <a:p>
            <a:pPr lvl="1"/>
            <a:r>
              <a:rPr lang="en-US" dirty="0" smtClean="0"/>
              <a:t>Could include wheat back into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56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Brian R. Williams</a:t>
            </a:r>
          </a:p>
          <a:p>
            <a:pPr marL="0" indent="0" algn="ctr">
              <a:buNone/>
            </a:pPr>
            <a:r>
              <a:rPr lang="en-US" dirty="0" smtClean="0"/>
              <a:t>Assistant Extension Professor</a:t>
            </a:r>
          </a:p>
          <a:p>
            <a:pPr marL="0" indent="0" algn="ctr">
              <a:buNone/>
            </a:pPr>
            <a:r>
              <a:rPr lang="en-US" dirty="0" smtClean="0"/>
              <a:t>(662) 325-2676</a:t>
            </a:r>
          </a:p>
          <a:p>
            <a:pPr marL="0" indent="0" algn="ctr">
              <a:buNone/>
            </a:pPr>
            <a:r>
              <a:rPr lang="en-US" smtClean="0"/>
              <a:t>Brian.williams@msstate.edu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BrianRWilliams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4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50" b="22554"/>
          <a:stretch/>
        </p:blipFill>
        <p:spPr>
          <a:xfrm>
            <a:off x="1143000" y="228600"/>
            <a:ext cx="6400800" cy="59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4" b="20870"/>
          <a:stretch/>
        </p:blipFill>
        <p:spPr>
          <a:xfrm>
            <a:off x="1219200" y="22167"/>
            <a:ext cx="6410498" cy="60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7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9"/>
            <a:ext cx="8097309" cy="6072982"/>
          </a:xfrm>
        </p:spPr>
      </p:pic>
    </p:spTree>
    <p:extLst>
      <p:ext uri="{BB962C8B-B14F-4D97-AF65-F5344CB8AC3E}">
        <p14:creationId xmlns:p14="http://schemas.microsoft.com/office/powerpoint/2010/main" val="399582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51003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67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M1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8677</TotalTime>
  <Words>459</Words>
  <Application>Microsoft Office PowerPoint</Application>
  <PresentationFormat>On-screen Show (4:3)</PresentationFormat>
  <Paragraphs>117</Paragraphs>
  <Slides>52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Verdana</vt:lpstr>
      <vt:lpstr>Wingdings</vt:lpstr>
      <vt:lpstr>Office Theme</vt:lpstr>
      <vt:lpstr>Corn, Sorghum, and Wheat Outlook</vt:lpstr>
      <vt:lpstr>What Drives Commodity Markets? The fundamentals.</vt:lpstr>
      <vt:lpstr>Corn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Sorghum</vt:lpstr>
      <vt:lpstr>PowerPoint Presentation</vt:lpstr>
      <vt:lpstr>PowerPoint Presentation</vt:lpstr>
      <vt:lpstr>PowerPoint Presentation</vt:lpstr>
      <vt:lpstr>Sorghum Cost and Revenue vs. Soybean or Corn</vt:lpstr>
      <vt:lpstr>Winter Wheat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Wheat Exports</vt:lpstr>
      <vt:lpstr>PowerPoint Presentation</vt:lpstr>
      <vt:lpstr>Domestic Disappearance</vt:lpstr>
      <vt:lpstr>U.S. Wheat Ending Stocks</vt:lpstr>
      <vt:lpstr>PowerPoint Presentation</vt:lpstr>
      <vt:lpstr>PowerPoint Presentation</vt:lpstr>
      <vt:lpstr>PowerPoint Presentation</vt:lpstr>
      <vt:lpstr>Other thoughts on wheat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 Riley</dc:creator>
  <cp:lastModifiedBy>msues</cp:lastModifiedBy>
  <cp:revision>198</cp:revision>
  <dcterms:created xsi:type="dcterms:W3CDTF">2010-08-30T15:24:41Z</dcterms:created>
  <dcterms:modified xsi:type="dcterms:W3CDTF">2017-09-27T02:42:39Z</dcterms:modified>
</cp:coreProperties>
</file>