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76" r:id="rId2"/>
    <p:sldId id="342" r:id="rId3"/>
    <p:sldId id="293" r:id="rId4"/>
    <p:sldId id="325" r:id="rId5"/>
    <p:sldId id="326" r:id="rId6"/>
    <p:sldId id="327" r:id="rId7"/>
    <p:sldId id="324" r:id="rId8"/>
    <p:sldId id="329" r:id="rId9"/>
    <p:sldId id="330" r:id="rId10"/>
    <p:sldId id="331" r:id="rId11"/>
    <p:sldId id="328" r:id="rId12"/>
    <p:sldId id="288" r:id="rId13"/>
    <p:sldId id="298" r:id="rId14"/>
    <p:sldId id="278" r:id="rId15"/>
    <p:sldId id="335" r:id="rId16"/>
    <p:sldId id="300" r:id="rId17"/>
    <p:sldId id="295" r:id="rId18"/>
    <p:sldId id="299" r:id="rId19"/>
    <p:sldId id="297" r:id="rId20"/>
    <p:sldId id="296" r:id="rId21"/>
    <p:sldId id="277" r:id="rId22"/>
    <p:sldId id="333" r:id="rId23"/>
    <p:sldId id="280" r:id="rId24"/>
    <p:sldId id="334" r:id="rId25"/>
    <p:sldId id="332" r:id="rId26"/>
    <p:sldId id="303" r:id="rId27"/>
    <p:sldId id="304" r:id="rId28"/>
    <p:sldId id="305" r:id="rId29"/>
    <p:sldId id="306" r:id="rId30"/>
    <p:sldId id="340" r:id="rId31"/>
    <p:sldId id="307" r:id="rId32"/>
    <p:sldId id="308" r:id="rId33"/>
    <p:sldId id="309" r:id="rId34"/>
    <p:sldId id="310" r:id="rId35"/>
    <p:sldId id="311" r:id="rId36"/>
    <p:sldId id="312" r:id="rId37"/>
    <p:sldId id="323" r:id="rId38"/>
    <p:sldId id="322" r:id="rId39"/>
    <p:sldId id="321" r:id="rId40"/>
    <p:sldId id="316" r:id="rId41"/>
    <p:sldId id="317" r:id="rId42"/>
    <p:sldId id="318" r:id="rId43"/>
    <p:sldId id="319" r:id="rId44"/>
    <p:sldId id="341" r:id="rId45"/>
    <p:sldId id="337" r:id="rId46"/>
    <p:sldId id="344" r:id="rId47"/>
    <p:sldId id="343" r:id="rId48"/>
    <p:sldId id="283" r:id="rId49"/>
    <p:sldId id="294" r:id="rId50"/>
    <p:sldId id="285" r:id="rId51"/>
    <p:sldId id="286" r:id="rId52"/>
    <p:sldId id="287" r:id="rId53"/>
    <p:sldId id="28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3" autoAdjust="0"/>
    <p:restoredTop sz="94660"/>
  </p:normalViewPr>
  <p:slideViewPr>
    <p:cSldViewPr snapToGrid="0">
      <p:cViewPr varScale="1">
        <p:scale>
          <a:sx n="82" d="100"/>
          <a:sy n="82" d="100"/>
        </p:scale>
        <p:origin x="132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C73DA-2B57-4CEB-9CF3-E4294D85C8A5}" type="datetimeFigureOut">
              <a:rPr lang="en-US" smtClean="0"/>
              <a:t>9/27/2017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9C49-B5F0-480E-921B-D7DCB3AB14C9}" type="slidenum">
              <a:rPr lang="en-US" smtClean="0"/>
              <a:t>‹#›</a:t>
            </a:fld>
            <a:endParaRPr lang="en-US"/>
          </a:p>
        </p:txBody>
      </p:sp>
    </p:spTree>
    <p:extLst>
      <p:ext uri="{BB962C8B-B14F-4D97-AF65-F5344CB8AC3E}">
        <p14:creationId xmlns:p14="http://schemas.microsoft.com/office/powerpoint/2010/main" val="1538938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Times New Roman" panose="02020603050405020304" pitchFamily="18" charset="0"/>
                <a:cs typeface="Times New Roman" panose="02020603050405020304" pitchFamily="18" charset="0"/>
              </a:rPr>
              <a:t>Thank you for the opportunity to talk with you today about the Forage and Hay Outlook.</a:t>
            </a:r>
          </a:p>
        </p:txBody>
      </p:sp>
      <p:sp>
        <p:nvSpPr>
          <p:cNvPr id="4" name="Slide Number Placeholder 3"/>
          <p:cNvSpPr>
            <a:spLocks noGrp="1"/>
          </p:cNvSpPr>
          <p:nvPr>
            <p:ph type="sldNum" sz="quarter" idx="10"/>
          </p:nvPr>
        </p:nvSpPr>
        <p:spPr/>
        <p:txBody>
          <a:bodyPr/>
          <a:lstStyle/>
          <a:p>
            <a:fld id="{E5BE4EBE-FB36-4AB9-BCE8-4E20E397D46C}" type="slidenum">
              <a:rPr lang="en-US" smtClean="0"/>
              <a:t>1</a:t>
            </a:fld>
            <a:endParaRPr lang="en-US" dirty="0"/>
          </a:p>
        </p:txBody>
      </p:sp>
    </p:spTree>
    <p:extLst>
      <p:ext uri="{BB962C8B-B14F-4D97-AF65-F5344CB8AC3E}">
        <p14:creationId xmlns:p14="http://schemas.microsoft.com/office/powerpoint/2010/main" val="1533576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September 15,</a:t>
            </a:r>
            <a:r>
              <a:rPr lang="en-US" baseline="0" dirty="0"/>
              <a:t> 2015</a:t>
            </a:r>
            <a:r>
              <a:rPr lang="en-US" dirty="0"/>
              <a:t> U.S. Drought Monitor, severe to exceptional drought continues in the Southwest and Northwest.</a:t>
            </a:r>
          </a:p>
          <a:p>
            <a:endParaRPr lang="en-US" dirty="0"/>
          </a:p>
          <a:p>
            <a:r>
              <a:rPr lang="en-US" dirty="0"/>
              <a:t>In addition, Texas, Louisiana,</a:t>
            </a:r>
            <a:r>
              <a:rPr lang="en-US" baseline="0" dirty="0"/>
              <a:t> and North &amp; South Carolina are showing areas of moderate to severe drought.</a:t>
            </a:r>
            <a:endParaRPr lang="en-US" dirty="0"/>
          </a:p>
        </p:txBody>
      </p:sp>
      <p:sp>
        <p:nvSpPr>
          <p:cNvPr id="4" name="Slide Number Placeholder 3"/>
          <p:cNvSpPr>
            <a:spLocks noGrp="1"/>
          </p:cNvSpPr>
          <p:nvPr>
            <p:ph type="sldNum" sz="quarter" idx="10"/>
          </p:nvPr>
        </p:nvSpPr>
        <p:spPr/>
        <p:txBody>
          <a:bodyPr/>
          <a:lstStyle/>
          <a:p>
            <a:fld id="{E5BE4EBE-FB36-4AB9-BCE8-4E20E397D46C}" type="slidenum">
              <a:rPr lang="en-US" smtClean="0"/>
              <a:t>20</a:t>
            </a:fld>
            <a:endParaRPr lang="en-US" dirty="0"/>
          </a:p>
        </p:txBody>
      </p:sp>
    </p:spTree>
    <p:extLst>
      <p:ext uri="{BB962C8B-B14F-4D97-AF65-F5344CB8AC3E}">
        <p14:creationId xmlns:p14="http://schemas.microsoft.com/office/powerpoint/2010/main" val="87948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September 15,</a:t>
            </a:r>
            <a:r>
              <a:rPr lang="en-US" baseline="0" dirty="0"/>
              <a:t> 2015</a:t>
            </a:r>
            <a:r>
              <a:rPr lang="en-US" dirty="0"/>
              <a:t> U.S. Drought Monitor, severe to exceptional drought continues in the Southwest and Northwest.</a:t>
            </a:r>
          </a:p>
          <a:p>
            <a:endParaRPr lang="en-US" dirty="0"/>
          </a:p>
          <a:p>
            <a:r>
              <a:rPr lang="en-US" dirty="0"/>
              <a:t>In addition, Texas, Louisiana,</a:t>
            </a:r>
            <a:r>
              <a:rPr lang="en-US" baseline="0" dirty="0"/>
              <a:t> and North &amp; South Carolina are showing areas of moderate to severe drought.</a:t>
            </a:r>
            <a:endParaRPr lang="en-US" dirty="0"/>
          </a:p>
        </p:txBody>
      </p:sp>
      <p:sp>
        <p:nvSpPr>
          <p:cNvPr id="4" name="Slide Number Placeholder 3"/>
          <p:cNvSpPr>
            <a:spLocks noGrp="1"/>
          </p:cNvSpPr>
          <p:nvPr>
            <p:ph type="sldNum" sz="quarter" idx="10"/>
          </p:nvPr>
        </p:nvSpPr>
        <p:spPr/>
        <p:txBody>
          <a:bodyPr/>
          <a:lstStyle/>
          <a:p>
            <a:fld id="{E5BE4EBE-FB36-4AB9-BCE8-4E20E397D46C}" type="slidenum">
              <a:rPr lang="en-US" smtClean="0"/>
              <a:t>21</a:t>
            </a:fld>
            <a:endParaRPr lang="en-US" dirty="0"/>
          </a:p>
        </p:txBody>
      </p:sp>
    </p:spTree>
    <p:extLst>
      <p:ext uri="{BB962C8B-B14F-4D97-AF65-F5344CB8AC3E}">
        <p14:creationId xmlns:p14="http://schemas.microsoft.com/office/powerpoint/2010/main" val="335743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three-month U.S. Precipitation</a:t>
            </a:r>
            <a:r>
              <a:rPr lang="en-US" baseline="0" dirty="0"/>
              <a:t> Outlook for January – March.</a:t>
            </a:r>
          </a:p>
          <a:p>
            <a:endParaRPr lang="en-US" baseline="0" dirty="0"/>
          </a:p>
          <a:p>
            <a:r>
              <a:rPr lang="en-US" baseline="0" dirty="0"/>
              <a:t>The green area in the Southern U. S. shows above average precipitation for the Winter months.</a:t>
            </a:r>
          </a:p>
          <a:p>
            <a:endParaRPr lang="en-US" baseline="0" dirty="0"/>
          </a:p>
          <a:p>
            <a:r>
              <a:rPr lang="en-US" baseline="0" dirty="0"/>
              <a:t>This should help with Wheat and Winter Annual Pastures in the </a:t>
            </a:r>
            <a:r>
              <a:rPr lang="en-US" dirty="0"/>
              <a:t>Southern U.S.</a:t>
            </a:r>
          </a:p>
        </p:txBody>
      </p:sp>
      <p:sp>
        <p:nvSpPr>
          <p:cNvPr id="4" name="Slide Number Placeholder 3"/>
          <p:cNvSpPr>
            <a:spLocks noGrp="1"/>
          </p:cNvSpPr>
          <p:nvPr>
            <p:ph type="sldNum" sz="quarter" idx="10"/>
          </p:nvPr>
        </p:nvSpPr>
        <p:spPr/>
        <p:txBody>
          <a:bodyPr/>
          <a:lstStyle/>
          <a:p>
            <a:fld id="{E5BE4EBE-FB36-4AB9-BCE8-4E20E397D46C}" type="slidenum">
              <a:rPr lang="en-US" smtClean="0"/>
              <a:t>22</a:t>
            </a:fld>
            <a:endParaRPr lang="en-US" dirty="0"/>
          </a:p>
        </p:txBody>
      </p:sp>
    </p:spTree>
    <p:extLst>
      <p:ext uri="{BB962C8B-B14F-4D97-AF65-F5344CB8AC3E}">
        <p14:creationId xmlns:p14="http://schemas.microsoft.com/office/powerpoint/2010/main" val="17433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three-month U.S. Precipitation</a:t>
            </a:r>
            <a:r>
              <a:rPr lang="en-US" baseline="0" dirty="0"/>
              <a:t> Outlook for January – March.</a:t>
            </a:r>
          </a:p>
          <a:p>
            <a:endParaRPr lang="en-US" baseline="0" dirty="0"/>
          </a:p>
          <a:p>
            <a:r>
              <a:rPr lang="en-US" baseline="0" dirty="0"/>
              <a:t>The green area in the Southern U. S. shows above average precipitation for the Winter months.</a:t>
            </a:r>
          </a:p>
          <a:p>
            <a:endParaRPr lang="en-US" baseline="0" dirty="0"/>
          </a:p>
          <a:p>
            <a:r>
              <a:rPr lang="en-US" baseline="0" dirty="0"/>
              <a:t>This should help with Wheat and Winter Annual Pastures in the </a:t>
            </a:r>
            <a:r>
              <a:rPr lang="en-US" dirty="0"/>
              <a:t>Southern U.S.</a:t>
            </a:r>
          </a:p>
        </p:txBody>
      </p:sp>
      <p:sp>
        <p:nvSpPr>
          <p:cNvPr id="4" name="Slide Number Placeholder 3"/>
          <p:cNvSpPr>
            <a:spLocks noGrp="1"/>
          </p:cNvSpPr>
          <p:nvPr>
            <p:ph type="sldNum" sz="quarter" idx="10"/>
          </p:nvPr>
        </p:nvSpPr>
        <p:spPr/>
        <p:txBody>
          <a:bodyPr/>
          <a:lstStyle/>
          <a:p>
            <a:fld id="{E5BE4EBE-FB36-4AB9-BCE8-4E20E397D46C}" type="slidenum">
              <a:rPr lang="en-US" smtClean="0"/>
              <a:t>23</a:t>
            </a:fld>
            <a:endParaRPr lang="en-US" dirty="0"/>
          </a:p>
        </p:txBody>
      </p:sp>
    </p:spTree>
    <p:extLst>
      <p:ext uri="{BB962C8B-B14F-4D97-AF65-F5344CB8AC3E}">
        <p14:creationId xmlns:p14="http://schemas.microsoft.com/office/powerpoint/2010/main" val="1071447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three-month U.S. Precipitation</a:t>
            </a:r>
            <a:r>
              <a:rPr lang="en-US" baseline="0" dirty="0"/>
              <a:t> Outlook for January – March.</a:t>
            </a:r>
          </a:p>
          <a:p>
            <a:endParaRPr lang="en-US" baseline="0" dirty="0"/>
          </a:p>
          <a:p>
            <a:r>
              <a:rPr lang="en-US" baseline="0" dirty="0"/>
              <a:t>The green area in the Southern U. S. shows above average precipitation for the Winter months.</a:t>
            </a:r>
          </a:p>
          <a:p>
            <a:endParaRPr lang="en-US" baseline="0" dirty="0"/>
          </a:p>
          <a:p>
            <a:r>
              <a:rPr lang="en-US" baseline="0" dirty="0"/>
              <a:t>This should help with Wheat and Winter Annual Pastures in the </a:t>
            </a:r>
            <a:r>
              <a:rPr lang="en-US" dirty="0"/>
              <a:t>Southern U.S.</a:t>
            </a:r>
          </a:p>
        </p:txBody>
      </p:sp>
      <p:sp>
        <p:nvSpPr>
          <p:cNvPr id="4" name="Slide Number Placeholder 3"/>
          <p:cNvSpPr>
            <a:spLocks noGrp="1"/>
          </p:cNvSpPr>
          <p:nvPr>
            <p:ph type="sldNum" sz="quarter" idx="10"/>
          </p:nvPr>
        </p:nvSpPr>
        <p:spPr/>
        <p:txBody>
          <a:bodyPr/>
          <a:lstStyle/>
          <a:p>
            <a:fld id="{E5BE4EBE-FB36-4AB9-BCE8-4E20E397D46C}" type="slidenum">
              <a:rPr lang="en-US" smtClean="0"/>
              <a:t>24</a:t>
            </a:fld>
            <a:endParaRPr lang="en-US" dirty="0"/>
          </a:p>
        </p:txBody>
      </p:sp>
    </p:spTree>
    <p:extLst>
      <p:ext uri="{BB962C8B-B14F-4D97-AF65-F5344CB8AC3E}">
        <p14:creationId xmlns:p14="http://schemas.microsoft.com/office/powerpoint/2010/main" val="1401006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three-month U.S. Precipitation</a:t>
            </a:r>
            <a:r>
              <a:rPr lang="en-US" baseline="0" dirty="0"/>
              <a:t> Outlook for January – March.</a:t>
            </a:r>
          </a:p>
          <a:p>
            <a:endParaRPr lang="en-US" baseline="0" dirty="0"/>
          </a:p>
          <a:p>
            <a:r>
              <a:rPr lang="en-US" baseline="0" dirty="0"/>
              <a:t>The green area in the Southern U. S. shows above average precipitation for the Winter months.</a:t>
            </a:r>
          </a:p>
          <a:p>
            <a:endParaRPr lang="en-US" baseline="0" dirty="0"/>
          </a:p>
          <a:p>
            <a:r>
              <a:rPr lang="en-US" baseline="0" dirty="0"/>
              <a:t>This should help with Wheat and Winter Annual Pastures in the </a:t>
            </a:r>
            <a:r>
              <a:rPr lang="en-US" dirty="0"/>
              <a:t>Southern U.S.</a:t>
            </a:r>
          </a:p>
        </p:txBody>
      </p:sp>
      <p:sp>
        <p:nvSpPr>
          <p:cNvPr id="4" name="Slide Number Placeholder 3"/>
          <p:cNvSpPr>
            <a:spLocks noGrp="1"/>
          </p:cNvSpPr>
          <p:nvPr>
            <p:ph type="sldNum" sz="quarter" idx="10"/>
          </p:nvPr>
        </p:nvSpPr>
        <p:spPr/>
        <p:txBody>
          <a:bodyPr/>
          <a:lstStyle/>
          <a:p>
            <a:fld id="{E5BE4EBE-FB36-4AB9-BCE8-4E20E397D46C}" type="slidenum">
              <a:rPr lang="en-US" smtClean="0"/>
              <a:t>25</a:t>
            </a:fld>
            <a:endParaRPr lang="en-US" dirty="0"/>
          </a:p>
        </p:txBody>
      </p:sp>
    </p:spTree>
    <p:extLst>
      <p:ext uri="{BB962C8B-B14F-4D97-AF65-F5344CB8AC3E}">
        <p14:creationId xmlns:p14="http://schemas.microsoft.com/office/powerpoint/2010/main" val="2443994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look at our U.S.</a:t>
            </a:r>
            <a:r>
              <a:rPr lang="en-US" baseline="0" dirty="0"/>
              <a:t> Forage Supply.</a:t>
            </a:r>
            <a:endParaRPr lang="en-US" dirty="0"/>
          </a:p>
        </p:txBody>
      </p:sp>
      <p:sp>
        <p:nvSpPr>
          <p:cNvPr id="4" name="Slide Number Placeholder 3"/>
          <p:cNvSpPr>
            <a:spLocks noGrp="1"/>
          </p:cNvSpPr>
          <p:nvPr>
            <p:ph type="sldNum" sz="quarter" idx="10"/>
          </p:nvPr>
        </p:nvSpPr>
        <p:spPr/>
        <p:txBody>
          <a:bodyPr/>
          <a:lstStyle/>
          <a:p>
            <a:fld id="{E5BE4EBE-FB36-4AB9-BCE8-4E20E397D46C}" type="slidenum">
              <a:rPr lang="en-US" smtClean="0"/>
              <a:t>28</a:t>
            </a:fld>
            <a:endParaRPr lang="en-US" dirty="0"/>
          </a:p>
        </p:txBody>
      </p:sp>
    </p:spTree>
    <p:extLst>
      <p:ext uri="{BB962C8B-B14F-4D97-AF65-F5344CB8AC3E}">
        <p14:creationId xmlns:p14="http://schemas.microsoft.com/office/powerpoint/2010/main" val="3397951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This chart presents the U.S. Grassland Pasture and Range Acres for the contiguous 48 states for census years 1945 – 2007.</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There has been a 7% reduction in U.S. pasture acres for the contiguous United States between 1945 and 2007.</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pasture and range acres declined from approximately 659 million acres in 1945 to about 612 million acres in 2007.</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This amounts to a decline of about 47 million pasture acres.</a:t>
            </a:r>
          </a:p>
        </p:txBody>
      </p:sp>
      <p:sp>
        <p:nvSpPr>
          <p:cNvPr id="4" name="Slide Number Placeholder 3"/>
          <p:cNvSpPr>
            <a:spLocks noGrp="1"/>
          </p:cNvSpPr>
          <p:nvPr>
            <p:ph type="sldNum" sz="quarter" idx="10"/>
          </p:nvPr>
        </p:nvSpPr>
        <p:spPr/>
        <p:txBody>
          <a:bodyPr/>
          <a:lstStyle/>
          <a:p>
            <a:fld id="{E5BE4EBE-FB36-4AB9-BCE8-4E20E397D46C}" type="slidenum">
              <a:rPr lang="en-US" smtClean="0"/>
              <a:t>29</a:t>
            </a:fld>
            <a:endParaRPr lang="en-US" dirty="0"/>
          </a:p>
        </p:txBody>
      </p:sp>
    </p:spTree>
    <p:extLst>
      <p:ext uri="{BB962C8B-B14F-4D97-AF65-F5344CB8AC3E}">
        <p14:creationId xmlns:p14="http://schemas.microsoft.com/office/powerpoint/2010/main" val="2520102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Times New Roman" panose="02020603050405020304" pitchFamily="18" charset="0"/>
                <a:cs typeface="Times New Roman" panose="02020603050405020304" pitchFamily="18" charset="0"/>
              </a:rPr>
              <a:t>This slide presents the U.S. Wheat Acres Planted between 1980-2015.</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Since 1980, we have seen a decrease of approximately 24 million acres, which is an average annual decrease of 0.5%</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I don’t know how many Wheat Acres are grazed but you can see, that their has been a large decrease in the number of potential acres that could be grazed.</a:t>
            </a:r>
          </a:p>
        </p:txBody>
      </p:sp>
      <p:sp>
        <p:nvSpPr>
          <p:cNvPr id="4" name="Slide Number Placeholder 3"/>
          <p:cNvSpPr>
            <a:spLocks noGrp="1"/>
          </p:cNvSpPr>
          <p:nvPr>
            <p:ph type="sldNum" sz="quarter" idx="10"/>
          </p:nvPr>
        </p:nvSpPr>
        <p:spPr/>
        <p:txBody>
          <a:bodyPr/>
          <a:lstStyle/>
          <a:p>
            <a:fld id="{E5BE4EBE-FB36-4AB9-BCE8-4E20E397D46C}" type="slidenum">
              <a:rPr lang="en-US" smtClean="0"/>
              <a:t>30</a:t>
            </a:fld>
            <a:endParaRPr lang="en-US" dirty="0"/>
          </a:p>
        </p:txBody>
      </p:sp>
    </p:spTree>
    <p:extLst>
      <p:ext uri="{BB962C8B-B14F-4D97-AF65-F5344CB8AC3E}">
        <p14:creationId xmlns:p14="http://schemas.microsoft.com/office/powerpoint/2010/main" val="2315493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Times New Roman" panose="02020603050405020304" pitchFamily="18" charset="0"/>
                <a:cs typeface="Times New Roman" panose="02020603050405020304" pitchFamily="18" charset="0"/>
              </a:rPr>
              <a:t>This slide presents the U.S. Wheat Acres Planted between 1980-2015.</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Since 1980, we have seen a decrease of approximately 24 million acres, which is an average annual decrease of 0.5%</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I don’t know how many Wheat Acres are grazed but you can see, that their has been a large decrease in the number of potential acres that could be grazed.</a:t>
            </a:r>
          </a:p>
        </p:txBody>
      </p:sp>
      <p:sp>
        <p:nvSpPr>
          <p:cNvPr id="4" name="Slide Number Placeholder 3"/>
          <p:cNvSpPr>
            <a:spLocks noGrp="1"/>
          </p:cNvSpPr>
          <p:nvPr>
            <p:ph type="sldNum" sz="quarter" idx="10"/>
          </p:nvPr>
        </p:nvSpPr>
        <p:spPr/>
        <p:txBody>
          <a:bodyPr/>
          <a:lstStyle/>
          <a:p>
            <a:fld id="{E5BE4EBE-FB36-4AB9-BCE8-4E20E397D46C}" type="slidenum">
              <a:rPr lang="en-US" smtClean="0"/>
              <a:t>31</a:t>
            </a:fld>
            <a:endParaRPr lang="en-US" dirty="0"/>
          </a:p>
        </p:txBody>
      </p:sp>
    </p:spTree>
    <p:extLst>
      <p:ext uri="{BB962C8B-B14F-4D97-AF65-F5344CB8AC3E}">
        <p14:creationId xmlns:p14="http://schemas.microsoft.com/office/powerpoint/2010/main" val="15833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a:t>
            </a:r>
            <a:r>
              <a:rPr lang="en-US" dirty="0"/>
              <a:t>this is my first time to attend the Southern Region Outlook Conference.</a:t>
            </a:r>
          </a:p>
          <a:p>
            <a:endParaRPr lang="en-US" dirty="0"/>
          </a:p>
          <a:p>
            <a:r>
              <a:rPr lang="en-US" dirty="0"/>
              <a:t>And this</a:t>
            </a:r>
            <a:r>
              <a:rPr lang="en-US" baseline="0" dirty="0"/>
              <a:t> is my first Forage and Hay Outlook Presentation.</a:t>
            </a:r>
          </a:p>
          <a:p>
            <a:endParaRPr lang="en-US" baseline="0" dirty="0"/>
          </a:p>
          <a:p>
            <a:r>
              <a:rPr lang="en-US" baseline="0" dirty="0"/>
              <a:t>So please help fill-in anything that I might miss.</a:t>
            </a:r>
          </a:p>
        </p:txBody>
      </p:sp>
      <p:sp>
        <p:nvSpPr>
          <p:cNvPr id="4" name="Slide Number Placeholder 3"/>
          <p:cNvSpPr>
            <a:spLocks noGrp="1"/>
          </p:cNvSpPr>
          <p:nvPr>
            <p:ph type="sldNum" sz="quarter" idx="10"/>
          </p:nvPr>
        </p:nvSpPr>
        <p:spPr/>
        <p:txBody>
          <a:bodyPr/>
          <a:lstStyle/>
          <a:p>
            <a:fld id="{E5BE4EBE-FB36-4AB9-BCE8-4E20E397D46C}" type="slidenum">
              <a:rPr lang="en-US" smtClean="0"/>
              <a:t>2</a:t>
            </a:fld>
            <a:endParaRPr lang="en-US" dirty="0"/>
          </a:p>
        </p:txBody>
      </p:sp>
    </p:spTree>
    <p:extLst>
      <p:ext uri="{BB962C8B-B14F-4D97-AF65-F5344CB8AC3E}">
        <p14:creationId xmlns:p14="http://schemas.microsoft.com/office/powerpoint/2010/main" val="360108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Times New Roman" panose="02020603050405020304" pitchFamily="18" charset="0"/>
                <a:cs typeface="Times New Roman" panose="02020603050405020304" pitchFamily="18" charset="0"/>
              </a:rPr>
              <a:t>This slide presents the U.S. Hay Acres</a:t>
            </a:r>
            <a:r>
              <a:rPr lang="en-US" sz="1600" baseline="0" dirty="0">
                <a:latin typeface="Times New Roman" panose="02020603050405020304" pitchFamily="18" charset="0"/>
                <a:cs typeface="Times New Roman" panose="02020603050405020304" pitchFamily="18" charset="0"/>
              </a:rPr>
              <a:t> Harvested between 1909 – 2015.</a:t>
            </a:r>
          </a:p>
          <a:p>
            <a:endParaRPr lang="en-US" sz="1600" baseline="0" dirty="0">
              <a:latin typeface="Times New Roman" panose="02020603050405020304" pitchFamily="18" charset="0"/>
              <a:cs typeface="Times New Roman" panose="02020603050405020304" pitchFamily="18" charset="0"/>
            </a:endParaRPr>
          </a:p>
          <a:p>
            <a:r>
              <a:rPr lang="en-US" sz="1600" baseline="0" dirty="0">
                <a:latin typeface="Times New Roman" panose="02020603050405020304" pitchFamily="18" charset="0"/>
                <a:cs typeface="Times New Roman" panose="02020603050405020304" pitchFamily="18" charset="0"/>
              </a:rPr>
              <a:t>As the trend-line indicates their has been a steady decline in hay acres harvested during this time period. Hay acres harvested has an average annual decrease of 0.1%.</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My</a:t>
            </a:r>
            <a:r>
              <a:rPr lang="en-US" sz="1600" baseline="0" dirty="0">
                <a:latin typeface="Times New Roman" panose="02020603050405020304" pitchFamily="18" charset="0"/>
                <a:cs typeface="Times New Roman" panose="02020603050405020304" pitchFamily="18" charset="0"/>
              </a:rPr>
              <a:t> expectations are for a continued decrease in U.S. acres harvested due to competing uses for land.</a:t>
            </a: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5BE4EBE-FB36-4AB9-BCE8-4E20E397D46C}" type="slidenum">
              <a:rPr lang="en-US" smtClean="0"/>
              <a:t>32</a:t>
            </a:fld>
            <a:endParaRPr lang="en-US" dirty="0"/>
          </a:p>
        </p:txBody>
      </p:sp>
    </p:spTree>
    <p:extLst>
      <p:ext uri="{BB962C8B-B14F-4D97-AF65-F5344CB8AC3E}">
        <p14:creationId xmlns:p14="http://schemas.microsoft.com/office/powerpoint/2010/main" val="874176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U.S. Average</a:t>
            </a:r>
            <a:r>
              <a:rPr lang="en-US" baseline="0" dirty="0"/>
              <a:t> Hay Yield between 1909 and 2015.</a:t>
            </a:r>
          </a:p>
          <a:p>
            <a:endParaRPr lang="en-US" baseline="0" dirty="0"/>
          </a:p>
          <a:p>
            <a:r>
              <a:rPr lang="en-US" dirty="0"/>
              <a:t>The trend-line denotes an average annual increase</a:t>
            </a:r>
            <a:r>
              <a:rPr lang="en-US" baseline="0" dirty="0"/>
              <a:t> of 1% over the last ~100 years which shows hay yields moving from 1.27 tons/acre in 1909 to 2.51 tons/acre in 2015.</a:t>
            </a:r>
            <a:endParaRPr lang="en-US" dirty="0"/>
          </a:p>
        </p:txBody>
      </p:sp>
      <p:sp>
        <p:nvSpPr>
          <p:cNvPr id="4" name="Slide Number Placeholder 3"/>
          <p:cNvSpPr>
            <a:spLocks noGrp="1"/>
          </p:cNvSpPr>
          <p:nvPr>
            <p:ph type="sldNum" sz="quarter" idx="10"/>
          </p:nvPr>
        </p:nvSpPr>
        <p:spPr/>
        <p:txBody>
          <a:bodyPr/>
          <a:lstStyle/>
          <a:p>
            <a:fld id="{E5BE4EBE-FB36-4AB9-BCE8-4E20E397D46C}" type="slidenum">
              <a:rPr lang="en-US" smtClean="0"/>
              <a:t>33</a:t>
            </a:fld>
            <a:endParaRPr lang="en-US" dirty="0"/>
          </a:p>
        </p:txBody>
      </p:sp>
    </p:spTree>
    <p:extLst>
      <p:ext uri="{BB962C8B-B14F-4D97-AF65-F5344CB8AC3E}">
        <p14:creationId xmlns:p14="http://schemas.microsoft.com/office/powerpoint/2010/main" val="1926297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total U.S. Hay production</a:t>
            </a:r>
            <a:r>
              <a:rPr lang="en-US" baseline="0" dirty="0"/>
              <a:t> in million tons between 1909 and 2015.</a:t>
            </a:r>
          </a:p>
          <a:p>
            <a:endParaRPr lang="en-US" baseline="0" dirty="0"/>
          </a:p>
          <a:p>
            <a:r>
              <a:rPr lang="en-US" baseline="0" dirty="0"/>
              <a:t>The annual average rate of increase over this time period has been 0.9%.</a:t>
            </a:r>
          </a:p>
          <a:p>
            <a:endParaRPr lang="en-US" dirty="0"/>
          </a:p>
          <a:p>
            <a:r>
              <a:rPr lang="en-US" dirty="0"/>
              <a:t>As you might remember we had decreasing</a:t>
            </a:r>
            <a:r>
              <a:rPr lang="en-US" baseline="0" dirty="0"/>
              <a:t> acres of U.S. Hay Harvested and increasing hay yields over this time period.</a:t>
            </a:r>
          </a:p>
          <a:p>
            <a:endParaRPr lang="en-US" baseline="0" dirty="0"/>
          </a:p>
          <a:p>
            <a:r>
              <a:rPr lang="en-US" baseline="0" dirty="0"/>
              <a:t>Overall, this has resulted in greater levels of production.</a:t>
            </a:r>
          </a:p>
          <a:p>
            <a:endParaRPr lang="en-US" baseline="0" dirty="0"/>
          </a:p>
          <a:p>
            <a:r>
              <a:rPr lang="en-US" baseline="0" dirty="0"/>
              <a:t>The higher rate of increase in yield per acre more than offset the slower rate of decrease in the number of acres harvested.</a:t>
            </a:r>
          </a:p>
          <a:p>
            <a:endParaRPr lang="en-US" baseline="0" dirty="0"/>
          </a:p>
          <a:p>
            <a:r>
              <a:rPr lang="en-US" dirty="0"/>
              <a:t>So, those higher levels of yield per acre more than made up for the decline in hay acres harvested.</a:t>
            </a:r>
          </a:p>
        </p:txBody>
      </p:sp>
      <p:sp>
        <p:nvSpPr>
          <p:cNvPr id="4" name="Slide Number Placeholder 3"/>
          <p:cNvSpPr>
            <a:spLocks noGrp="1"/>
          </p:cNvSpPr>
          <p:nvPr>
            <p:ph type="sldNum" sz="quarter" idx="10"/>
          </p:nvPr>
        </p:nvSpPr>
        <p:spPr/>
        <p:txBody>
          <a:bodyPr/>
          <a:lstStyle/>
          <a:p>
            <a:fld id="{E5BE4EBE-FB36-4AB9-BCE8-4E20E397D46C}" type="slidenum">
              <a:rPr lang="en-US" smtClean="0"/>
              <a:t>34</a:t>
            </a:fld>
            <a:endParaRPr lang="en-US" dirty="0"/>
          </a:p>
        </p:txBody>
      </p:sp>
    </p:spTree>
    <p:extLst>
      <p:ext uri="{BB962C8B-B14F-4D97-AF65-F5344CB8AC3E}">
        <p14:creationId xmlns:p14="http://schemas.microsoft.com/office/powerpoint/2010/main" val="2406737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a:t>
            </a:r>
            <a:r>
              <a:rPr lang="en-US" baseline="0" dirty="0"/>
              <a:t> the U.S. Hay Stocks as of May 1</a:t>
            </a:r>
            <a:r>
              <a:rPr lang="en-US" baseline="30000" dirty="0"/>
              <a:t>st</a:t>
            </a:r>
            <a:r>
              <a:rPr lang="en-US" baseline="0" dirty="0"/>
              <a:t> between 1990 and 2015.</a:t>
            </a:r>
          </a:p>
          <a:p>
            <a:endParaRPr lang="en-US" baseline="0" dirty="0"/>
          </a:p>
          <a:p>
            <a:r>
              <a:rPr lang="en-US" baseline="0" dirty="0"/>
              <a:t>The trend-line shows a slight decline in hay stocks over time.</a:t>
            </a:r>
          </a:p>
        </p:txBody>
      </p:sp>
      <p:sp>
        <p:nvSpPr>
          <p:cNvPr id="4" name="Slide Number Placeholder 3"/>
          <p:cNvSpPr>
            <a:spLocks noGrp="1"/>
          </p:cNvSpPr>
          <p:nvPr>
            <p:ph type="sldNum" sz="quarter" idx="10"/>
          </p:nvPr>
        </p:nvSpPr>
        <p:spPr/>
        <p:txBody>
          <a:bodyPr/>
          <a:lstStyle/>
          <a:p>
            <a:fld id="{E5BE4EBE-FB36-4AB9-BCE8-4E20E397D46C}" type="slidenum">
              <a:rPr lang="en-US" smtClean="0"/>
              <a:t>35</a:t>
            </a:fld>
            <a:endParaRPr lang="en-US" dirty="0"/>
          </a:p>
        </p:txBody>
      </p:sp>
    </p:spTree>
    <p:extLst>
      <p:ext uri="{BB962C8B-B14F-4D97-AF65-F5344CB8AC3E}">
        <p14:creationId xmlns:p14="http://schemas.microsoft.com/office/powerpoint/2010/main" val="2031999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percentage change in</a:t>
            </a:r>
            <a:r>
              <a:rPr lang="en-US" baseline="0" dirty="0"/>
              <a:t> U.S. Hay Stocks as of May 1</a:t>
            </a:r>
            <a:r>
              <a:rPr lang="en-US" baseline="30000" dirty="0"/>
              <a:t>st</a:t>
            </a:r>
            <a:r>
              <a:rPr lang="en-US" baseline="0" dirty="0"/>
              <a:t> between 1990 and 2015.</a:t>
            </a:r>
          </a:p>
          <a:p>
            <a:endParaRPr lang="en-US" baseline="0" dirty="0"/>
          </a:p>
          <a:p>
            <a:r>
              <a:rPr lang="en-US" baseline="0" dirty="0"/>
              <a:t>There appears to be an improvement in May 1</a:t>
            </a:r>
            <a:r>
              <a:rPr lang="en-US" baseline="30000" dirty="0"/>
              <a:t>st</a:t>
            </a:r>
            <a:r>
              <a:rPr lang="en-US" baseline="0" dirty="0"/>
              <a:t> Hay stocks during the last two years.</a:t>
            </a:r>
            <a:endParaRPr lang="en-US" dirty="0"/>
          </a:p>
        </p:txBody>
      </p:sp>
      <p:sp>
        <p:nvSpPr>
          <p:cNvPr id="4" name="Slide Number Placeholder 3"/>
          <p:cNvSpPr>
            <a:spLocks noGrp="1"/>
          </p:cNvSpPr>
          <p:nvPr>
            <p:ph type="sldNum" sz="quarter" idx="10"/>
          </p:nvPr>
        </p:nvSpPr>
        <p:spPr/>
        <p:txBody>
          <a:bodyPr/>
          <a:lstStyle/>
          <a:p>
            <a:fld id="{E5BE4EBE-FB36-4AB9-BCE8-4E20E397D46C}" type="slidenum">
              <a:rPr lang="en-US" smtClean="0"/>
              <a:t>36</a:t>
            </a:fld>
            <a:endParaRPr lang="en-US" dirty="0"/>
          </a:p>
        </p:txBody>
      </p:sp>
    </p:spTree>
    <p:extLst>
      <p:ext uri="{BB962C8B-B14F-4D97-AF65-F5344CB8AC3E}">
        <p14:creationId xmlns:p14="http://schemas.microsoft.com/office/powerpoint/2010/main" val="2265512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use of forage that is needs to be mentioned is Haylage.</a:t>
            </a:r>
          </a:p>
          <a:p>
            <a:endParaRPr lang="en-US" dirty="0"/>
          </a:p>
          <a:p>
            <a:r>
              <a:rPr lang="en-US" dirty="0"/>
              <a:t>This chart presents the U.S. Haylage Acres between 2000 and 2014.</a:t>
            </a:r>
          </a:p>
          <a:p>
            <a:endParaRPr lang="en-US" dirty="0"/>
          </a:p>
          <a:p>
            <a:r>
              <a:rPr lang="en-US" dirty="0"/>
              <a:t>Since 2000, U.S. Haylage acres have increased at an average annual rate of 1.1%.</a:t>
            </a:r>
          </a:p>
          <a:p>
            <a:endParaRPr lang="en-US" dirty="0"/>
          </a:p>
          <a:p>
            <a:r>
              <a:rPr lang="en-US" dirty="0"/>
              <a:t>However, since 2005 we have seen a modest decline in U.S. Haylage Acres.</a:t>
            </a:r>
          </a:p>
          <a:p>
            <a:endParaRPr lang="en-US" dirty="0"/>
          </a:p>
          <a:p>
            <a:r>
              <a:rPr lang="en-US" dirty="0"/>
              <a:t>I am not sure why we saw the decline between 2000 and 2004 or the modest decline between 2005 and 2014.</a:t>
            </a:r>
          </a:p>
          <a:p>
            <a:endParaRPr lang="en-US" dirty="0"/>
          </a:p>
          <a:p>
            <a:r>
              <a:rPr lang="en-US" dirty="0"/>
              <a:t>If anyone wants to comment on what is going on with Haylage acres please help me out.  </a:t>
            </a:r>
          </a:p>
          <a:p>
            <a:r>
              <a:rPr lang="en-US" dirty="0"/>
              <a:t>In order for </a:t>
            </a:r>
            <a:r>
              <a:rPr lang="en-US" dirty="0" err="1"/>
              <a:t>haylage</a:t>
            </a:r>
            <a:r>
              <a:rPr lang="en-US" dirty="0"/>
              <a:t> acres to increase in the future I would think that the cost of putting forage up in this manner needs to decrease for it to become more competitive with hay (quality, waste, cost, etc.). </a:t>
            </a:r>
          </a:p>
        </p:txBody>
      </p:sp>
      <p:sp>
        <p:nvSpPr>
          <p:cNvPr id="4" name="Slide Number Placeholder 3"/>
          <p:cNvSpPr>
            <a:spLocks noGrp="1"/>
          </p:cNvSpPr>
          <p:nvPr>
            <p:ph type="sldNum" sz="quarter" idx="10"/>
          </p:nvPr>
        </p:nvSpPr>
        <p:spPr/>
        <p:txBody>
          <a:bodyPr/>
          <a:lstStyle/>
          <a:p>
            <a:fld id="{E5BE4EBE-FB36-4AB9-BCE8-4E20E397D46C}" type="slidenum">
              <a:rPr lang="en-US" smtClean="0"/>
              <a:t>37</a:t>
            </a:fld>
            <a:endParaRPr lang="en-US" dirty="0"/>
          </a:p>
        </p:txBody>
      </p:sp>
    </p:spTree>
    <p:extLst>
      <p:ext uri="{BB962C8B-B14F-4D97-AF65-F5344CB8AC3E}">
        <p14:creationId xmlns:p14="http://schemas.microsoft.com/office/powerpoint/2010/main" val="2591497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presents the U.S. Haylage Yield between 2000 and 2014.</a:t>
            </a:r>
          </a:p>
          <a:p>
            <a:endParaRPr lang="en-US" dirty="0"/>
          </a:p>
          <a:p>
            <a:r>
              <a:rPr lang="en-US" dirty="0"/>
              <a:t>The trend-line shows an average annual increase of 0.9 percent over this time period.</a:t>
            </a:r>
          </a:p>
          <a:p>
            <a:endParaRPr lang="en-US" dirty="0"/>
          </a:p>
        </p:txBody>
      </p:sp>
      <p:sp>
        <p:nvSpPr>
          <p:cNvPr id="4" name="Slide Number Placeholder 3"/>
          <p:cNvSpPr>
            <a:spLocks noGrp="1"/>
          </p:cNvSpPr>
          <p:nvPr>
            <p:ph type="sldNum" sz="quarter" idx="10"/>
          </p:nvPr>
        </p:nvSpPr>
        <p:spPr/>
        <p:txBody>
          <a:bodyPr/>
          <a:lstStyle/>
          <a:p>
            <a:fld id="{E5BE4EBE-FB36-4AB9-BCE8-4E20E397D46C}" type="slidenum">
              <a:rPr lang="en-US" smtClean="0"/>
              <a:t>38</a:t>
            </a:fld>
            <a:endParaRPr lang="en-US" dirty="0"/>
          </a:p>
        </p:txBody>
      </p:sp>
    </p:spTree>
    <p:extLst>
      <p:ext uri="{BB962C8B-B14F-4D97-AF65-F5344CB8AC3E}">
        <p14:creationId xmlns:p14="http://schemas.microsoft.com/office/powerpoint/2010/main" val="3471857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total U.S. Haylage Production in million tons between 2000 and 2014.</a:t>
            </a:r>
          </a:p>
          <a:p>
            <a:endParaRPr lang="en-US" dirty="0"/>
          </a:p>
          <a:p>
            <a:r>
              <a:rPr lang="en-US" dirty="0"/>
              <a:t>The annual average rate of increase over this time period has been 1.9%.</a:t>
            </a:r>
          </a:p>
          <a:p>
            <a:endParaRPr lang="en-US" dirty="0"/>
          </a:p>
          <a:p>
            <a:r>
              <a:rPr lang="en-US" dirty="0"/>
              <a:t>We had increasing Haylage Acres and increasing Haylage Yield Per Acre which has resulted in increased U.S. Haylage Production.</a:t>
            </a:r>
          </a:p>
          <a:p>
            <a:endParaRPr lang="en-US" dirty="0"/>
          </a:p>
          <a:p>
            <a:r>
              <a:rPr lang="en-US" dirty="0"/>
              <a:t>Overall, this has resulted in greater levels of production.</a:t>
            </a:r>
          </a:p>
        </p:txBody>
      </p:sp>
      <p:sp>
        <p:nvSpPr>
          <p:cNvPr id="4" name="Slide Number Placeholder 3"/>
          <p:cNvSpPr>
            <a:spLocks noGrp="1"/>
          </p:cNvSpPr>
          <p:nvPr>
            <p:ph type="sldNum" sz="quarter" idx="10"/>
          </p:nvPr>
        </p:nvSpPr>
        <p:spPr/>
        <p:txBody>
          <a:bodyPr/>
          <a:lstStyle/>
          <a:p>
            <a:fld id="{E5BE4EBE-FB36-4AB9-BCE8-4E20E397D46C}" type="slidenum">
              <a:rPr lang="en-US" smtClean="0"/>
              <a:t>39</a:t>
            </a:fld>
            <a:endParaRPr lang="en-US" dirty="0"/>
          </a:p>
        </p:txBody>
      </p:sp>
    </p:spTree>
    <p:extLst>
      <p:ext uri="{BB962C8B-B14F-4D97-AF65-F5344CB8AC3E}">
        <p14:creationId xmlns:p14="http://schemas.microsoft.com/office/powerpoint/2010/main" val="2790808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we need</a:t>
            </a:r>
            <a:r>
              <a:rPr lang="en-US" baseline="0" dirty="0"/>
              <a:t> to discuss the “Value of Forage Production.”</a:t>
            </a:r>
            <a:endParaRPr lang="en-US" dirty="0"/>
          </a:p>
        </p:txBody>
      </p:sp>
      <p:sp>
        <p:nvSpPr>
          <p:cNvPr id="4" name="Slide Number Placeholder 3"/>
          <p:cNvSpPr>
            <a:spLocks noGrp="1"/>
          </p:cNvSpPr>
          <p:nvPr>
            <p:ph type="sldNum" sz="quarter" idx="10"/>
          </p:nvPr>
        </p:nvSpPr>
        <p:spPr/>
        <p:txBody>
          <a:bodyPr/>
          <a:lstStyle/>
          <a:p>
            <a:fld id="{E5BE4EBE-FB36-4AB9-BCE8-4E20E397D46C}" type="slidenum">
              <a:rPr lang="en-US" smtClean="0"/>
              <a:t>40</a:t>
            </a:fld>
            <a:endParaRPr lang="en-US" dirty="0"/>
          </a:p>
        </p:txBody>
      </p:sp>
    </p:spTree>
    <p:extLst>
      <p:ext uri="{BB962C8B-B14F-4D97-AF65-F5344CB8AC3E}">
        <p14:creationId xmlns:p14="http://schemas.microsoft.com/office/powerpoint/2010/main" val="4134420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U.S. Average Hay Prices between 1995 and 2014.</a:t>
            </a:r>
          </a:p>
          <a:p>
            <a:endParaRPr lang="en-US" dirty="0"/>
          </a:p>
          <a:p>
            <a:r>
              <a:rPr lang="en-US" dirty="0"/>
              <a:t>U.S. Hay prices increased by about $90/ton or 109% over this 20-year period.</a:t>
            </a:r>
          </a:p>
          <a:p>
            <a:endParaRPr lang="en-US" dirty="0"/>
          </a:p>
          <a:p>
            <a:r>
              <a:rPr lang="en-US" dirty="0"/>
              <a:t>The average annual increase was approximately 5.3% over this time period.</a:t>
            </a:r>
          </a:p>
          <a:p>
            <a:endParaRPr lang="en-US" dirty="0"/>
          </a:p>
          <a:p>
            <a:r>
              <a:rPr lang="en-US" dirty="0"/>
              <a:t>Hay prices will continue to be influenced by livestock numbers, level of hay production, and prices of hay substitutes.</a:t>
            </a:r>
          </a:p>
        </p:txBody>
      </p:sp>
      <p:sp>
        <p:nvSpPr>
          <p:cNvPr id="4" name="Slide Number Placeholder 3"/>
          <p:cNvSpPr>
            <a:spLocks noGrp="1"/>
          </p:cNvSpPr>
          <p:nvPr>
            <p:ph type="sldNum" sz="quarter" idx="10"/>
          </p:nvPr>
        </p:nvSpPr>
        <p:spPr/>
        <p:txBody>
          <a:bodyPr/>
          <a:lstStyle/>
          <a:p>
            <a:fld id="{E5BE4EBE-FB36-4AB9-BCE8-4E20E397D46C}" type="slidenum">
              <a:rPr lang="en-US" smtClean="0"/>
              <a:t>41</a:t>
            </a:fld>
            <a:endParaRPr lang="en-US" dirty="0"/>
          </a:p>
        </p:txBody>
      </p:sp>
    </p:spTree>
    <p:extLst>
      <p:ext uri="{BB962C8B-B14F-4D97-AF65-F5344CB8AC3E}">
        <p14:creationId xmlns:p14="http://schemas.microsoft.com/office/powerpoint/2010/main" val="784871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need to discuss The Weather Outlook for our 2015-2016 Cool-Season Grazing Season.</a:t>
            </a:r>
          </a:p>
        </p:txBody>
      </p:sp>
      <p:sp>
        <p:nvSpPr>
          <p:cNvPr id="4" name="Slide Number Placeholder 3"/>
          <p:cNvSpPr>
            <a:spLocks noGrp="1"/>
          </p:cNvSpPr>
          <p:nvPr>
            <p:ph type="sldNum" sz="quarter" idx="10"/>
          </p:nvPr>
        </p:nvSpPr>
        <p:spPr/>
        <p:txBody>
          <a:bodyPr/>
          <a:lstStyle/>
          <a:p>
            <a:fld id="{E5BE4EBE-FB36-4AB9-BCE8-4E20E397D46C}" type="slidenum">
              <a:rPr lang="en-US" smtClean="0"/>
              <a:t>3</a:t>
            </a:fld>
            <a:endParaRPr lang="en-US" dirty="0"/>
          </a:p>
        </p:txBody>
      </p:sp>
    </p:spTree>
    <p:extLst>
      <p:ext uri="{BB962C8B-B14F-4D97-AF65-F5344CB8AC3E}">
        <p14:creationId xmlns:p14="http://schemas.microsoft.com/office/powerpoint/2010/main" val="3401721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charts shows the U.S. Monthly Average Hay Prices by Month for 2015 and the five-year average.</a:t>
            </a:r>
          </a:p>
          <a:p>
            <a:endParaRPr lang="en-US" dirty="0"/>
          </a:p>
          <a:p>
            <a:r>
              <a:rPr lang="en-US" dirty="0"/>
              <a:t>Basically, 2015 monthly hay prices which are denoted by the green bars are following the 5-year average monthly hay prices.</a:t>
            </a:r>
          </a:p>
          <a:p>
            <a:endParaRPr lang="en-US" dirty="0"/>
          </a:p>
          <a:p>
            <a:r>
              <a:rPr lang="en-US" dirty="0"/>
              <a:t>However, the June and July U.S. average hay prices are lower, most likely to due to higher levels of production.</a:t>
            </a:r>
          </a:p>
        </p:txBody>
      </p:sp>
      <p:sp>
        <p:nvSpPr>
          <p:cNvPr id="4" name="Slide Number Placeholder 3"/>
          <p:cNvSpPr>
            <a:spLocks noGrp="1"/>
          </p:cNvSpPr>
          <p:nvPr>
            <p:ph type="sldNum" sz="quarter" idx="10"/>
          </p:nvPr>
        </p:nvSpPr>
        <p:spPr/>
        <p:txBody>
          <a:bodyPr/>
          <a:lstStyle/>
          <a:p>
            <a:fld id="{E5BE4EBE-FB36-4AB9-BCE8-4E20E397D46C}" type="slidenum">
              <a:rPr lang="en-US" smtClean="0"/>
              <a:t>42</a:t>
            </a:fld>
            <a:endParaRPr lang="en-US" dirty="0"/>
          </a:p>
        </p:txBody>
      </p:sp>
    </p:spTree>
    <p:extLst>
      <p:ext uri="{BB962C8B-B14F-4D97-AF65-F5344CB8AC3E}">
        <p14:creationId xmlns:p14="http://schemas.microsoft.com/office/powerpoint/2010/main" val="3430769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Folks this slide represents only an example of how SE Hay production may be affected during the 2017 growing season due to increased rainfall and damage from flooding.  </a:t>
            </a:r>
          </a:p>
          <a:p>
            <a:endParaRPr lang="en-US" dirty="0"/>
          </a:p>
          <a:p>
            <a:r>
              <a:rPr lang="en-US" dirty="0"/>
              <a:t>I adjusted a few states with percentage reduction in hay production and it resulted in almost a -5% reduction in SE hay production during the 2017 hay production season. </a:t>
            </a:r>
          </a:p>
          <a:p>
            <a:endParaRPr lang="en-US" dirty="0"/>
          </a:p>
          <a:p>
            <a:r>
              <a:rPr lang="en-US" dirty="0"/>
              <a:t>We will await the real production numbers, but it is possible that we will realize a lower level of hay production during 2017.  </a:t>
            </a:r>
          </a:p>
          <a:p>
            <a:endParaRPr lang="en-US" dirty="0"/>
          </a:p>
          <a:p>
            <a:r>
              <a:rPr lang="en-US" dirty="0"/>
              <a:t>Several of you may want to address your situation of 2017 hay production in your respective "State Reports."  Again this is simply an example of one scenario."</a:t>
            </a:r>
          </a:p>
          <a:p>
            <a:endParaRPr lang="en-US" dirty="0"/>
          </a:p>
        </p:txBody>
      </p:sp>
      <p:sp>
        <p:nvSpPr>
          <p:cNvPr id="4" name="Slide Number Placeholder 3"/>
          <p:cNvSpPr>
            <a:spLocks noGrp="1"/>
          </p:cNvSpPr>
          <p:nvPr>
            <p:ph type="sldNum" sz="quarter" idx="10"/>
          </p:nvPr>
        </p:nvSpPr>
        <p:spPr/>
        <p:txBody>
          <a:bodyPr/>
          <a:lstStyle/>
          <a:p>
            <a:fld id="{628B9C49-B5F0-480E-921B-D7DCB3AB14C9}" type="slidenum">
              <a:rPr lang="en-US" smtClean="0"/>
              <a:t>46</a:t>
            </a:fld>
            <a:endParaRPr lang="en-US"/>
          </a:p>
        </p:txBody>
      </p:sp>
    </p:spTree>
    <p:extLst>
      <p:ext uri="{BB962C8B-B14F-4D97-AF65-F5344CB8AC3E}">
        <p14:creationId xmlns:p14="http://schemas.microsoft.com/office/powerpoint/2010/main" val="1381571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“What will all of this mean moving forward.” </a:t>
            </a:r>
          </a:p>
          <a:p>
            <a:endParaRPr lang="en-US" dirty="0"/>
          </a:p>
        </p:txBody>
      </p:sp>
      <p:sp>
        <p:nvSpPr>
          <p:cNvPr id="4" name="Slide Number Placeholder 3"/>
          <p:cNvSpPr>
            <a:spLocks noGrp="1"/>
          </p:cNvSpPr>
          <p:nvPr>
            <p:ph type="sldNum" sz="quarter" idx="10"/>
          </p:nvPr>
        </p:nvSpPr>
        <p:spPr/>
        <p:txBody>
          <a:bodyPr/>
          <a:lstStyle/>
          <a:p>
            <a:fld id="{E5BE4EBE-FB36-4AB9-BCE8-4E20E397D46C}" type="slidenum">
              <a:rPr lang="en-US" smtClean="0"/>
              <a:t>47</a:t>
            </a:fld>
            <a:endParaRPr lang="en-US" dirty="0"/>
          </a:p>
        </p:txBody>
      </p:sp>
    </p:spTree>
    <p:extLst>
      <p:ext uri="{BB962C8B-B14F-4D97-AF65-F5344CB8AC3E}">
        <p14:creationId xmlns:p14="http://schemas.microsoft.com/office/powerpoint/2010/main" val="2518456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regarding</a:t>
            </a:r>
            <a:r>
              <a:rPr lang="en-US" baseline="0" dirty="0"/>
              <a:t> the value of forages most of us don’t think about it this way but corn prices have a big impact on the value of forage.</a:t>
            </a:r>
          </a:p>
          <a:p>
            <a:endParaRPr lang="en-US" baseline="0" dirty="0"/>
          </a:p>
          <a:p>
            <a:r>
              <a:rPr lang="en-US" baseline="0" dirty="0"/>
              <a:t>In the past corn has been the benchmark to value feedstuffs.</a:t>
            </a:r>
          </a:p>
          <a:p>
            <a:endParaRPr lang="en-US" baseline="0" dirty="0"/>
          </a:p>
          <a:p>
            <a:r>
              <a:rPr lang="en-US" baseline="0" dirty="0"/>
              <a:t>When corn prices are high, the cost of gain in the feedlot is higher making the value of gain on grass higher.  Thus cattle buyers can afford to pay cattle producers more for weight gain on grass since the feedlot gain is higher.</a:t>
            </a:r>
          </a:p>
          <a:p>
            <a:endParaRPr lang="en-US" baseline="0" dirty="0"/>
          </a:p>
          <a:p>
            <a:r>
              <a:rPr lang="en-US" baseline="0" dirty="0"/>
              <a:t>Alternatively right now, the price of corn and cost of gain in the feedlot is much lower, making the value cattle buyers are willing to pay for addition weight lower.   </a:t>
            </a:r>
          </a:p>
          <a:p>
            <a:endParaRPr lang="en-US" baseline="0" dirty="0"/>
          </a:p>
          <a:p>
            <a:r>
              <a:rPr lang="en-US" baseline="0" dirty="0"/>
              <a:t>Cattle feeders when faced with lower priced corn will usually put weight gain on in growing yards and feedlots which suggests lower values for forages.</a:t>
            </a:r>
            <a:endParaRPr lang="en-US" dirty="0"/>
          </a:p>
        </p:txBody>
      </p:sp>
      <p:sp>
        <p:nvSpPr>
          <p:cNvPr id="4" name="Slide Number Placeholder 3"/>
          <p:cNvSpPr>
            <a:spLocks noGrp="1"/>
          </p:cNvSpPr>
          <p:nvPr>
            <p:ph type="sldNum" sz="quarter" idx="10"/>
          </p:nvPr>
        </p:nvSpPr>
        <p:spPr/>
        <p:txBody>
          <a:bodyPr/>
          <a:lstStyle/>
          <a:p>
            <a:fld id="{E5BE4EBE-FB36-4AB9-BCE8-4E20E397D46C}" type="slidenum">
              <a:rPr lang="en-US" smtClean="0"/>
              <a:t>49</a:t>
            </a:fld>
            <a:endParaRPr lang="en-US" dirty="0"/>
          </a:p>
        </p:txBody>
      </p:sp>
    </p:spTree>
    <p:extLst>
      <p:ext uri="{BB962C8B-B14F-4D97-AF65-F5344CB8AC3E}">
        <p14:creationId xmlns:p14="http://schemas.microsoft.com/office/powerpoint/2010/main" val="1948743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Times New Roman" panose="02020603050405020304" pitchFamily="18" charset="0"/>
                <a:cs typeface="Times New Roman" panose="02020603050405020304" pitchFamily="18" charset="0"/>
              </a:rPr>
              <a:t>Thank you for the opportunity to talk with you today about the Forage and Hay Outlook.</a:t>
            </a:r>
          </a:p>
        </p:txBody>
      </p:sp>
      <p:sp>
        <p:nvSpPr>
          <p:cNvPr id="4" name="Slide Number Placeholder 3"/>
          <p:cNvSpPr>
            <a:spLocks noGrp="1"/>
          </p:cNvSpPr>
          <p:nvPr>
            <p:ph type="sldNum" sz="quarter" idx="10"/>
          </p:nvPr>
        </p:nvSpPr>
        <p:spPr/>
        <p:txBody>
          <a:bodyPr/>
          <a:lstStyle/>
          <a:p>
            <a:fld id="{E5BE4EBE-FB36-4AB9-BCE8-4E20E397D46C}" type="slidenum">
              <a:rPr lang="en-US" smtClean="0"/>
              <a:t>53</a:t>
            </a:fld>
            <a:endParaRPr lang="en-US" dirty="0"/>
          </a:p>
        </p:txBody>
      </p:sp>
    </p:spTree>
    <p:extLst>
      <p:ext uri="{BB962C8B-B14F-4D97-AF65-F5344CB8AC3E}">
        <p14:creationId xmlns:p14="http://schemas.microsoft.com/office/powerpoint/2010/main" val="329954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need to discuss The Weather Outlook for our 2015-2016 Cool-Season Grazing Season.</a:t>
            </a:r>
          </a:p>
        </p:txBody>
      </p:sp>
      <p:sp>
        <p:nvSpPr>
          <p:cNvPr id="4" name="Slide Number Placeholder 3"/>
          <p:cNvSpPr>
            <a:spLocks noGrp="1"/>
          </p:cNvSpPr>
          <p:nvPr>
            <p:ph type="sldNum" sz="quarter" idx="10"/>
          </p:nvPr>
        </p:nvSpPr>
        <p:spPr/>
        <p:txBody>
          <a:bodyPr/>
          <a:lstStyle/>
          <a:p>
            <a:fld id="{E5BE4EBE-FB36-4AB9-BCE8-4E20E397D46C}" type="slidenum">
              <a:rPr lang="en-US" smtClean="0"/>
              <a:t>12</a:t>
            </a:fld>
            <a:endParaRPr lang="en-US" dirty="0"/>
          </a:p>
        </p:txBody>
      </p:sp>
    </p:spTree>
    <p:extLst>
      <p:ext uri="{BB962C8B-B14F-4D97-AF65-F5344CB8AC3E}">
        <p14:creationId xmlns:p14="http://schemas.microsoft.com/office/powerpoint/2010/main" val="3430630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September 15,</a:t>
            </a:r>
            <a:r>
              <a:rPr lang="en-US" baseline="0" dirty="0"/>
              <a:t> 2015</a:t>
            </a:r>
            <a:r>
              <a:rPr lang="en-US" dirty="0"/>
              <a:t> U.S. Drought Monitor, severe to exceptional drought continues in the Southwest and Northwest.</a:t>
            </a:r>
          </a:p>
          <a:p>
            <a:endParaRPr lang="en-US" dirty="0"/>
          </a:p>
          <a:p>
            <a:r>
              <a:rPr lang="en-US" dirty="0"/>
              <a:t>In addition, Texas, Louisiana,</a:t>
            </a:r>
            <a:r>
              <a:rPr lang="en-US" baseline="0" dirty="0"/>
              <a:t> and North &amp; South Carolina are showing areas of moderate to severe drought.</a:t>
            </a:r>
            <a:endParaRPr lang="en-US" dirty="0"/>
          </a:p>
        </p:txBody>
      </p:sp>
      <p:sp>
        <p:nvSpPr>
          <p:cNvPr id="4" name="Slide Number Placeholder 3"/>
          <p:cNvSpPr>
            <a:spLocks noGrp="1"/>
          </p:cNvSpPr>
          <p:nvPr>
            <p:ph type="sldNum" sz="quarter" idx="10"/>
          </p:nvPr>
        </p:nvSpPr>
        <p:spPr/>
        <p:txBody>
          <a:bodyPr/>
          <a:lstStyle/>
          <a:p>
            <a:fld id="{E5BE4EBE-FB36-4AB9-BCE8-4E20E397D46C}" type="slidenum">
              <a:rPr lang="en-US" smtClean="0"/>
              <a:t>13</a:t>
            </a:fld>
            <a:endParaRPr lang="en-US" dirty="0"/>
          </a:p>
        </p:txBody>
      </p:sp>
    </p:spTree>
    <p:extLst>
      <p:ext uri="{BB962C8B-B14F-4D97-AF65-F5344CB8AC3E}">
        <p14:creationId xmlns:p14="http://schemas.microsoft.com/office/powerpoint/2010/main" val="2791089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September 15,</a:t>
            </a:r>
            <a:r>
              <a:rPr lang="en-US" baseline="0" dirty="0"/>
              <a:t> 2015</a:t>
            </a:r>
            <a:r>
              <a:rPr lang="en-US" dirty="0"/>
              <a:t> U.S. Drought Monitor, severe to exceptional drought continues in the Southwest and Northwest.</a:t>
            </a:r>
          </a:p>
          <a:p>
            <a:endParaRPr lang="en-US" dirty="0"/>
          </a:p>
          <a:p>
            <a:r>
              <a:rPr lang="en-US" dirty="0"/>
              <a:t>In addition, Texas, Louisiana,</a:t>
            </a:r>
            <a:r>
              <a:rPr lang="en-US" baseline="0" dirty="0"/>
              <a:t> and North &amp; South Carolina are showing areas of moderate to severe drought.</a:t>
            </a:r>
            <a:endParaRPr lang="en-US" dirty="0"/>
          </a:p>
        </p:txBody>
      </p:sp>
      <p:sp>
        <p:nvSpPr>
          <p:cNvPr id="4" name="Slide Number Placeholder 3"/>
          <p:cNvSpPr>
            <a:spLocks noGrp="1"/>
          </p:cNvSpPr>
          <p:nvPr>
            <p:ph type="sldNum" sz="quarter" idx="10"/>
          </p:nvPr>
        </p:nvSpPr>
        <p:spPr/>
        <p:txBody>
          <a:bodyPr/>
          <a:lstStyle/>
          <a:p>
            <a:fld id="{E5BE4EBE-FB36-4AB9-BCE8-4E20E397D46C}" type="slidenum">
              <a:rPr lang="en-US" smtClean="0"/>
              <a:t>15</a:t>
            </a:fld>
            <a:endParaRPr lang="en-US" dirty="0"/>
          </a:p>
        </p:txBody>
      </p:sp>
    </p:spTree>
    <p:extLst>
      <p:ext uri="{BB962C8B-B14F-4D97-AF65-F5344CB8AC3E}">
        <p14:creationId xmlns:p14="http://schemas.microsoft.com/office/powerpoint/2010/main" val="101307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September 15,</a:t>
            </a:r>
            <a:r>
              <a:rPr lang="en-US" baseline="0" dirty="0"/>
              <a:t> 2015</a:t>
            </a:r>
            <a:r>
              <a:rPr lang="en-US" dirty="0"/>
              <a:t> U.S. Drought Monitor, severe to exceptional drought continues in the Southwest and Northwest.</a:t>
            </a:r>
          </a:p>
          <a:p>
            <a:endParaRPr lang="en-US" dirty="0"/>
          </a:p>
          <a:p>
            <a:r>
              <a:rPr lang="en-US" dirty="0"/>
              <a:t>In addition, Texas, Louisiana,</a:t>
            </a:r>
            <a:r>
              <a:rPr lang="en-US" baseline="0" dirty="0"/>
              <a:t> and North &amp; South Carolina are showing areas of moderate to severe drought.</a:t>
            </a:r>
            <a:endParaRPr lang="en-US" dirty="0"/>
          </a:p>
        </p:txBody>
      </p:sp>
      <p:sp>
        <p:nvSpPr>
          <p:cNvPr id="4" name="Slide Number Placeholder 3"/>
          <p:cNvSpPr>
            <a:spLocks noGrp="1"/>
          </p:cNvSpPr>
          <p:nvPr>
            <p:ph type="sldNum" sz="quarter" idx="10"/>
          </p:nvPr>
        </p:nvSpPr>
        <p:spPr/>
        <p:txBody>
          <a:bodyPr/>
          <a:lstStyle/>
          <a:p>
            <a:fld id="{E5BE4EBE-FB36-4AB9-BCE8-4E20E397D46C}" type="slidenum">
              <a:rPr lang="en-US" smtClean="0"/>
              <a:t>17</a:t>
            </a:fld>
            <a:endParaRPr lang="en-US" dirty="0"/>
          </a:p>
        </p:txBody>
      </p:sp>
    </p:spTree>
    <p:extLst>
      <p:ext uri="{BB962C8B-B14F-4D97-AF65-F5344CB8AC3E}">
        <p14:creationId xmlns:p14="http://schemas.microsoft.com/office/powerpoint/2010/main" val="2892754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September 15,</a:t>
            </a:r>
            <a:r>
              <a:rPr lang="en-US" baseline="0" dirty="0"/>
              <a:t> 2015</a:t>
            </a:r>
            <a:r>
              <a:rPr lang="en-US" dirty="0"/>
              <a:t> U.S. Drought Monitor, severe to exceptional drought continues in the Southwest and Northwest.</a:t>
            </a:r>
          </a:p>
          <a:p>
            <a:endParaRPr lang="en-US" dirty="0"/>
          </a:p>
          <a:p>
            <a:r>
              <a:rPr lang="en-US" dirty="0"/>
              <a:t>In addition, Texas, Louisiana,</a:t>
            </a:r>
            <a:r>
              <a:rPr lang="en-US" baseline="0" dirty="0"/>
              <a:t> and North &amp; South Carolina are showing areas of moderate to severe drought.</a:t>
            </a:r>
            <a:endParaRPr lang="en-US" dirty="0"/>
          </a:p>
        </p:txBody>
      </p:sp>
      <p:sp>
        <p:nvSpPr>
          <p:cNvPr id="4" name="Slide Number Placeholder 3"/>
          <p:cNvSpPr>
            <a:spLocks noGrp="1"/>
          </p:cNvSpPr>
          <p:nvPr>
            <p:ph type="sldNum" sz="quarter" idx="10"/>
          </p:nvPr>
        </p:nvSpPr>
        <p:spPr/>
        <p:txBody>
          <a:bodyPr/>
          <a:lstStyle/>
          <a:p>
            <a:fld id="{E5BE4EBE-FB36-4AB9-BCE8-4E20E397D46C}" type="slidenum">
              <a:rPr lang="en-US" smtClean="0"/>
              <a:t>18</a:t>
            </a:fld>
            <a:endParaRPr lang="en-US" dirty="0"/>
          </a:p>
        </p:txBody>
      </p:sp>
    </p:spTree>
    <p:extLst>
      <p:ext uri="{BB962C8B-B14F-4D97-AF65-F5344CB8AC3E}">
        <p14:creationId xmlns:p14="http://schemas.microsoft.com/office/powerpoint/2010/main" val="2947830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September 15,</a:t>
            </a:r>
            <a:r>
              <a:rPr lang="en-US" baseline="0" dirty="0"/>
              <a:t> 2015</a:t>
            </a:r>
            <a:r>
              <a:rPr lang="en-US" dirty="0"/>
              <a:t> U.S. Drought Monitor, severe to exceptional drought continues in the Southwest and Northwest.</a:t>
            </a:r>
          </a:p>
          <a:p>
            <a:endParaRPr lang="en-US" dirty="0"/>
          </a:p>
          <a:p>
            <a:r>
              <a:rPr lang="en-US" dirty="0"/>
              <a:t>In addition, Texas, Louisiana,</a:t>
            </a:r>
            <a:r>
              <a:rPr lang="en-US" baseline="0" dirty="0"/>
              <a:t> and North &amp; South Carolina are showing areas of moderate to severe drought.</a:t>
            </a:r>
            <a:endParaRPr lang="en-US" dirty="0"/>
          </a:p>
        </p:txBody>
      </p:sp>
      <p:sp>
        <p:nvSpPr>
          <p:cNvPr id="4" name="Slide Number Placeholder 3"/>
          <p:cNvSpPr>
            <a:spLocks noGrp="1"/>
          </p:cNvSpPr>
          <p:nvPr>
            <p:ph type="sldNum" sz="quarter" idx="10"/>
          </p:nvPr>
        </p:nvSpPr>
        <p:spPr/>
        <p:txBody>
          <a:bodyPr/>
          <a:lstStyle/>
          <a:p>
            <a:fld id="{E5BE4EBE-FB36-4AB9-BCE8-4E20E397D46C}" type="slidenum">
              <a:rPr lang="en-US" smtClean="0"/>
              <a:t>19</a:t>
            </a:fld>
            <a:endParaRPr lang="en-US" dirty="0"/>
          </a:p>
        </p:txBody>
      </p:sp>
    </p:spTree>
    <p:extLst>
      <p:ext uri="{BB962C8B-B14F-4D97-AF65-F5344CB8AC3E}">
        <p14:creationId xmlns:p14="http://schemas.microsoft.com/office/powerpoint/2010/main" val="3889078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89503A-C8CD-433E-A18A-B0DDBAD19238}"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8729A-3E19-49BF-826C-9F6DF6AAFD8A}" type="slidenum">
              <a:rPr lang="en-US" smtClean="0"/>
              <a:t>‹#›</a:t>
            </a:fld>
            <a:endParaRPr lang="en-US"/>
          </a:p>
        </p:txBody>
      </p:sp>
    </p:spTree>
    <p:extLst>
      <p:ext uri="{BB962C8B-B14F-4D97-AF65-F5344CB8AC3E}">
        <p14:creationId xmlns:p14="http://schemas.microsoft.com/office/powerpoint/2010/main" val="211737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89503A-C8CD-433E-A18A-B0DDBAD19238}"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8729A-3E19-49BF-826C-9F6DF6AAFD8A}" type="slidenum">
              <a:rPr lang="en-US" smtClean="0"/>
              <a:t>‹#›</a:t>
            </a:fld>
            <a:endParaRPr lang="en-US"/>
          </a:p>
        </p:txBody>
      </p:sp>
    </p:spTree>
    <p:extLst>
      <p:ext uri="{BB962C8B-B14F-4D97-AF65-F5344CB8AC3E}">
        <p14:creationId xmlns:p14="http://schemas.microsoft.com/office/powerpoint/2010/main" val="387739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89503A-C8CD-433E-A18A-B0DDBAD19238}"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8729A-3E19-49BF-826C-9F6DF6AAFD8A}" type="slidenum">
              <a:rPr lang="en-US" smtClean="0"/>
              <a:t>‹#›</a:t>
            </a:fld>
            <a:endParaRPr lang="en-US"/>
          </a:p>
        </p:txBody>
      </p:sp>
    </p:spTree>
    <p:extLst>
      <p:ext uri="{BB962C8B-B14F-4D97-AF65-F5344CB8AC3E}">
        <p14:creationId xmlns:p14="http://schemas.microsoft.com/office/powerpoint/2010/main" val="44169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89503A-C8CD-433E-A18A-B0DDBAD19238}"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8729A-3E19-49BF-826C-9F6DF6AAFD8A}" type="slidenum">
              <a:rPr lang="en-US" smtClean="0"/>
              <a:t>‹#›</a:t>
            </a:fld>
            <a:endParaRPr lang="en-US"/>
          </a:p>
        </p:txBody>
      </p:sp>
    </p:spTree>
    <p:extLst>
      <p:ext uri="{BB962C8B-B14F-4D97-AF65-F5344CB8AC3E}">
        <p14:creationId xmlns:p14="http://schemas.microsoft.com/office/powerpoint/2010/main" val="55663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89503A-C8CD-433E-A18A-B0DDBAD19238}"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8729A-3E19-49BF-826C-9F6DF6AAFD8A}" type="slidenum">
              <a:rPr lang="en-US" smtClean="0"/>
              <a:t>‹#›</a:t>
            </a:fld>
            <a:endParaRPr lang="en-US"/>
          </a:p>
        </p:txBody>
      </p:sp>
    </p:spTree>
    <p:extLst>
      <p:ext uri="{BB962C8B-B14F-4D97-AF65-F5344CB8AC3E}">
        <p14:creationId xmlns:p14="http://schemas.microsoft.com/office/powerpoint/2010/main" val="31015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89503A-C8CD-433E-A18A-B0DDBAD19238}"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8729A-3E19-49BF-826C-9F6DF6AAFD8A}" type="slidenum">
              <a:rPr lang="en-US" smtClean="0"/>
              <a:t>‹#›</a:t>
            </a:fld>
            <a:endParaRPr lang="en-US"/>
          </a:p>
        </p:txBody>
      </p:sp>
    </p:spTree>
    <p:extLst>
      <p:ext uri="{BB962C8B-B14F-4D97-AF65-F5344CB8AC3E}">
        <p14:creationId xmlns:p14="http://schemas.microsoft.com/office/powerpoint/2010/main" val="167246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89503A-C8CD-433E-A18A-B0DDBAD19238}" type="datetimeFigureOut">
              <a:rPr lang="en-US" smtClean="0"/>
              <a:t>9/27/2017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08729A-3E19-49BF-826C-9F6DF6AAFD8A}" type="slidenum">
              <a:rPr lang="en-US" smtClean="0"/>
              <a:t>‹#›</a:t>
            </a:fld>
            <a:endParaRPr lang="en-US"/>
          </a:p>
        </p:txBody>
      </p:sp>
    </p:spTree>
    <p:extLst>
      <p:ext uri="{BB962C8B-B14F-4D97-AF65-F5344CB8AC3E}">
        <p14:creationId xmlns:p14="http://schemas.microsoft.com/office/powerpoint/2010/main" val="3267683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89503A-C8CD-433E-A18A-B0DDBAD19238}" type="datetimeFigureOut">
              <a:rPr lang="en-US" smtClean="0"/>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08729A-3E19-49BF-826C-9F6DF6AAFD8A}" type="slidenum">
              <a:rPr lang="en-US" smtClean="0"/>
              <a:t>‹#›</a:t>
            </a:fld>
            <a:endParaRPr lang="en-US"/>
          </a:p>
        </p:txBody>
      </p:sp>
    </p:spTree>
    <p:extLst>
      <p:ext uri="{BB962C8B-B14F-4D97-AF65-F5344CB8AC3E}">
        <p14:creationId xmlns:p14="http://schemas.microsoft.com/office/powerpoint/2010/main" val="17282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9503A-C8CD-433E-A18A-B0DDBAD19238}" type="datetimeFigureOut">
              <a:rPr lang="en-US" smtClean="0"/>
              <a:t>9/27/2017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08729A-3E19-49BF-826C-9F6DF6AAFD8A}" type="slidenum">
              <a:rPr lang="en-US" smtClean="0"/>
              <a:t>‹#›</a:t>
            </a:fld>
            <a:endParaRPr lang="en-US"/>
          </a:p>
        </p:txBody>
      </p:sp>
    </p:spTree>
    <p:extLst>
      <p:ext uri="{BB962C8B-B14F-4D97-AF65-F5344CB8AC3E}">
        <p14:creationId xmlns:p14="http://schemas.microsoft.com/office/powerpoint/2010/main" val="392812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89503A-C8CD-433E-A18A-B0DDBAD19238}"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8729A-3E19-49BF-826C-9F6DF6AAFD8A}" type="slidenum">
              <a:rPr lang="en-US" smtClean="0"/>
              <a:t>‹#›</a:t>
            </a:fld>
            <a:endParaRPr lang="en-US"/>
          </a:p>
        </p:txBody>
      </p:sp>
    </p:spTree>
    <p:extLst>
      <p:ext uri="{BB962C8B-B14F-4D97-AF65-F5344CB8AC3E}">
        <p14:creationId xmlns:p14="http://schemas.microsoft.com/office/powerpoint/2010/main" val="183608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89503A-C8CD-433E-A18A-B0DDBAD19238}"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8729A-3E19-49BF-826C-9F6DF6AAFD8A}" type="slidenum">
              <a:rPr lang="en-US" smtClean="0"/>
              <a:t>‹#›</a:t>
            </a:fld>
            <a:endParaRPr lang="en-US"/>
          </a:p>
        </p:txBody>
      </p:sp>
    </p:spTree>
    <p:extLst>
      <p:ext uri="{BB962C8B-B14F-4D97-AF65-F5344CB8AC3E}">
        <p14:creationId xmlns:p14="http://schemas.microsoft.com/office/powerpoint/2010/main" val="145964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9503A-C8CD-433E-A18A-B0DDBAD19238}" type="datetimeFigureOut">
              <a:rPr lang="en-US" smtClean="0"/>
              <a:t>9/27/2017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729A-3E19-49BF-826C-9F6DF6AAFD8A}" type="slidenum">
              <a:rPr lang="en-US" smtClean="0"/>
              <a:t>‹#›</a:t>
            </a:fld>
            <a:endParaRPr lang="en-US"/>
          </a:p>
        </p:txBody>
      </p:sp>
    </p:spTree>
    <p:extLst>
      <p:ext uri="{BB962C8B-B14F-4D97-AF65-F5344CB8AC3E}">
        <p14:creationId xmlns:p14="http://schemas.microsoft.com/office/powerpoint/2010/main" val="1271592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758" y="844067"/>
            <a:ext cx="8738483" cy="865464"/>
          </a:xfrm>
        </p:spPr>
        <p:txBody>
          <a:bodyPr>
            <a:normAutofit fontScale="90000"/>
          </a:bodyPr>
          <a:lstStyle/>
          <a:p>
            <a:r>
              <a:rPr lang="en-US" sz="6600" b="1" dirty="0">
                <a:latin typeface="Times New Roman" panose="02020603050405020304" pitchFamily="18" charset="0"/>
                <a:cs typeface="Times New Roman" panose="02020603050405020304" pitchFamily="18" charset="0"/>
              </a:rPr>
              <a:t>Forage and Hay Outlook</a:t>
            </a:r>
          </a:p>
        </p:txBody>
      </p:sp>
      <p:sp>
        <p:nvSpPr>
          <p:cNvPr id="3" name="Subtitle 2"/>
          <p:cNvSpPr>
            <a:spLocks noGrp="1"/>
          </p:cNvSpPr>
          <p:nvPr>
            <p:ph type="subTitle" idx="1"/>
          </p:nvPr>
        </p:nvSpPr>
        <p:spPr>
          <a:xfrm>
            <a:off x="685800" y="2934031"/>
            <a:ext cx="7772400" cy="2973340"/>
          </a:xfrm>
        </p:spPr>
        <p:txBody>
          <a:bodyPr>
            <a:noAutofit/>
          </a:bodyPr>
          <a:lstStyle/>
          <a:p>
            <a:r>
              <a:rPr lang="en-US" sz="3600" b="1" dirty="0">
                <a:latin typeface="Times New Roman" panose="02020603050405020304" pitchFamily="18" charset="0"/>
                <a:cs typeface="Times New Roman" panose="02020603050405020304" pitchFamily="18" charset="0"/>
              </a:rPr>
              <a:t>Chris Prevatt</a:t>
            </a:r>
          </a:p>
          <a:p>
            <a:r>
              <a:rPr lang="en-US" sz="2800" b="1" dirty="0">
                <a:latin typeface="Times New Roman" panose="02020603050405020304" pitchFamily="18" charset="0"/>
                <a:cs typeface="Times New Roman" panose="02020603050405020304" pitchFamily="18" charset="0"/>
              </a:rPr>
              <a:t>University of Florida, Extension Economist</a:t>
            </a:r>
          </a:p>
          <a:p>
            <a:r>
              <a:rPr lang="en-US" sz="2800" b="1" dirty="0">
                <a:latin typeface="Times New Roman" panose="02020603050405020304" pitchFamily="18" charset="0"/>
                <a:cs typeface="Times New Roman" panose="02020603050405020304" pitchFamily="18" charset="0"/>
              </a:rPr>
              <a:t>Range Cattle Research and Education Center</a:t>
            </a:r>
          </a:p>
          <a:p>
            <a:r>
              <a:rPr lang="en-US" sz="2800" b="1" dirty="0">
                <a:latin typeface="Times New Roman" panose="02020603050405020304" pitchFamily="18" charset="0"/>
                <a:cs typeface="Times New Roman" panose="02020603050405020304" pitchFamily="18" charset="0"/>
              </a:rPr>
              <a:t>2017 Southern Region Outlook Conference</a:t>
            </a:r>
          </a:p>
          <a:p>
            <a:r>
              <a:rPr lang="en-US" sz="2800" b="1" dirty="0">
                <a:latin typeface="Times New Roman" panose="02020603050405020304" pitchFamily="18" charset="0"/>
                <a:cs typeface="Times New Roman" panose="02020603050405020304" pitchFamily="18" charset="0"/>
              </a:rPr>
              <a:t>September 25, 2017</a:t>
            </a:r>
          </a:p>
        </p:txBody>
      </p:sp>
    </p:spTree>
    <p:extLst>
      <p:ext uri="{BB962C8B-B14F-4D97-AF65-F5344CB8AC3E}">
        <p14:creationId xmlns:p14="http://schemas.microsoft.com/office/powerpoint/2010/main" val="1153046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017" y="792251"/>
            <a:ext cx="8839966" cy="5273497"/>
          </a:xfrm>
          <a:prstGeom prst="rect">
            <a:avLst/>
          </a:prstGeom>
        </p:spPr>
      </p:pic>
    </p:spTree>
    <p:extLst>
      <p:ext uri="{BB962C8B-B14F-4D97-AF65-F5344CB8AC3E}">
        <p14:creationId xmlns:p14="http://schemas.microsoft.com/office/powerpoint/2010/main" val="2121088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017" y="792251"/>
            <a:ext cx="8839966" cy="5273497"/>
          </a:xfrm>
          <a:prstGeom prst="rect">
            <a:avLst/>
          </a:prstGeom>
        </p:spPr>
      </p:pic>
    </p:spTree>
    <p:extLst>
      <p:ext uri="{BB962C8B-B14F-4D97-AF65-F5344CB8AC3E}">
        <p14:creationId xmlns:p14="http://schemas.microsoft.com/office/powerpoint/2010/main" val="782013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71246"/>
          </a:xfrm>
        </p:spPr>
        <p:txBody>
          <a:bodyPr>
            <a:normAutofit/>
          </a:bodyPr>
          <a:lstStyle/>
          <a:p>
            <a:pPr algn="ctr"/>
            <a:r>
              <a:rPr lang="en-US" sz="5400" b="1" dirty="0">
                <a:latin typeface="Times New Roman" panose="02020603050405020304" pitchFamily="18" charset="0"/>
                <a:cs typeface="Times New Roman" panose="02020603050405020304" pitchFamily="18" charset="0"/>
              </a:rPr>
              <a:t>Forage and Hay Outlook</a:t>
            </a:r>
          </a:p>
        </p:txBody>
      </p:sp>
      <p:sp>
        <p:nvSpPr>
          <p:cNvPr id="3" name="Content Placeholder 2"/>
          <p:cNvSpPr>
            <a:spLocks noGrp="1"/>
          </p:cNvSpPr>
          <p:nvPr>
            <p:ph idx="1"/>
          </p:nvPr>
        </p:nvSpPr>
        <p:spPr>
          <a:xfrm>
            <a:off x="628650" y="1609859"/>
            <a:ext cx="7886700" cy="4567104"/>
          </a:xfrm>
        </p:spPr>
        <p:txBody>
          <a:bodyPr>
            <a:normAutofit/>
          </a:bodyPr>
          <a:lstStyle/>
          <a:p>
            <a:r>
              <a:rPr lang="en-US" sz="3600" dirty="0">
                <a:latin typeface="Times New Roman" panose="02020603050405020304" pitchFamily="18" charset="0"/>
                <a:cs typeface="Times New Roman" panose="02020603050405020304" pitchFamily="18" charset="0"/>
              </a:rPr>
              <a:t>U.S. Pasture and Range Conditions</a:t>
            </a:r>
          </a:p>
          <a:p>
            <a:r>
              <a:rPr lang="en-US" sz="3600" b="1" dirty="0">
                <a:solidFill>
                  <a:schemeClr val="accent2"/>
                </a:solidFill>
                <a:latin typeface="Times New Roman" panose="02020603050405020304" pitchFamily="18" charset="0"/>
                <a:cs typeface="Times New Roman" panose="02020603050405020304" pitchFamily="18" charset="0"/>
              </a:rPr>
              <a:t>Weather Outlook</a:t>
            </a:r>
          </a:p>
          <a:p>
            <a:r>
              <a:rPr lang="en-US" sz="3600" dirty="0">
                <a:latin typeface="Times New Roman" panose="02020603050405020304" pitchFamily="18" charset="0"/>
                <a:cs typeface="Times New Roman" panose="02020603050405020304" pitchFamily="18" charset="0"/>
              </a:rPr>
              <a:t>U.S. Forage Supply</a:t>
            </a:r>
          </a:p>
          <a:p>
            <a:r>
              <a:rPr lang="en-US" sz="3600" dirty="0">
                <a:latin typeface="Times New Roman" panose="02020603050405020304" pitchFamily="18" charset="0"/>
                <a:cs typeface="Times New Roman" panose="02020603050405020304" pitchFamily="18" charset="0"/>
              </a:rPr>
              <a:t>Value of Forage Production</a:t>
            </a:r>
          </a:p>
        </p:txBody>
      </p:sp>
    </p:spTree>
    <p:extLst>
      <p:ext uri="{BB962C8B-B14F-4D97-AF65-F5344CB8AC3E}">
        <p14:creationId xmlns:p14="http://schemas.microsoft.com/office/powerpoint/2010/main" val="115679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45784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97893"/>
            <a:ext cx="9144000" cy="6660107"/>
          </a:xfrm>
          <a:prstGeom prst="rect">
            <a:avLst/>
          </a:prstGeom>
        </p:spPr>
      </p:pic>
    </p:spTree>
    <p:extLst>
      <p:ext uri="{BB962C8B-B14F-4D97-AF65-F5344CB8AC3E}">
        <p14:creationId xmlns:p14="http://schemas.microsoft.com/office/powerpoint/2010/main" val="296781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5534" y="149252"/>
            <a:ext cx="8952932" cy="6442617"/>
          </a:xfrm>
          <a:prstGeom prst="rect">
            <a:avLst/>
          </a:prstGeom>
        </p:spPr>
      </p:pic>
    </p:spTree>
    <p:extLst>
      <p:ext uri="{BB962C8B-B14F-4D97-AF65-F5344CB8AC3E}">
        <p14:creationId xmlns:p14="http://schemas.microsoft.com/office/powerpoint/2010/main" val="2828073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Times New Roman" panose="02020603050405020304" pitchFamily="18" charset="0"/>
                <a:cs typeface="Times New Roman" panose="02020603050405020304" pitchFamily="18" charset="0"/>
              </a:rPr>
              <a:t>2016-2017 Drought Monitor </a:t>
            </a:r>
          </a:p>
        </p:txBody>
      </p:sp>
      <p:sp>
        <p:nvSpPr>
          <p:cNvPr id="3" name="Content Placeholder 2"/>
          <p:cNvSpPr>
            <a:spLocks noGrp="1"/>
          </p:cNvSpPr>
          <p:nvPr>
            <p:ph idx="1"/>
          </p:nvPr>
        </p:nvSpPr>
        <p:spPr/>
        <p:txBody>
          <a:bodyPr>
            <a:normAutofit/>
          </a:bodyPr>
          <a:lstStyle/>
          <a:p>
            <a:r>
              <a:rPr lang="en-US" sz="3200" b="1" dirty="0">
                <a:latin typeface="Times New Roman" panose="02020603050405020304" pitchFamily="18" charset="0"/>
                <a:cs typeface="Times New Roman" panose="02020603050405020304" pitchFamily="18" charset="0"/>
              </a:rPr>
              <a:t>Fall 2016</a:t>
            </a:r>
          </a:p>
          <a:p>
            <a:r>
              <a:rPr lang="en-US" sz="3200" b="1" dirty="0">
                <a:latin typeface="Times New Roman" panose="02020603050405020304" pitchFamily="18" charset="0"/>
                <a:cs typeface="Times New Roman" panose="02020603050405020304" pitchFamily="18" charset="0"/>
              </a:rPr>
              <a:t>Winter 2016-2017</a:t>
            </a:r>
          </a:p>
          <a:p>
            <a:r>
              <a:rPr lang="en-US" sz="3200" b="1" dirty="0">
                <a:latin typeface="Times New Roman" panose="02020603050405020304" pitchFamily="18" charset="0"/>
                <a:cs typeface="Times New Roman" panose="02020603050405020304" pitchFamily="18" charset="0"/>
              </a:rPr>
              <a:t>Spring 2017</a:t>
            </a:r>
          </a:p>
          <a:p>
            <a:r>
              <a:rPr lang="en-US" sz="3200" b="1" dirty="0">
                <a:latin typeface="Times New Roman" panose="02020603050405020304" pitchFamily="18" charset="0"/>
                <a:cs typeface="Times New Roman" panose="02020603050405020304" pitchFamily="18" charset="0"/>
              </a:rPr>
              <a:t>Summer 2017</a:t>
            </a:r>
          </a:p>
          <a:p>
            <a:r>
              <a:rPr lang="en-US" sz="3200" b="1" dirty="0">
                <a:latin typeface="Times New Roman" panose="02020603050405020304" pitchFamily="18" charset="0"/>
                <a:cs typeface="Times New Roman" panose="02020603050405020304" pitchFamily="18" charset="0"/>
              </a:rPr>
              <a:t>Fall 2017</a:t>
            </a:r>
          </a:p>
        </p:txBody>
      </p:sp>
    </p:spTree>
    <p:extLst>
      <p:ext uri="{BB962C8B-B14F-4D97-AF65-F5344CB8AC3E}">
        <p14:creationId xmlns:p14="http://schemas.microsoft.com/office/powerpoint/2010/main" val="2650082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87781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1571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96442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59375"/>
          </a:xfrm>
        </p:spPr>
        <p:txBody>
          <a:bodyPr>
            <a:normAutofit/>
          </a:bodyPr>
          <a:lstStyle/>
          <a:p>
            <a:pPr algn="ctr"/>
            <a:r>
              <a:rPr lang="en-US" sz="5400" b="1" dirty="0">
                <a:latin typeface="Times New Roman" panose="02020603050405020304" pitchFamily="18" charset="0"/>
                <a:cs typeface="Times New Roman" panose="02020603050405020304" pitchFamily="18" charset="0"/>
              </a:rPr>
              <a:t>Forage and Hay Outlook</a:t>
            </a:r>
          </a:p>
        </p:txBody>
      </p:sp>
      <p:pic>
        <p:nvPicPr>
          <p:cNvPr id="4" name="Picture 3"/>
          <p:cNvPicPr>
            <a:picLocks noChangeAspect="1"/>
          </p:cNvPicPr>
          <p:nvPr/>
        </p:nvPicPr>
        <p:blipFill>
          <a:blip r:embed="rId3"/>
          <a:stretch>
            <a:fillRect/>
          </a:stretch>
        </p:blipFill>
        <p:spPr>
          <a:xfrm>
            <a:off x="888642" y="1326524"/>
            <a:ext cx="7328079" cy="5125791"/>
          </a:xfrm>
          <a:prstGeom prst="rect">
            <a:avLst/>
          </a:prstGeom>
        </p:spPr>
      </p:pic>
      <p:sp>
        <p:nvSpPr>
          <p:cNvPr id="3" name="Content Placeholder 2"/>
          <p:cNvSpPr>
            <a:spLocks noGrp="1"/>
          </p:cNvSpPr>
          <p:nvPr>
            <p:ph sz="half" idx="1"/>
          </p:nvPr>
        </p:nvSpPr>
        <p:spPr>
          <a:xfrm>
            <a:off x="1700010" y="2279560"/>
            <a:ext cx="5705342" cy="2704563"/>
          </a:xfrm>
          <a:solidFill>
            <a:schemeClr val="bg2"/>
          </a:solidFill>
          <a:ln w="38100">
            <a:solidFill>
              <a:schemeClr val="tx1"/>
            </a:solidFill>
          </a:ln>
        </p:spPr>
        <p:txBody>
          <a:bodyPr>
            <a:normAutofit fontScale="62500" lnSpcReduction="20000"/>
          </a:bodyPr>
          <a:lstStyle/>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5100" dirty="0">
                <a:latin typeface="Times New Roman" panose="02020603050405020304" pitchFamily="18" charset="0"/>
                <a:cs typeface="Times New Roman" panose="02020603050405020304" pitchFamily="18" charset="0"/>
              </a:rPr>
              <a:t>The Southern Region covers a large area with wide climate, soil, terrain, forage species, and livestock system differences that influence the production and harvest of forage and hay crops.</a:t>
            </a:r>
          </a:p>
          <a:p>
            <a:pPr marL="0" indent="0">
              <a:buNone/>
            </a:pPr>
            <a:endParaRPr lang="en-US" sz="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983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19454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95371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47762" y="61912"/>
            <a:ext cx="6848475" cy="6734175"/>
          </a:xfrm>
          <a:prstGeom prst="rect">
            <a:avLst/>
          </a:prstGeom>
        </p:spPr>
      </p:pic>
      <p:sp>
        <p:nvSpPr>
          <p:cNvPr id="3" name="TextBox 2"/>
          <p:cNvSpPr txBox="1"/>
          <p:nvPr/>
        </p:nvSpPr>
        <p:spPr>
          <a:xfrm>
            <a:off x="6073254" y="314782"/>
            <a:ext cx="2906974" cy="1084912"/>
          </a:xfrm>
          <a:prstGeom prst="rect">
            <a:avLst/>
          </a:prstGeom>
          <a:solidFill>
            <a:schemeClr val="accent2">
              <a:lumMod val="40000"/>
              <a:lumOff val="60000"/>
            </a:schemeClr>
          </a:solidFill>
          <a:ln w="38100">
            <a:solidFill>
              <a:schemeClr val="tx1"/>
            </a:solidFill>
          </a:ln>
        </p:spPr>
        <p:txBody>
          <a:bodyPr wrap="square" rtlCol="0">
            <a:spAutoFit/>
          </a:bodyPr>
          <a:lstStyle/>
          <a:p>
            <a:pPr algn="ctr"/>
            <a:r>
              <a:rPr lang="en-US" sz="2150" b="1" dirty="0">
                <a:latin typeface="Times New Roman" panose="02020603050405020304" pitchFamily="18" charset="0"/>
                <a:cs typeface="Times New Roman" panose="02020603050405020304" pitchFamily="18" charset="0"/>
              </a:rPr>
              <a:t>One-Month Precipitation Outlook, </a:t>
            </a:r>
          </a:p>
          <a:p>
            <a:pPr algn="ctr"/>
            <a:r>
              <a:rPr lang="en-US" sz="2150" b="1" dirty="0">
                <a:latin typeface="Times New Roman" panose="02020603050405020304" pitchFamily="18" charset="0"/>
                <a:cs typeface="Times New Roman" panose="02020603050405020304" pitchFamily="18" charset="0"/>
              </a:rPr>
              <a:t>October</a:t>
            </a:r>
          </a:p>
        </p:txBody>
      </p:sp>
    </p:spTree>
    <p:extLst>
      <p:ext uri="{BB962C8B-B14F-4D97-AF65-F5344CB8AC3E}">
        <p14:creationId xmlns:p14="http://schemas.microsoft.com/office/powerpoint/2010/main" val="4198805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45751" y="60668"/>
            <a:ext cx="6852498" cy="6736664"/>
          </a:xfrm>
          <a:prstGeom prst="rect">
            <a:avLst/>
          </a:prstGeom>
        </p:spPr>
      </p:pic>
      <p:sp>
        <p:nvSpPr>
          <p:cNvPr id="3" name="TextBox 2"/>
          <p:cNvSpPr txBox="1"/>
          <p:nvPr/>
        </p:nvSpPr>
        <p:spPr>
          <a:xfrm>
            <a:off x="6073254" y="314782"/>
            <a:ext cx="2906974" cy="1084912"/>
          </a:xfrm>
          <a:prstGeom prst="rect">
            <a:avLst/>
          </a:prstGeom>
          <a:solidFill>
            <a:schemeClr val="accent2">
              <a:lumMod val="40000"/>
              <a:lumOff val="60000"/>
            </a:schemeClr>
          </a:solidFill>
          <a:ln w="38100">
            <a:solidFill>
              <a:schemeClr val="tx1"/>
            </a:solidFill>
          </a:ln>
        </p:spPr>
        <p:txBody>
          <a:bodyPr wrap="square" rtlCol="0">
            <a:spAutoFit/>
          </a:bodyPr>
          <a:lstStyle/>
          <a:p>
            <a:pPr algn="ctr"/>
            <a:r>
              <a:rPr lang="en-US" sz="2150" b="1" dirty="0">
                <a:latin typeface="Times New Roman" panose="02020603050405020304" pitchFamily="18" charset="0"/>
                <a:cs typeface="Times New Roman" panose="02020603050405020304" pitchFamily="18" charset="0"/>
              </a:rPr>
              <a:t>Three-Month Precipitation Outlook, </a:t>
            </a:r>
          </a:p>
          <a:p>
            <a:pPr algn="ctr"/>
            <a:r>
              <a:rPr lang="en-US" sz="2150" b="1" dirty="0">
                <a:latin typeface="Times New Roman" panose="02020603050405020304" pitchFamily="18" charset="0"/>
                <a:cs typeface="Times New Roman" panose="02020603050405020304" pitchFamily="18" charset="0"/>
              </a:rPr>
              <a:t>November - January</a:t>
            </a:r>
          </a:p>
        </p:txBody>
      </p:sp>
    </p:spTree>
    <p:extLst>
      <p:ext uri="{BB962C8B-B14F-4D97-AF65-F5344CB8AC3E}">
        <p14:creationId xmlns:p14="http://schemas.microsoft.com/office/powerpoint/2010/main" val="311301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762" y="61912"/>
            <a:ext cx="6848475" cy="6734175"/>
          </a:xfrm>
          <a:prstGeom prst="rect">
            <a:avLst/>
          </a:prstGeom>
        </p:spPr>
      </p:pic>
      <p:sp>
        <p:nvSpPr>
          <p:cNvPr id="3" name="TextBox 2"/>
          <p:cNvSpPr txBox="1"/>
          <p:nvPr/>
        </p:nvSpPr>
        <p:spPr>
          <a:xfrm>
            <a:off x="6073254" y="314782"/>
            <a:ext cx="2906974" cy="1084912"/>
          </a:xfrm>
          <a:prstGeom prst="rect">
            <a:avLst/>
          </a:prstGeom>
          <a:solidFill>
            <a:schemeClr val="accent2">
              <a:lumMod val="40000"/>
              <a:lumOff val="60000"/>
            </a:schemeClr>
          </a:solidFill>
          <a:ln w="38100">
            <a:solidFill>
              <a:schemeClr val="tx1"/>
            </a:solidFill>
          </a:ln>
        </p:spPr>
        <p:txBody>
          <a:bodyPr wrap="square" rtlCol="0">
            <a:spAutoFit/>
          </a:bodyPr>
          <a:lstStyle/>
          <a:p>
            <a:pPr algn="ctr"/>
            <a:r>
              <a:rPr lang="en-US" sz="2150" b="1" dirty="0">
                <a:latin typeface="Times New Roman" panose="02020603050405020304" pitchFamily="18" charset="0"/>
                <a:cs typeface="Times New Roman" panose="02020603050405020304" pitchFamily="18" charset="0"/>
              </a:rPr>
              <a:t>Three-Month Precipitation Outlook, </a:t>
            </a:r>
          </a:p>
          <a:p>
            <a:pPr algn="ctr"/>
            <a:r>
              <a:rPr lang="en-US" sz="2150" b="1" dirty="0">
                <a:latin typeface="Times New Roman" panose="02020603050405020304" pitchFamily="18" charset="0"/>
                <a:cs typeface="Times New Roman" panose="02020603050405020304" pitchFamily="18" charset="0"/>
              </a:rPr>
              <a:t>February - April</a:t>
            </a:r>
          </a:p>
        </p:txBody>
      </p:sp>
    </p:spTree>
    <p:extLst>
      <p:ext uri="{BB962C8B-B14F-4D97-AF65-F5344CB8AC3E}">
        <p14:creationId xmlns:p14="http://schemas.microsoft.com/office/powerpoint/2010/main" val="3193230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45751" y="60668"/>
            <a:ext cx="6852498" cy="6736664"/>
          </a:xfrm>
          <a:prstGeom prst="rect">
            <a:avLst/>
          </a:prstGeom>
        </p:spPr>
      </p:pic>
      <p:sp>
        <p:nvSpPr>
          <p:cNvPr id="3" name="TextBox 2"/>
          <p:cNvSpPr txBox="1"/>
          <p:nvPr/>
        </p:nvSpPr>
        <p:spPr>
          <a:xfrm>
            <a:off x="6073254" y="314782"/>
            <a:ext cx="2906974" cy="1084912"/>
          </a:xfrm>
          <a:prstGeom prst="rect">
            <a:avLst/>
          </a:prstGeom>
          <a:solidFill>
            <a:schemeClr val="accent2">
              <a:lumMod val="40000"/>
              <a:lumOff val="60000"/>
            </a:schemeClr>
          </a:solidFill>
          <a:ln w="38100">
            <a:solidFill>
              <a:schemeClr val="tx1"/>
            </a:solidFill>
          </a:ln>
        </p:spPr>
        <p:txBody>
          <a:bodyPr wrap="square" rtlCol="0">
            <a:spAutoFit/>
          </a:bodyPr>
          <a:lstStyle/>
          <a:p>
            <a:pPr algn="ctr"/>
            <a:r>
              <a:rPr lang="en-US" sz="2150" b="1" dirty="0">
                <a:latin typeface="Times New Roman" panose="02020603050405020304" pitchFamily="18" charset="0"/>
                <a:cs typeface="Times New Roman" panose="02020603050405020304" pitchFamily="18" charset="0"/>
              </a:rPr>
              <a:t>Three-Month Precipitation Outlook, </a:t>
            </a:r>
          </a:p>
          <a:p>
            <a:pPr algn="ctr"/>
            <a:r>
              <a:rPr lang="en-US" sz="2150" b="1" dirty="0">
                <a:latin typeface="Times New Roman" panose="02020603050405020304" pitchFamily="18" charset="0"/>
                <a:cs typeface="Times New Roman" panose="02020603050405020304" pitchFamily="18" charset="0"/>
              </a:rPr>
              <a:t>May - July</a:t>
            </a:r>
          </a:p>
        </p:txBody>
      </p:sp>
    </p:spTree>
    <p:extLst>
      <p:ext uri="{BB962C8B-B14F-4D97-AF65-F5344CB8AC3E}">
        <p14:creationId xmlns:p14="http://schemas.microsoft.com/office/powerpoint/2010/main" val="3440070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6325" y="120275"/>
            <a:ext cx="6991350" cy="6600825"/>
          </a:xfrm>
          <a:prstGeom prst="rect">
            <a:avLst/>
          </a:prstGeom>
        </p:spPr>
      </p:pic>
    </p:spTree>
    <p:extLst>
      <p:ext uri="{BB962C8B-B14F-4D97-AF65-F5344CB8AC3E}">
        <p14:creationId xmlns:p14="http://schemas.microsoft.com/office/powerpoint/2010/main" val="1739543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5850" y="119062"/>
            <a:ext cx="6972300" cy="6619875"/>
          </a:xfrm>
          <a:prstGeom prst="rect">
            <a:avLst/>
          </a:prstGeom>
        </p:spPr>
      </p:pic>
    </p:spTree>
    <p:extLst>
      <p:ext uri="{BB962C8B-B14F-4D97-AF65-F5344CB8AC3E}">
        <p14:creationId xmlns:p14="http://schemas.microsoft.com/office/powerpoint/2010/main" val="830148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71246"/>
          </a:xfrm>
        </p:spPr>
        <p:txBody>
          <a:bodyPr>
            <a:normAutofit/>
          </a:bodyPr>
          <a:lstStyle/>
          <a:p>
            <a:pPr algn="ctr"/>
            <a:r>
              <a:rPr lang="en-US" sz="5400" b="1" dirty="0">
                <a:latin typeface="Times New Roman" panose="02020603050405020304" pitchFamily="18" charset="0"/>
                <a:cs typeface="Times New Roman" panose="02020603050405020304" pitchFamily="18" charset="0"/>
              </a:rPr>
              <a:t>Forage and Hay Outlook</a:t>
            </a:r>
          </a:p>
        </p:txBody>
      </p:sp>
      <p:sp>
        <p:nvSpPr>
          <p:cNvPr id="3" name="Content Placeholder 2"/>
          <p:cNvSpPr>
            <a:spLocks noGrp="1"/>
          </p:cNvSpPr>
          <p:nvPr>
            <p:ph idx="1"/>
          </p:nvPr>
        </p:nvSpPr>
        <p:spPr>
          <a:xfrm>
            <a:off x="628650" y="1609859"/>
            <a:ext cx="7886700" cy="4567104"/>
          </a:xfrm>
        </p:spPr>
        <p:txBody>
          <a:bodyPr>
            <a:normAutofit/>
          </a:bodyPr>
          <a:lstStyle/>
          <a:p>
            <a:r>
              <a:rPr lang="en-US" sz="3600" dirty="0">
                <a:latin typeface="Times New Roman" panose="02020603050405020304" pitchFamily="18" charset="0"/>
                <a:cs typeface="Times New Roman" panose="02020603050405020304" pitchFamily="18" charset="0"/>
              </a:rPr>
              <a:t>U.S. Pasture and Range Conditions</a:t>
            </a:r>
          </a:p>
          <a:p>
            <a:r>
              <a:rPr lang="en-US" sz="3600" dirty="0">
                <a:latin typeface="Times New Roman" panose="02020603050405020304" pitchFamily="18" charset="0"/>
                <a:cs typeface="Times New Roman" panose="02020603050405020304" pitchFamily="18" charset="0"/>
              </a:rPr>
              <a:t>Weather Outlook</a:t>
            </a:r>
          </a:p>
          <a:p>
            <a:r>
              <a:rPr lang="en-US" sz="3600" b="1" dirty="0">
                <a:solidFill>
                  <a:schemeClr val="accent2"/>
                </a:solidFill>
                <a:latin typeface="Times New Roman" panose="02020603050405020304" pitchFamily="18" charset="0"/>
                <a:cs typeface="Times New Roman" panose="02020603050405020304" pitchFamily="18" charset="0"/>
              </a:rPr>
              <a:t>U.S. Forage Supply</a:t>
            </a:r>
          </a:p>
          <a:p>
            <a:r>
              <a:rPr lang="en-US" sz="3600" dirty="0">
                <a:latin typeface="Times New Roman" panose="02020603050405020304" pitchFamily="18" charset="0"/>
                <a:cs typeface="Times New Roman" panose="02020603050405020304" pitchFamily="18" charset="0"/>
              </a:rPr>
              <a:t>Value of Forage Production</a:t>
            </a:r>
          </a:p>
        </p:txBody>
      </p:sp>
    </p:spTree>
    <p:extLst>
      <p:ext uri="{BB962C8B-B14F-4D97-AF65-F5344CB8AC3E}">
        <p14:creationId xmlns:p14="http://schemas.microsoft.com/office/powerpoint/2010/main" val="960350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8490" y="300251"/>
            <a:ext cx="8352430" cy="6277970"/>
          </a:xfrm>
          <a:prstGeom prst="rect">
            <a:avLst/>
          </a:prstGeom>
        </p:spPr>
      </p:pic>
    </p:spTree>
    <p:extLst>
      <p:ext uri="{BB962C8B-B14F-4D97-AF65-F5344CB8AC3E}">
        <p14:creationId xmlns:p14="http://schemas.microsoft.com/office/powerpoint/2010/main" val="2052495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71246"/>
          </a:xfrm>
        </p:spPr>
        <p:txBody>
          <a:bodyPr>
            <a:normAutofit/>
          </a:bodyPr>
          <a:lstStyle/>
          <a:p>
            <a:pPr algn="ctr"/>
            <a:r>
              <a:rPr lang="en-US" sz="5400" b="1" dirty="0">
                <a:latin typeface="Times New Roman" panose="02020603050405020304" pitchFamily="18" charset="0"/>
                <a:cs typeface="Times New Roman" panose="02020603050405020304" pitchFamily="18" charset="0"/>
              </a:rPr>
              <a:t>Forage and Hay Outlook</a:t>
            </a:r>
          </a:p>
        </p:txBody>
      </p:sp>
      <p:sp>
        <p:nvSpPr>
          <p:cNvPr id="3" name="Content Placeholder 2"/>
          <p:cNvSpPr>
            <a:spLocks noGrp="1"/>
          </p:cNvSpPr>
          <p:nvPr>
            <p:ph idx="1"/>
          </p:nvPr>
        </p:nvSpPr>
        <p:spPr>
          <a:xfrm>
            <a:off x="628650" y="1609859"/>
            <a:ext cx="7886700" cy="4567104"/>
          </a:xfrm>
        </p:spPr>
        <p:txBody>
          <a:bodyPr>
            <a:normAutofit/>
          </a:bodyPr>
          <a:lstStyle/>
          <a:p>
            <a:r>
              <a:rPr lang="en-US" sz="3600" b="1" dirty="0">
                <a:solidFill>
                  <a:schemeClr val="accent2"/>
                </a:solidFill>
                <a:latin typeface="Times New Roman" panose="02020603050405020304" pitchFamily="18" charset="0"/>
                <a:cs typeface="Times New Roman" panose="02020603050405020304" pitchFamily="18" charset="0"/>
              </a:rPr>
              <a:t>U.S. Pasture and Range Conditions</a:t>
            </a:r>
          </a:p>
          <a:p>
            <a:r>
              <a:rPr lang="en-US" sz="3600" dirty="0">
                <a:latin typeface="Times New Roman" panose="02020603050405020304" pitchFamily="18" charset="0"/>
                <a:cs typeface="Times New Roman" panose="02020603050405020304" pitchFamily="18" charset="0"/>
              </a:rPr>
              <a:t>Weather Outlook</a:t>
            </a:r>
          </a:p>
          <a:p>
            <a:r>
              <a:rPr lang="en-US" sz="3600" dirty="0">
                <a:latin typeface="Times New Roman" panose="02020603050405020304" pitchFamily="18" charset="0"/>
                <a:cs typeface="Times New Roman" panose="02020603050405020304" pitchFamily="18" charset="0"/>
              </a:rPr>
              <a:t>U.S. Forage Supply</a:t>
            </a:r>
          </a:p>
          <a:p>
            <a:r>
              <a:rPr lang="en-US" sz="3600" dirty="0">
                <a:latin typeface="Times New Roman" panose="02020603050405020304" pitchFamily="18" charset="0"/>
                <a:cs typeface="Times New Roman" panose="02020603050405020304" pitchFamily="18" charset="0"/>
              </a:rPr>
              <a:t>Value of Forage Production</a:t>
            </a:r>
          </a:p>
        </p:txBody>
      </p:sp>
    </p:spTree>
    <p:extLst>
      <p:ext uri="{BB962C8B-B14F-4D97-AF65-F5344CB8AC3E}">
        <p14:creationId xmlns:p14="http://schemas.microsoft.com/office/powerpoint/2010/main" val="1320848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1194" y="270998"/>
            <a:ext cx="8475260" cy="6316003"/>
          </a:xfrm>
          <a:prstGeom prst="rect">
            <a:avLst/>
          </a:prstGeom>
        </p:spPr>
      </p:pic>
    </p:spTree>
    <p:extLst>
      <p:ext uri="{BB962C8B-B14F-4D97-AF65-F5344CB8AC3E}">
        <p14:creationId xmlns:p14="http://schemas.microsoft.com/office/powerpoint/2010/main" val="3875050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2954" y="272955"/>
            <a:ext cx="8598091" cy="6359857"/>
          </a:xfrm>
          <a:prstGeom prst="rect">
            <a:avLst/>
          </a:prstGeom>
        </p:spPr>
      </p:pic>
    </p:spTree>
    <p:extLst>
      <p:ext uri="{BB962C8B-B14F-4D97-AF65-F5344CB8AC3E}">
        <p14:creationId xmlns:p14="http://schemas.microsoft.com/office/powerpoint/2010/main" val="649101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223" y="272955"/>
            <a:ext cx="8687553" cy="6264323"/>
          </a:xfrm>
          <a:prstGeom prst="rect">
            <a:avLst/>
          </a:prstGeom>
        </p:spPr>
      </p:pic>
      <p:sp>
        <p:nvSpPr>
          <p:cNvPr id="6" name="TextBox 5"/>
          <p:cNvSpPr txBox="1"/>
          <p:nvPr/>
        </p:nvSpPr>
        <p:spPr>
          <a:xfrm>
            <a:off x="1455762" y="4314610"/>
            <a:ext cx="2438399" cy="1285877"/>
          </a:xfrm>
          <a:prstGeom prst="rect">
            <a:avLst/>
          </a:prstGeom>
          <a:solidFill>
            <a:schemeClr val="accent2">
              <a:lumMod val="20000"/>
              <a:lumOff val="80000"/>
            </a:schemeClr>
          </a:solidFill>
          <a:ln w="2857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i="1">
                <a:latin typeface="Times New Roman" panose="02020603050405020304" pitchFamily="18" charset="0"/>
                <a:cs typeface="Times New Roman" panose="02020603050405020304" pitchFamily="18" charset="0"/>
              </a:rPr>
              <a:t>Avg.</a:t>
            </a:r>
            <a:r>
              <a:rPr lang="en-US" sz="1800" b="1">
                <a:latin typeface="Times New Roman" panose="02020603050405020304" pitchFamily="18" charset="0"/>
                <a:cs typeface="Times New Roman" panose="02020603050405020304" pitchFamily="18" charset="0"/>
              </a:rPr>
              <a:t> Annual Decrease</a:t>
            </a:r>
            <a:r>
              <a:rPr lang="en-US" sz="1800" b="1" baseline="0">
                <a:latin typeface="Times New Roman" panose="02020603050405020304" pitchFamily="18" charset="0"/>
                <a:cs typeface="Times New Roman" panose="02020603050405020304" pitchFamily="18" charset="0"/>
              </a:rPr>
              <a:t>: </a:t>
            </a:r>
          </a:p>
          <a:p>
            <a:pPr algn="ctr"/>
            <a:r>
              <a:rPr lang="en-US" sz="1800" b="1" baseline="0">
                <a:latin typeface="Times New Roman" panose="02020603050405020304" pitchFamily="18" charset="0"/>
                <a:cs typeface="Times New Roman" panose="02020603050405020304" pitchFamily="18" charset="0"/>
              </a:rPr>
              <a:t>-0.5</a:t>
            </a:r>
            <a:r>
              <a:rPr lang="en-US" sz="1800" b="1" i="1" baseline="0">
                <a:latin typeface="Times New Roman" panose="02020603050405020304" pitchFamily="18" charset="0"/>
                <a:cs typeface="Times New Roman" panose="02020603050405020304" pitchFamily="18" charset="0"/>
              </a:rPr>
              <a:t>%</a:t>
            </a:r>
            <a:r>
              <a:rPr lang="en-US" sz="1800" b="1" baseline="0">
                <a:latin typeface="Times New Roman" panose="02020603050405020304" pitchFamily="18" charset="0"/>
                <a:cs typeface="Times New Roman" panose="02020603050405020304" pitchFamily="18" charset="0"/>
              </a:rPr>
              <a:t> or -329,000 </a:t>
            </a:r>
            <a:r>
              <a:rPr lang="en-US" sz="1800" b="1" i="1" baseline="0">
                <a:latin typeface="Times New Roman" panose="02020603050405020304" pitchFamily="18" charset="0"/>
                <a:cs typeface="Times New Roman" panose="02020603050405020304" pitchFamily="18" charset="0"/>
              </a:rPr>
              <a:t>acres</a:t>
            </a:r>
          </a:p>
          <a:p>
            <a:pPr algn="ctr"/>
            <a:endParaRPr lang="en-US" sz="600" b="1" i="1" baseline="0">
              <a:latin typeface="Times New Roman" panose="02020603050405020304" pitchFamily="18" charset="0"/>
              <a:cs typeface="Times New Roman" panose="02020603050405020304" pitchFamily="18" charset="0"/>
            </a:endParaRPr>
          </a:p>
          <a:p>
            <a:pPr algn="ctr"/>
            <a:r>
              <a:rPr lang="en-US" sz="1800" b="1" baseline="0">
                <a:latin typeface="Times New Roman" panose="02020603050405020304" pitchFamily="18" charset="0"/>
                <a:cs typeface="Times New Roman" panose="02020603050405020304" pitchFamily="18" charset="0"/>
              </a:rPr>
              <a:t>High: 63.9 M, 2002</a:t>
            </a:r>
          </a:p>
          <a:p>
            <a:pPr algn="ctr"/>
            <a:r>
              <a:rPr lang="en-US" sz="1800" b="1" baseline="0">
                <a:latin typeface="Times New Roman" panose="02020603050405020304" pitchFamily="18" charset="0"/>
                <a:cs typeface="Times New Roman" panose="02020603050405020304" pitchFamily="18" charset="0"/>
              </a:rPr>
              <a:t> Low: 53.5 M, 2016</a:t>
            </a:r>
            <a:endParaRPr lang="en-US" sz="1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9315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9434" y="327546"/>
            <a:ext cx="8338782" cy="6209731"/>
          </a:xfrm>
          <a:prstGeom prst="rect">
            <a:avLst/>
          </a:prstGeom>
        </p:spPr>
      </p:pic>
      <p:sp>
        <p:nvSpPr>
          <p:cNvPr id="7" name="TextBox 4"/>
          <p:cNvSpPr txBox="1"/>
          <p:nvPr/>
        </p:nvSpPr>
        <p:spPr>
          <a:xfrm>
            <a:off x="1707882" y="4297899"/>
            <a:ext cx="2398183" cy="1264708"/>
          </a:xfrm>
          <a:prstGeom prst="rect">
            <a:avLst/>
          </a:prstGeom>
          <a:solidFill>
            <a:schemeClr val="accent2">
              <a:lumMod val="20000"/>
              <a:lumOff val="80000"/>
            </a:schemeClr>
          </a:solidFill>
          <a:ln w="2857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800" b="1" i="1">
                <a:latin typeface="Times New Roman" panose="02020603050405020304" pitchFamily="18" charset="0"/>
                <a:cs typeface="Times New Roman" panose="02020603050405020304" pitchFamily="18" charset="0"/>
              </a:rPr>
              <a:t>Avg. </a:t>
            </a:r>
            <a:r>
              <a:rPr lang="en-US" sz="1800" b="1">
                <a:latin typeface="Times New Roman" panose="02020603050405020304" pitchFamily="18" charset="0"/>
                <a:cs typeface="Times New Roman" panose="02020603050405020304" pitchFamily="18" charset="0"/>
              </a:rPr>
              <a:t>Annual Change: </a:t>
            </a:r>
          </a:p>
          <a:p>
            <a:pPr algn="ctr"/>
            <a:r>
              <a:rPr lang="en-US" sz="1800" b="1" i="0">
                <a:latin typeface="Times New Roman" panose="02020603050405020304" pitchFamily="18" charset="0"/>
                <a:cs typeface="Times New Roman" panose="02020603050405020304" pitchFamily="18" charset="0"/>
              </a:rPr>
              <a:t>.33</a:t>
            </a:r>
            <a:r>
              <a:rPr lang="en-US" sz="1800" b="1" i="1">
                <a:latin typeface="Times New Roman" panose="02020603050405020304" pitchFamily="18" charset="0"/>
                <a:cs typeface="Times New Roman" panose="02020603050405020304" pitchFamily="18" charset="0"/>
              </a:rPr>
              <a:t>%</a:t>
            </a:r>
            <a:r>
              <a:rPr lang="en-US" sz="1800" b="1">
                <a:latin typeface="Times New Roman" panose="02020603050405020304" pitchFamily="18" charset="0"/>
                <a:cs typeface="Times New Roman" panose="02020603050405020304" pitchFamily="18" charset="0"/>
              </a:rPr>
              <a:t> or 12 </a:t>
            </a:r>
            <a:r>
              <a:rPr lang="en-US" sz="1800" b="1" i="1">
                <a:latin typeface="Times New Roman" panose="02020603050405020304" pitchFamily="18" charset="0"/>
                <a:cs typeface="Times New Roman" panose="02020603050405020304" pitchFamily="18" charset="0"/>
              </a:rPr>
              <a:t>lbs./acre</a:t>
            </a:r>
          </a:p>
          <a:p>
            <a:pPr algn="ctr"/>
            <a:endParaRPr lang="en-US" sz="600" b="1">
              <a:latin typeface="Times New Roman" panose="02020603050405020304" pitchFamily="18" charset="0"/>
              <a:cs typeface="Times New Roman" panose="02020603050405020304" pitchFamily="18" charset="0"/>
            </a:endParaRPr>
          </a:p>
          <a:p>
            <a:pPr algn="l"/>
            <a:r>
              <a:rPr lang="en-US" sz="1800" b="1">
                <a:latin typeface="Times New Roman" panose="02020603050405020304" pitchFamily="18" charset="0"/>
                <a:cs typeface="Times New Roman" panose="02020603050405020304" pitchFamily="18" charset="0"/>
              </a:rPr>
              <a:t>High: 2.58,</a:t>
            </a:r>
            <a:r>
              <a:rPr lang="en-US" sz="1800" b="1" baseline="0">
                <a:latin typeface="Times New Roman" panose="02020603050405020304" pitchFamily="18" charset="0"/>
                <a:cs typeface="Times New Roman" panose="02020603050405020304" pitchFamily="18" charset="0"/>
              </a:rPr>
              <a:t> 1995</a:t>
            </a:r>
            <a:endParaRPr lang="en-US" sz="1800" b="1">
              <a:latin typeface="Times New Roman" panose="02020603050405020304" pitchFamily="18" charset="0"/>
              <a:cs typeface="Times New Roman" panose="02020603050405020304" pitchFamily="18" charset="0"/>
            </a:endParaRPr>
          </a:p>
          <a:p>
            <a:pPr algn="l"/>
            <a:r>
              <a:rPr lang="en-US" sz="1800" b="1">
                <a:latin typeface="Times New Roman" panose="02020603050405020304" pitchFamily="18" charset="0"/>
                <a:cs typeface="Times New Roman" panose="02020603050405020304" pitchFamily="18" charset="0"/>
              </a:rPr>
              <a:t> Low: 2.14, 2012</a:t>
            </a:r>
          </a:p>
        </p:txBody>
      </p:sp>
    </p:spTree>
    <p:extLst>
      <p:ext uri="{BB962C8B-B14F-4D97-AF65-F5344CB8AC3E}">
        <p14:creationId xmlns:p14="http://schemas.microsoft.com/office/powerpoint/2010/main" val="955929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0376" y="259307"/>
            <a:ext cx="8215952" cy="6318913"/>
          </a:xfrm>
          <a:prstGeom prst="rect">
            <a:avLst/>
          </a:prstGeom>
        </p:spPr>
      </p:pic>
      <p:sp>
        <p:nvSpPr>
          <p:cNvPr id="7" name="TextBox 3"/>
          <p:cNvSpPr txBox="1"/>
          <p:nvPr/>
        </p:nvSpPr>
        <p:spPr>
          <a:xfrm>
            <a:off x="1723030" y="4472059"/>
            <a:ext cx="2286000" cy="1162050"/>
          </a:xfrm>
          <a:prstGeom prst="rect">
            <a:avLst/>
          </a:prstGeom>
          <a:solidFill>
            <a:schemeClr val="accent2">
              <a:lumMod val="20000"/>
              <a:lumOff val="80000"/>
            </a:schemeClr>
          </a:solidFill>
          <a:ln w="2857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b="1" i="1">
                <a:solidFill>
                  <a:sysClr val="windowText" lastClr="000000"/>
                </a:solidFill>
                <a:latin typeface="Times New Roman" panose="02020603050405020304" pitchFamily="18" charset="0"/>
                <a:cs typeface="Times New Roman" panose="02020603050405020304" pitchFamily="18" charset="0"/>
              </a:rPr>
              <a:t>Avg. </a:t>
            </a:r>
            <a:r>
              <a:rPr lang="en-US" sz="1600" b="1">
                <a:solidFill>
                  <a:sysClr val="windowText" lastClr="000000"/>
                </a:solidFill>
                <a:latin typeface="Times New Roman" panose="02020603050405020304" pitchFamily="18" charset="0"/>
                <a:cs typeface="Times New Roman" panose="02020603050405020304" pitchFamily="18" charset="0"/>
              </a:rPr>
              <a:t>Annual Change:</a:t>
            </a:r>
          </a:p>
          <a:p>
            <a:pPr algn="ctr"/>
            <a:r>
              <a:rPr lang="en-US" sz="1600" b="1">
                <a:solidFill>
                  <a:sysClr val="windowText" lastClr="000000"/>
                </a:solidFill>
                <a:latin typeface="Times New Roman" panose="02020603050405020304" pitchFamily="18" charset="0"/>
                <a:cs typeface="Times New Roman" panose="02020603050405020304" pitchFamily="18" charset="0"/>
              </a:rPr>
              <a:t>-0.19</a:t>
            </a:r>
            <a:r>
              <a:rPr lang="en-US" sz="1600" b="1" i="1">
                <a:solidFill>
                  <a:sysClr val="windowText" lastClr="000000"/>
                </a:solidFill>
                <a:latin typeface="Times New Roman" panose="02020603050405020304" pitchFamily="18" charset="0"/>
                <a:cs typeface="Times New Roman" panose="02020603050405020304" pitchFamily="18" charset="0"/>
              </a:rPr>
              <a:t>%</a:t>
            </a:r>
            <a:r>
              <a:rPr lang="en-US" sz="1600" b="1" baseline="0">
                <a:solidFill>
                  <a:sysClr val="windowText" lastClr="000000"/>
                </a:solidFill>
                <a:latin typeface="Times New Roman" panose="02020603050405020304" pitchFamily="18" charset="0"/>
                <a:cs typeface="Times New Roman" panose="02020603050405020304" pitchFamily="18" charset="0"/>
              </a:rPr>
              <a:t> or -432,000 </a:t>
            </a:r>
            <a:r>
              <a:rPr lang="en-US" sz="1600" b="1" i="1" baseline="0">
                <a:solidFill>
                  <a:sysClr val="windowText" lastClr="000000"/>
                </a:solidFill>
                <a:latin typeface="Times New Roman" panose="02020603050405020304" pitchFamily="18" charset="0"/>
                <a:cs typeface="Times New Roman" panose="02020603050405020304" pitchFamily="18" charset="0"/>
              </a:rPr>
              <a:t>tons</a:t>
            </a:r>
          </a:p>
          <a:p>
            <a:pPr algn="ctr"/>
            <a:endParaRPr lang="en-US" sz="600" b="1" i="1" baseline="0">
              <a:solidFill>
                <a:sysClr val="windowText" lastClr="000000"/>
              </a:solidFill>
              <a:latin typeface="Times New Roman" panose="02020603050405020304" pitchFamily="18" charset="0"/>
              <a:cs typeface="Times New Roman" panose="02020603050405020304" pitchFamily="18" charset="0"/>
            </a:endParaRPr>
          </a:p>
          <a:p>
            <a:r>
              <a:rPr lang="en-US" sz="1600" b="1" baseline="0">
                <a:solidFill>
                  <a:sysClr val="windowText" lastClr="000000"/>
                </a:solidFill>
                <a:latin typeface="Times New Roman" panose="02020603050405020304" pitchFamily="18" charset="0"/>
                <a:cs typeface="Times New Roman" panose="02020603050405020304" pitchFamily="18" charset="0"/>
              </a:rPr>
              <a:t>High: 159.6 M, 1999</a:t>
            </a:r>
          </a:p>
          <a:p>
            <a:r>
              <a:rPr lang="en-US" sz="1600" b="1" baseline="0">
                <a:solidFill>
                  <a:sysClr val="windowText" lastClr="000000"/>
                </a:solidFill>
                <a:latin typeface="Times New Roman" panose="02020603050405020304" pitchFamily="18" charset="0"/>
                <a:cs typeface="Times New Roman" panose="02020603050405020304" pitchFamily="18" charset="0"/>
              </a:rPr>
              <a:t> Low: 117.1 M, 2012</a:t>
            </a:r>
            <a:endParaRPr lang="en-US" sz="1600" b="1">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474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2137" y="354842"/>
            <a:ext cx="8366078" cy="6223379"/>
          </a:xfrm>
          <a:prstGeom prst="rect">
            <a:avLst/>
          </a:prstGeom>
        </p:spPr>
      </p:pic>
    </p:spTree>
    <p:extLst>
      <p:ext uri="{BB962C8B-B14F-4D97-AF65-F5344CB8AC3E}">
        <p14:creationId xmlns:p14="http://schemas.microsoft.com/office/powerpoint/2010/main" val="2451435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5786" y="341193"/>
            <a:ext cx="8447964" cy="6291619"/>
          </a:xfrm>
          <a:prstGeom prst="rect">
            <a:avLst/>
          </a:prstGeom>
        </p:spPr>
      </p:pic>
    </p:spTree>
    <p:extLst>
      <p:ext uri="{BB962C8B-B14F-4D97-AF65-F5344CB8AC3E}">
        <p14:creationId xmlns:p14="http://schemas.microsoft.com/office/powerpoint/2010/main" val="3472072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3202" y="341194"/>
            <a:ext cx="8437595" cy="6237027"/>
          </a:xfrm>
          <a:prstGeom prst="rect">
            <a:avLst/>
          </a:prstGeom>
        </p:spPr>
      </p:pic>
    </p:spTree>
    <p:extLst>
      <p:ext uri="{BB962C8B-B14F-4D97-AF65-F5344CB8AC3E}">
        <p14:creationId xmlns:p14="http://schemas.microsoft.com/office/powerpoint/2010/main" val="2101945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9671" y="313899"/>
            <a:ext cx="8504657" cy="6318913"/>
          </a:xfrm>
          <a:prstGeom prst="rect">
            <a:avLst/>
          </a:prstGeom>
        </p:spPr>
      </p:pic>
    </p:spTree>
    <p:extLst>
      <p:ext uri="{BB962C8B-B14F-4D97-AF65-F5344CB8AC3E}">
        <p14:creationId xmlns:p14="http://schemas.microsoft.com/office/powerpoint/2010/main" val="1285040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8490" y="300251"/>
            <a:ext cx="8393373" cy="6264322"/>
          </a:xfrm>
          <a:prstGeom prst="rect">
            <a:avLst/>
          </a:prstGeom>
        </p:spPr>
      </p:pic>
    </p:spTree>
    <p:extLst>
      <p:ext uri="{BB962C8B-B14F-4D97-AF65-F5344CB8AC3E}">
        <p14:creationId xmlns:p14="http://schemas.microsoft.com/office/powerpoint/2010/main" val="2502180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017" y="792251"/>
            <a:ext cx="8839966" cy="5273497"/>
          </a:xfrm>
          <a:prstGeom prst="rect">
            <a:avLst/>
          </a:prstGeom>
        </p:spPr>
      </p:pic>
    </p:spTree>
    <p:extLst>
      <p:ext uri="{BB962C8B-B14F-4D97-AF65-F5344CB8AC3E}">
        <p14:creationId xmlns:p14="http://schemas.microsoft.com/office/powerpoint/2010/main" val="924377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71246"/>
          </a:xfrm>
        </p:spPr>
        <p:txBody>
          <a:bodyPr>
            <a:normAutofit/>
          </a:bodyPr>
          <a:lstStyle/>
          <a:p>
            <a:pPr algn="ctr"/>
            <a:r>
              <a:rPr lang="en-US" sz="5400" b="1" dirty="0">
                <a:latin typeface="Times New Roman" panose="02020603050405020304" pitchFamily="18" charset="0"/>
                <a:cs typeface="Times New Roman" panose="02020603050405020304" pitchFamily="18" charset="0"/>
              </a:rPr>
              <a:t>Forage and Hay Outlook</a:t>
            </a:r>
          </a:p>
        </p:txBody>
      </p:sp>
      <p:sp>
        <p:nvSpPr>
          <p:cNvPr id="3" name="Content Placeholder 2"/>
          <p:cNvSpPr>
            <a:spLocks noGrp="1"/>
          </p:cNvSpPr>
          <p:nvPr>
            <p:ph idx="1"/>
          </p:nvPr>
        </p:nvSpPr>
        <p:spPr>
          <a:xfrm>
            <a:off x="628650" y="1609859"/>
            <a:ext cx="7886700" cy="4567104"/>
          </a:xfrm>
        </p:spPr>
        <p:txBody>
          <a:bodyPr>
            <a:normAutofit/>
          </a:bodyPr>
          <a:lstStyle/>
          <a:p>
            <a:r>
              <a:rPr lang="en-US" sz="3600" dirty="0">
                <a:latin typeface="Times New Roman" panose="02020603050405020304" pitchFamily="18" charset="0"/>
                <a:cs typeface="Times New Roman" panose="02020603050405020304" pitchFamily="18" charset="0"/>
              </a:rPr>
              <a:t>U.S. Pasture and Range Conditions</a:t>
            </a:r>
          </a:p>
          <a:p>
            <a:r>
              <a:rPr lang="en-US" sz="3600" dirty="0">
                <a:latin typeface="Times New Roman" panose="02020603050405020304" pitchFamily="18" charset="0"/>
                <a:cs typeface="Times New Roman" panose="02020603050405020304" pitchFamily="18" charset="0"/>
              </a:rPr>
              <a:t>Weather Outlook</a:t>
            </a:r>
          </a:p>
          <a:p>
            <a:r>
              <a:rPr lang="en-US" sz="3600" dirty="0">
                <a:latin typeface="Times New Roman" panose="02020603050405020304" pitchFamily="18" charset="0"/>
                <a:cs typeface="Times New Roman" panose="02020603050405020304" pitchFamily="18" charset="0"/>
              </a:rPr>
              <a:t>U.S. Forage Supply</a:t>
            </a:r>
          </a:p>
          <a:p>
            <a:r>
              <a:rPr lang="en-US" sz="3600" b="1" dirty="0">
                <a:solidFill>
                  <a:schemeClr val="accent2"/>
                </a:solidFill>
                <a:latin typeface="Times New Roman" panose="02020603050405020304" pitchFamily="18" charset="0"/>
                <a:cs typeface="Times New Roman" panose="02020603050405020304" pitchFamily="18" charset="0"/>
              </a:rPr>
              <a:t>Value of Forage Production</a:t>
            </a:r>
          </a:p>
        </p:txBody>
      </p:sp>
    </p:spTree>
    <p:extLst>
      <p:ext uri="{BB962C8B-B14F-4D97-AF65-F5344CB8AC3E}">
        <p14:creationId xmlns:p14="http://schemas.microsoft.com/office/powerpoint/2010/main" val="1316429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1602" y="300251"/>
            <a:ext cx="8260796" cy="6264321"/>
          </a:xfrm>
          <a:prstGeom prst="rect">
            <a:avLst/>
          </a:prstGeom>
        </p:spPr>
      </p:pic>
    </p:spTree>
    <p:extLst>
      <p:ext uri="{BB962C8B-B14F-4D97-AF65-F5344CB8AC3E}">
        <p14:creationId xmlns:p14="http://schemas.microsoft.com/office/powerpoint/2010/main" val="3777424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3795" y="300251"/>
            <a:ext cx="8236410" cy="6250674"/>
          </a:xfrm>
          <a:prstGeom prst="rect">
            <a:avLst/>
          </a:prstGeom>
        </p:spPr>
      </p:pic>
    </p:spTree>
    <p:extLst>
      <p:ext uri="{BB962C8B-B14F-4D97-AF65-F5344CB8AC3E}">
        <p14:creationId xmlns:p14="http://schemas.microsoft.com/office/powerpoint/2010/main" val="2242419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5785" y="300251"/>
            <a:ext cx="8352430" cy="6277970"/>
          </a:xfrm>
          <a:prstGeom prst="rect">
            <a:avLst/>
          </a:prstGeom>
        </p:spPr>
      </p:pic>
    </p:spTree>
    <p:extLst>
      <p:ext uri="{BB962C8B-B14F-4D97-AF65-F5344CB8AC3E}">
        <p14:creationId xmlns:p14="http://schemas.microsoft.com/office/powerpoint/2010/main" val="3842554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577" y="965915"/>
            <a:ext cx="8667482" cy="4713668"/>
          </a:xfrm>
          <a:prstGeom prst="rect">
            <a:avLst/>
          </a:prstGeom>
        </p:spPr>
      </p:pic>
    </p:spTree>
    <p:extLst>
      <p:ext uri="{BB962C8B-B14F-4D97-AF65-F5344CB8AC3E}">
        <p14:creationId xmlns:p14="http://schemas.microsoft.com/office/powerpoint/2010/main" val="2751912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37" y="204717"/>
            <a:ext cx="8379725" cy="1296537"/>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Major Factors Affecting 2017 Hay Production In The Southern 14 States</a:t>
            </a:r>
            <a:endParaRPr lang="en-US" dirty="0"/>
          </a:p>
        </p:txBody>
      </p:sp>
      <p:sp>
        <p:nvSpPr>
          <p:cNvPr id="3" name="Content Placeholder 2"/>
          <p:cNvSpPr>
            <a:spLocks noGrp="1"/>
          </p:cNvSpPr>
          <p:nvPr>
            <p:ph idx="1"/>
          </p:nvPr>
        </p:nvSpPr>
        <p:spPr>
          <a:xfrm>
            <a:off x="628649" y="1501254"/>
            <a:ext cx="7886700" cy="4899546"/>
          </a:xfrm>
        </p:spPr>
        <p:txBody>
          <a:bodyPr>
            <a:normAutofit lnSpcReduction="10000"/>
          </a:bodyPr>
          <a:lstStyle/>
          <a:p>
            <a:pPr marL="0" indent="0" fontAlgn="b">
              <a:buNone/>
            </a:pPr>
            <a:endParaRPr lang="en-US" sz="1400" b="1" dirty="0"/>
          </a:p>
          <a:p>
            <a:pPr marL="0" indent="0" fontAlgn="b">
              <a:buNone/>
            </a:pPr>
            <a:r>
              <a:rPr lang="en-US" b="1" dirty="0">
                <a:latin typeface="Times New Roman" panose="02020603050405020304" pitchFamily="18" charset="0"/>
                <a:cs typeface="Times New Roman" panose="02020603050405020304" pitchFamily="18" charset="0"/>
              </a:rPr>
              <a:t>1. Excessive rainfall in several states has adversely impacted the quantity and quality of hay production.</a:t>
            </a:r>
          </a:p>
          <a:p>
            <a:pPr marL="0" indent="0" fontAlgn="b">
              <a:buNone/>
            </a:pPr>
            <a:endParaRPr lang="en-US" sz="400" dirty="0">
              <a:latin typeface="Times New Roman" panose="02020603050405020304" pitchFamily="18" charset="0"/>
              <a:cs typeface="Times New Roman" panose="02020603050405020304" pitchFamily="18" charset="0"/>
            </a:endParaRPr>
          </a:p>
          <a:p>
            <a:pPr marL="0" indent="0" fontAlgn="b">
              <a:buNone/>
            </a:pPr>
            <a:r>
              <a:rPr lang="en-US" b="1" dirty="0">
                <a:latin typeface="Times New Roman" panose="02020603050405020304" pitchFamily="18" charset="0"/>
                <a:cs typeface="Times New Roman" panose="02020603050405020304" pitchFamily="18" charset="0"/>
              </a:rPr>
              <a:t>2. Hurricanes Harvey and Irma adversely impacted hay production, harvest, and storage in several states.</a:t>
            </a:r>
          </a:p>
          <a:p>
            <a:pPr marL="0" indent="0" fontAlgn="b">
              <a:buNone/>
            </a:pPr>
            <a:endParaRPr lang="en-US" sz="400" b="1" dirty="0">
              <a:latin typeface="Times New Roman" panose="02020603050405020304" pitchFamily="18" charset="0"/>
              <a:cs typeface="Times New Roman" panose="02020603050405020304" pitchFamily="18" charset="0"/>
            </a:endParaRPr>
          </a:p>
          <a:p>
            <a:pPr marL="0" indent="0" fontAlgn="b">
              <a:buNone/>
            </a:pPr>
            <a:r>
              <a:rPr lang="en-US" b="1" dirty="0">
                <a:latin typeface="Times New Roman" panose="02020603050405020304" pitchFamily="18" charset="0"/>
                <a:cs typeface="Times New Roman" panose="02020603050405020304" pitchFamily="18" charset="0"/>
              </a:rPr>
              <a:t>3. Increased use of hay for livestock in areas affected by hurricanes due to grazing losses.</a:t>
            </a:r>
            <a:endParaRPr lang="en-US" dirty="0">
              <a:latin typeface="Times New Roman" panose="02020603050405020304" pitchFamily="18" charset="0"/>
              <a:cs typeface="Times New Roman" panose="02020603050405020304" pitchFamily="18" charset="0"/>
            </a:endParaRPr>
          </a:p>
          <a:p>
            <a:pPr marL="0" indent="0" fontAlgn="ctr">
              <a:buNone/>
            </a:pPr>
            <a:endParaRPr lang="en-US" sz="400" b="1" dirty="0">
              <a:latin typeface="Times New Roman" panose="02020603050405020304" pitchFamily="18" charset="0"/>
              <a:cs typeface="Times New Roman" panose="02020603050405020304" pitchFamily="18" charset="0"/>
            </a:endParaRPr>
          </a:p>
          <a:p>
            <a:pPr marL="0" indent="0" fontAlgn="ctr">
              <a:buNone/>
            </a:pPr>
            <a:r>
              <a:rPr lang="en-US" b="1" dirty="0">
                <a:solidFill>
                  <a:srgbClr val="FF0000"/>
                </a:solidFill>
                <a:latin typeface="Times New Roman" panose="02020603050405020304" pitchFamily="18" charset="0"/>
                <a:cs typeface="Times New Roman" panose="02020603050405020304" pitchFamily="18" charset="0"/>
              </a:rPr>
              <a:t>These factors will likely contribute to higher hay prices in the Southern 14 States during 2017-2018.</a:t>
            </a:r>
            <a:endParaRPr lang="en-US"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01792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301740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71246"/>
          </a:xfrm>
        </p:spPr>
        <p:txBody>
          <a:bodyPr>
            <a:normAutofit/>
          </a:bodyPr>
          <a:lstStyle/>
          <a:p>
            <a:pPr algn="ctr"/>
            <a:r>
              <a:rPr lang="en-US" sz="5400" b="1" dirty="0">
                <a:latin typeface="Times New Roman" panose="02020603050405020304" pitchFamily="18" charset="0"/>
                <a:cs typeface="Times New Roman" panose="02020603050405020304" pitchFamily="18" charset="0"/>
              </a:rPr>
              <a:t>Forage and Hay Outlook</a:t>
            </a:r>
          </a:p>
        </p:txBody>
      </p:sp>
      <p:sp>
        <p:nvSpPr>
          <p:cNvPr id="3" name="Content Placeholder 2"/>
          <p:cNvSpPr>
            <a:spLocks noGrp="1"/>
          </p:cNvSpPr>
          <p:nvPr>
            <p:ph idx="1"/>
          </p:nvPr>
        </p:nvSpPr>
        <p:spPr>
          <a:xfrm>
            <a:off x="628650" y="1609859"/>
            <a:ext cx="7886700" cy="4567104"/>
          </a:xfrm>
        </p:spPr>
        <p:txBody>
          <a:bodyPr>
            <a:normAutofit/>
          </a:bodyPr>
          <a:lstStyle/>
          <a:p>
            <a:r>
              <a:rPr lang="en-US" sz="3600" dirty="0">
                <a:latin typeface="Times New Roman" panose="02020603050405020304" pitchFamily="18" charset="0"/>
                <a:cs typeface="Times New Roman" panose="02020603050405020304" pitchFamily="18" charset="0"/>
              </a:rPr>
              <a:t>U.S. Pasture and Range Conditions</a:t>
            </a:r>
          </a:p>
          <a:p>
            <a:r>
              <a:rPr lang="en-US" sz="3600" dirty="0">
                <a:latin typeface="Times New Roman" panose="02020603050405020304" pitchFamily="18" charset="0"/>
                <a:cs typeface="Times New Roman" panose="02020603050405020304" pitchFamily="18" charset="0"/>
              </a:rPr>
              <a:t>Weather Outlook</a:t>
            </a:r>
          </a:p>
          <a:p>
            <a:r>
              <a:rPr lang="en-US" sz="3600" dirty="0">
                <a:latin typeface="Times New Roman" panose="02020603050405020304" pitchFamily="18" charset="0"/>
                <a:cs typeface="Times New Roman" panose="02020603050405020304" pitchFamily="18" charset="0"/>
              </a:rPr>
              <a:t>U.S. Forage Supply</a:t>
            </a:r>
          </a:p>
          <a:p>
            <a:r>
              <a:rPr lang="en-US" sz="3600" dirty="0">
                <a:latin typeface="Times New Roman" panose="02020603050405020304" pitchFamily="18" charset="0"/>
                <a:cs typeface="Times New Roman" panose="02020603050405020304" pitchFamily="18" charset="0"/>
              </a:rPr>
              <a:t>Value of Forage Production</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39255" y="4422637"/>
            <a:ext cx="8656772" cy="1754326"/>
          </a:xfrm>
          <a:prstGeom prst="rect">
            <a:avLst/>
          </a:prstGeom>
          <a:solidFill>
            <a:schemeClr val="accent2">
              <a:lumMod val="40000"/>
              <a:lumOff val="60000"/>
            </a:schemeClr>
          </a:solidFill>
          <a:ln w="28575">
            <a:solidFill>
              <a:schemeClr val="tx1"/>
            </a:solidFill>
          </a:ln>
        </p:spPr>
        <p:txBody>
          <a:bodyPr wrap="square" rtlCol="0">
            <a:spAutoFit/>
          </a:bodyPr>
          <a:lstStyle/>
          <a:p>
            <a:pPr algn="ctr"/>
            <a:r>
              <a:rPr lang="en-US" sz="5400" b="1" dirty="0">
                <a:solidFill>
                  <a:prstClr val="black"/>
                </a:solidFill>
                <a:latin typeface="Times New Roman" panose="02020603050405020304" pitchFamily="18" charset="0"/>
                <a:ea typeface="+mj-ea"/>
                <a:cs typeface="Times New Roman" panose="02020603050405020304" pitchFamily="18" charset="0"/>
              </a:rPr>
              <a:t>What will ALL of This Mean Moving Forward…</a:t>
            </a:r>
            <a:endParaRPr lang="en-US" sz="2400" dirty="0"/>
          </a:p>
        </p:txBody>
      </p:sp>
    </p:spTree>
    <p:extLst>
      <p:ext uri="{BB962C8B-B14F-4D97-AF65-F5344CB8AC3E}">
        <p14:creationId xmlns:p14="http://schemas.microsoft.com/office/powerpoint/2010/main" val="186016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6502" y="108066"/>
            <a:ext cx="9143999" cy="6858000"/>
          </a:xfrm>
          <a:prstGeom prst="rect">
            <a:avLst/>
          </a:prstGeom>
        </p:spPr>
      </p:pic>
      <p:sp>
        <p:nvSpPr>
          <p:cNvPr id="2" name="Title 1"/>
          <p:cNvSpPr>
            <a:spLocks noGrp="1"/>
          </p:cNvSpPr>
          <p:nvPr>
            <p:ph type="title"/>
          </p:nvPr>
        </p:nvSpPr>
        <p:spPr>
          <a:xfrm>
            <a:off x="490451" y="604431"/>
            <a:ext cx="8188036" cy="2125121"/>
          </a:xfrm>
          <a:solidFill>
            <a:schemeClr val="bg1">
              <a:lumMod val="95000"/>
            </a:schemeClr>
          </a:solidFill>
          <a:ln w="38100">
            <a:solidFill>
              <a:schemeClr val="tx1"/>
            </a:solidFill>
          </a:ln>
        </p:spPr>
        <p:txBody>
          <a:bodyPr>
            <a:noAutofit/>
          </a:bodyPr>
          <a:lstStyle/>
          <a:p>
            <a:pPr algn="ctr"/>
            <a:r>
              <a:rPr lang="en-US" sz="3650" b="1" dirty="0">
                <a:solidFill>
                  <a:srgbClr val="FF0000"/>
                </a:solidFill>
                <a:latin typeface="Times New Roman" panose="02020603050405020304" pitchFamily="18" charset="0"/>
                <a:cs typeface="Times New Roman" panose="02020603050405020304" pitchFamily="18" charset="0"/>
              </a:rPr>
              <a:t>Even with “good weather for growing and harvesting and all our technological advances” it continues to be cheaper to let the cows harvest the grass.</a:t>
            </a:r>
            <a:endParaRPr lang="en-US" sz="3650" dirty="0">
              <a:solidFill>
                <a:srgbClr val="FF0000"/>
              </a:solidFill>
            </a:endParaRPr>
          </a:p>
        </p:txBody>
      </p:sp>
    </p:spTree>
    <p:extLst>
      <p:ext uri="{BB962C8B-B14F-4D97-AF65-F5344CB8AC3E}">
        <p14:creationId xmlns:p14="http://schemas.microsoft.com/office/powerpoint/2010/main" val="165766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400" b="1" dirty="0">
                <a:latin typeface="Times New Roman" panose="02020603050405020304" pitchFamily="18" charset="0"/>
                <a:cs typeface="Times New Roman" panose="02020603050405020304" pitchFamily="18" charset="0"/>
              </a:rPr>
              <a:t>Corn Prices Impact The Value of Forage</a:t>
            </a:r>
          </a:p>
        </p:txBody>
      </p:sp>
      <p:sp>
        <p:nvSpPr>
          <p:cNvPr id="3" name="Content Placeholder 2"/>
          <p:cNvSpPr>
            <a:spLocks noGrp="1"/>
          </p:cNvSpPr>
          <p:nvPr>
            <p:ph idx="1"/>
          </p:nvPr>
        </p:nvSpPr>
        <p:spPr/>
        <p:txBody>
          <a:bodyPr>
            <a:normAutofit lnSpcReduction="10000"/>
          </a:bodyPr>
          <a:lstStyle/>
          <a:p>
            <a:pPr marL="0" indent="0">
              <a:buNone/>
            </a:pPr>
            <a:r>
              <a:rPr lang="en-US" sz="3600" b="1" u="sng" dirty="0">
                <a:latin typeface="Times New Roman" panose="02020603050405020304" pitchFamily="18" charset="0"/>
                <a:cs typeface="Times New Roman" panose="02020603050405020304" pitchFamily="18" charset="0"/>
              </a:rPr>
              <a:t>CME Corn Futures</a:t>
            </a:r>
          </a:p>
          <a:p>
            <a:r>
              <a:rPr lang="en-US" dirty="0">
                <a:latin typeface="Times New Roman" panose="02020603050405020304" pitchFamily="18" charset="0"/>
                <a:cs typeface="Times New Roman" panose="02020603050405020304" pitchFamily="18" charset="0"/>
              </a:rPr>
              <a:t>December 2017 – December 2019</a:t>
            </a:r>
          </a:p>
          <a:p>
            <a:r>
              <a:rPr lang="en-US" dirty="0">
                <a:latin typeface="Times New Roman" panose="02020603050405020304" pitchFamily="18" charset="0"/>
                <a:cs typeface="Times New Roman" panose="02020603050405020304" pitchFamily="18" charset="0"/>
              </a:rPr>
              <a:t>$3.53 - $4.16, </a:t>
            </a:r>
            <a:r>
              <a:rPr lang="en-US" i="1" dirty="0">
                <a:latin typeface="Times New Roman" panose="02020603050405020304" pitchFamily="18" charset="0"/>
                <a:cs typeface="Times New Roman" panose="02020603050405020304" pitchFamily="18" charset="0"/>
              </a:rPr>
              <a:t>$/bushel</a:t>
            </a:r>
            <a:br>
              <a:rPr lang="en-US" i="1" dirty="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Cheap corn keeps “Cost of Gain” low in the feedlot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Cheap corn limits “Value of Gain” from grass for Stocker and Cow-Calf producers and the value of hay/haylage*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sz="1900" b="1" i="1" dirty="0">
                <a:latin typeface="Times New Roman" panose="02020603050405020304" pitchFamily="18" charset="0"/>
                <a:cs typeface="Times New Roman" panose="02020603050405020304" pitchFamily="18" charset="0"/>
              </a:rPr>
              <a:t>*Assuming that corn continues to be the benchmark to value feedstuffs </a:t>
            </a:r>
          </a:p>
        </p:txBody>
      </p:sp>
    </p:spTree>
    <p:extLst>
      <p:ext uri="{BB962C8B-B14F-4D97-AF65-F5344CB8AC3E}">
        <p14:creationId xmlns:p14="http://schemas.microsoft.com/office/powerpoint/2010/main" val="7371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017" y="792251"/>
            <a:ext cx="8839966" cy="5273497"/>
          </a:xfrm>
          <a:prstGeom prst="rect">
            <a:avLst/>
          </a:prstGeom>
        </p:spPr>
      </p:pic>
    </p:spTree>
    <p:extLst>
      <p:ext uri="{BB962C8B-B14F-4D97-AF65-F5344CB8AC3E}">
        <p14:creationId xmlns:p14="http://schemas.microsoft.com/office/powerpoint/2010/main" val="380640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0963" y="263471"/>
            <a:ext cx="8477573" cy="6369803"/>
          </a:xfrm>
          <a:prstGeom prst="rect">
            <a:avLst/>
          </a:prstGeom>
        </p:spPr>
      </p:pic>
      <p:sp>
        <p:nvSpPr>
          <p:cNvPr id="3" name="TextBox 2"/>
          <p:cNvSpPr txBox="1"/>
          <p:nvPr/>
        </p:nvSpPr>
        <p:spPr>
          <a:xfrm>
            <a:off x="340962" y="3232343"/>
            <a:ext cx="8477573" cy="3400931"/>
          </a:xfrm>
          <a:prstGeom prst="rect">
            <a:avLst/>
          </a:prstGeom>
          <a:solidFill>
            <a:schemeClr val="bg1">
              <a:lumMod val="75000"/>
            </a:schemeClr>
          </a:solidFill>
          <a:ln>
            <a:solidFill>
              <a:schemeClr val="tx1"/>
            </a:solidFill>
          </a:ln>
        </p:spPr>
        <p:txBody>
          <a:bodyPr wrap="square" rtlCol="0">
            <a:spAutoFit/>
          </a:bodyPr>
          <a:lstStyle/>
          <a:p>
            <a:r>
              <a:rPr lang="en-US" sz="3200" b="1" dirty="0">
                <a:latin typeface="Times New Roman" panose="02020603050405020304" pitchFamily="18" charset="0"/>
                <a:cs typeface="Times New Roman" panose="02020603050405020304" pitchFamily="18" charset="0"/>
              </a:rPr>
              <a:t>Pasture and Range Conditions overall are expected to be about average.</a:t>
            </a:r>
          </a:p>
          <a:p>
            <a:endParaRPr lang="en-US" sz="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Excellent</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Good</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Fair</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Poor</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Very Poor</a:t>
            </a:r>
          </a:p>
        </p:txBody>
      </p:sp>
      <p:sp>
        <p:nvSpPr>
          <p:cNvPr id="4" name="Oval 3"/>
          <p:cNvSpPr/>
          <p:nvPr/>
        </p:nvSpPr>
        <p:spPr>
          <a:xfrm>
            <a:off x="340961" y="4790364"/>
            <a:ext cx="154243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65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600" b="1" dirty="0">
                <a:latin typeface="Times New Roman" panose="02020603050405020304" pitchFamily="18" charset="0"/>
                <a:cs typeface="Times New Roman" panose="02020603050405020304" pitchFamily="18" charset="0"/>
              </a:rPr>
              <a:t>Cow-Calf Producers Need to:</a:t>
            </a:r>
          </a:p>
        </p:txBody>
      </p:sp>
      <p:sp>
        <p:nvSpPr>
          <p:cNvPr id="3" name="Content Placeholder 2"/>
          <p:cNvSpPr>
            <a:spLocks noGrp="1"/>
          </p:cNvSpPr>
          <p:nvPr>
            <p:ph idx="1"/>
          </p:nvPr>
        </p:nvSpPr>
        <p:spPr>
          <a:xfrm>
            <a:off x="628650" y="1825625"/>
            <a:ext cx="4454794" cy="4874216"/>
          </a:xfrm>
        </p:spPr>
        <p:txBody>
          <a:bodyPr/>
          <a:lstStyle/>
          <a:p>
            <a:r>
              <a:rPr lang="en-US" sz="3600" dirty="0">
                <a:latin typeface="Times New Roman" panose="02020603050405020304" pitchFamily="18" charset="0"/>
                <a:cs typeface="Times New Roman" panose="02020603050405020304" pitchFamily="18" charset="0"/>
              </a:rPr>
              <a:t>Continue to wage war on forage and feeding costs (focus on mgt. &amp; resources)</a:t>
            </a:r>
          </a:p>
          <a:p>
            <a:r>
              <a:rPr lang="en-US" sz="3600" dirty="0">
                <a:latin typeface="Times New Roman" panose="02020603050405020304" pitchFamily="18" charset="0"/>
                <a:cs typeface="Times New Roman" panose="02020603050405020304" pitchFamily="18" charset="0"/>
              </a:rPr>
              <a:t>Prepare for the next drought…</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4922" y="1565327"/>
            <a:ext cx="3596175" cy="5134514"/>
          </a:xfrm>
          <a:prstGeom prst="rect">
            <a:avLst/>
          </a:prstGeom>
        </p:spPr>
      </p:pic>
    </p:spTree>
    <p:extLst>
      <p:ext uri="{BB962C8B-B14F-4D97-AF65-F5344CB8AC3E}">
        <p14:creationId xmlns:p14="http://schemas.microsoft.com/office/powerpoint/2010/main" val="1465589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latin typeface="Times New Roman" panose="02020603050405020304" pitchFamily="18" charset="0"/>
                <a:cs typeface="Times New Roman" panose="02020603050405020304" pitchFamily="18" charset="0"/>
              </a:rPr>
              <a:t>Stocker Producers</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Current </a:t>
            </a:r>
            <a:r>
              <a:rPr lang="en-US" i="1" dirty="0">
                <a:latin typeface="Times New Roman" panose="02020603050405020304" pitchFamily="18" charset="0"/>
                <a:cs typeface="Times New Roman" panose="02020603050405020304" pitchFamily="18" charset="0"/>
              </a:rPr>
              <a:t>Avg.</a:t>
            </a:r>
            <a:r>
              <a:rPr lang="en-US" dirty="0">
                <a:latin typeface="Times New Roman" panose="02020603050405020304" pitchFamily="18" charset="0"/>
                <a:cs typeface="Times New Roman" panose="02020603050405020304" pitchFamily="18" charset="0"/>
              </a:rPr>
              <a:t> “Value of Gain” of </a:t>
            </a:r>
            <a:r>
              <a:rPr lang="en-US" b="1" dirty="0">
                <a:latin typeface="Times New Roman" panose="02020603050405020304" pitchFamily="18" charset="0"/>
                <a:cs typeface="Times New Roman" panose="02020603050405020304" pitchFamily="18" charset="0"/>
              </a:rPr>
              <a:t>$0.50-$0.75/</a:t>
            </a:r>
            <a:r>
              <a:rPr lang="en-US" b="1" i="1" dirty="0">
                <a:latin typeface="Times New Roman" panose="02020603050405020304" pitchFamily="18" charset="0"/>
                <a:cs typeface="Times New Roman" panose="02020603050405020304" pitchFamily="18" charset="0"/>
              </a:rPr>
              <a:t>lb.</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isn’t very appealing.</a:t>
            </a:r>
          </a:p>
          <a:p>
            <a:endParaRPr lang="en-US" sz="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Producers must either….</a:t>
            </a:r>
          </a:p>
          <a:p>
            <a:pPr lvl="1"/>
            <a:r>
              <a:rPr lang="en-US" sz="2800" dirty="0">
                <a:latin typeface="Times New Roman" panose="02020603050405020304" pitchFamily="18" charset="0"/>
                <a:cs typeface="Times New Roman" panose="02020603050405020304" pitchFamily="18" charset="0"/>
              </a:rPr>
              <a:t>Find ways to </a:t>
            </a:r>
            <a:r>
              <a:rPr lang="en-US" sz="2800" b="1" dirty="0">
                <a:latin typeface="Times New Roman" panose="02020603050405020304" pitchFamily="18" charset="0"/>
                <a:cs typeface="Times New Roman" panose="02020603050405020304" pitchFamily="18" charset="0"/>
              </a:rPr>
              <a:t>lower their cost of gain </a:t>
            </a:r>
            <a:r>
              <a:rPr lang="en-US" sz="2800" dirty="0">
                <a:latin typeface="Times New Roman" panose="02020603050405020304" pitchFamily="18" charset="0"/>
                <a:cs typeface="Times New Roman" panose="02020603050405020304" pitchFamily="18" charset="0"/>
              </a:rPr>
              <a:t>(focus on most productive forage sites, procure stockers with a higher level of performance, lower health risks, etc.)  </a:t>
            </a:r>
          </a:p>
          <a:p>
            <a:pPr lvl="1"/>
            <a:r>
              <a:rPr lang="en-US" sz="2800" b="1" dirty="0">
                <a:latin typeface="Times New Roman" panose="02020603050405020304" pitchFamily="18" charset="0"/>
                <a:cs typeface="Times New Roman" panose="02020603050405020304" pitchFamily="18" charset="0"/>
              </a:rPr>
              <a:t>Get Lucky </a:t>
            </a:r>
            <a:r>
              <a:rPr lang="en-US" sz="2800" dirty="0">
                <a:latin typeface="Times New Roman" panose="02020603050405020304" pitchFamily="18" charset="0"/>
                <a:cs typeface="Times New Roman" panose="02020603050405020304" pitchFamily="18" charset="0"/>
              </a:rPr>
              <a:t>when they bet on the improving market prices and calf gains to enhance VOG</a:t>
            </a:r>
          </a:p>
          <a:p>
            <a:endParaRPr lang="en-US" dirty="0"/>
          </a:p>
        </p:txBody>
      </p:sp>
    </p:spTree>
    <p:extLst>
      <p:ext uri="{BB962C8B-B14F-4D97-AF65-F5344CB8AC3E}">
        <p14:creationId xmlns:p14="http://schemas.microsoft.com/office/powerpoint/2010/main" val="3323699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758" y="844067"/>
            <a:ext cx="8738483" cy="865464"/>
          </a:xfrm>
        </p:spPr>
        <p:txBody>
          <a:bodyPr>
            <a:normAutofit fontScale="90000"/>
          </a:bodyPr>
          <a:lstStyle/>
          <a:p>
            <a:r>
              <a:rPr lang="en-US" sz="6600" b="1" dirty="0">
                <a:latin typeface="Times New Roman" panose="02020603050405020304" pitchFamily="18" charset="0"/>
                <a:cs typeface="Times New Roman" panose="02020603050405020304" pitchFamily="18" charset="0"/>
              </a:rPr>
              <a:t>Forage and Hay Outlook</a:t>
            </a:r>
          </a:p>
        </p:txBody>
      </p:sp>
      <p:sp>
        <p:nvSpPr>
          <p:cNvPr id="3" name="Subtitle 2"/>
          <p:cNvSpPr>
            <a:spLocks noGrp="1"/>
          </p:cNvSpPr>
          <p:nvPr>
            <p:ph type="subTitle" idx="1"/>
          </p:nvPr>
        </p:nvSpPr>
        <p:spPr>
          <a:xfrm>
            <a:off x="685800" y="2934031"/>
            <a:ext cx="7772400" cy="2973340"/>
          </a:xfrm>
        </p:spPr>
        <p:txBody>
          <a:bodyPr>
            <a:noAutofit/>
          </a:bodyPr>
          <a:lstStyle/>
          <a:p>
            <a:r>
              <a:rPr lang="en-US" sz="3600" b="1" dirty="0">
                <a:latin typeface="Times New Roman" panose="02020603050405020304" pitchFamily="18" charset="0"/>
                <a:cs typeface="Times New Roman" panose="02020603050405020304" pitchFamily="18" charset="0"/>
              </a:rPr>
              <a:t>Chris Prevatt</a:t>
            </a:r>
          </a:p>
          <a:p>
            <a:r>
              <a:rPr lang="en-US" sz="2800" b="1" dirty="0">
                <a:latin typeface="Times New Roman" panose="02020603050405020304" pitchFamily="18" charset="0"/>
                <a:cs typeface="Times New Roman" panose="02020603050405020304" pitchFamily="18" charset="0"/>
              </a:rPr>
              <a:t>University of Florida, Extension Economist</a:t>
            </a:r>
          </a:p>
          <a:p>
            <a:r>
              <a:rPr lang="en-US" sz="2800" b="1" dirty="0">
                <a:latin typeface="Times New Roman" panose="02020603050405020304" pitchFamily="18" charset="0"/>
                <a:cs typeface="Times New Roman" panose="02020603050405020304" pitchFamily="18" charset="0"/>
              </a:rPr>
              <a:t>Range Cattle Research and Education Center</a:t>
            </a:r>
          </a:p>
          <a:p>
            <a:r>
              <a:rPr lang="en-US" sz="2800" b="1" dirty="0">
                <a:latin typeface="Times New Roman" panose="02020603050405020304" pitchFamily="18" charset="0"/>
                <a:cs typeface="Times New Roman" panose="02020603050405020304" pitchFamily="18" charset="0"/>
              </a:rPr>
              <a:t>2017 Southern Region Outlook Conference</a:t>
            </a:r>
          </a:p>
          <a:p>
            <a:r>
              <a:rPr lang="en-US" sz="2800" b="1" dirty="0">
                <a:latin typeface="Times New Roman" panose="02020603050405020304" pitchFamily="18" charset="0"/>
                <a:cs typeface="Times New Roman" panose="02020603050405020304" pitchFamily="18" charset="0"/>
              </a:rPr>
              <a:t>September 26, 2017</a:t>
            </a:r>
          </a:p>
        </p:txBody>
      </p:sp>
    </p:spTree>
    <p:extLst>
      <p:ext uri="{BB962C8B-B14F-4D97-AF65-F5344CB8AC3E}">
        <p14:creationId xmlns:p14="http://schemas.microsoft.com/office/powerpoint/2010/main" val="1761583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017" y="792251"/>
            <a:ext cx="8839966" cy="5273497"/>
          </a:xfrm>
          <a:prstGeom prst="rect">
            <a:avLst/>
          </a:prstGeom>
        </p:spPr>
      </p:pic>
    </p:spTree>
    <p:extLst>
      <p:ext uri="{BB962C8B-B14F-4D97-AF65-F5344CB8AC3E}">
        <p14:creationId xmlns:p14="http://schemas.microsoft.com/office/powerpoint/2010/main" val="113285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017" y="789203"/>
            <a:ext cx="8839966" cy="5279594"/>
          </a:xfrm>
          <a:prstGeom prst="rect">
            <a:avLst/>
          </a:prstGeom>
        </p:spPr>
      </p:pic>
    </p:spTree>
    <p:extLst>
      <p:ext uri="{BB962C8B-B14F-4D97-AF65-F5344CB8AC3E}">
        <p14:creationId xmlns:p14="http://schemas.microsoft.com/office/powerpoint/2010/main" val="1177584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017" y="792251"/>
            <a:ext cx="8839966" cy="5273497"/>
          </a:xfrm>
          <a:prstGeom prst="rect">
            <a:avLst/>
          </a:prstGeom>
        </p:spPr>
      </p:pic>
    </p:spTree>
    <p:extLst>
      <p:ext uri="{BB962C8B-B14F-4D97-AF65-F5344CB8AC3E}">
        <p14:creationId xmlns:p14="http://schemas.microsoft.com/office/powerpoint/2010/main" val="2374848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017" y="792251"/>
            <a:ext cx="8839966" cy="5273497"/>
          </a:xfrm>
          <a:prstGeom prst="rect">
            <a:avLst/>
          </a:prstGeom>
        </p:spPr>
      </p:pic>
    </p:spTree>
    <p:extLst>
      <p:ext uri="{BB962C8B-B14F-4D97-AF65-F5344CB8AC3E}">
        <p14:creationId xmlns:p14="http://schemas.microsoft.com/office/powerpoint/2010/main" val="3656210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1145</TotalTime>
  <Words>2458</Words>
  <Application>Microsoft Office PowerPoint</Application>
  <PresentationFormat>On-screen Show (4:3)</PresentationFormat>
  <Paragraphs>281</Paragraphs>
  <Slides>53</Slides>
  <Notes>34</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Times New Roman</vt:lpstr>
      <vt:lpstr>Office Theme</vt:lpstr>
      <vt:lpstr>Forage and Hay Outlook</vt:lpstr>
      <vt:lpstr>Forage and Hay Outlook</vt:lpstr>
      <vt:lpstr>Forage and Hay Outlook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Forage and Hay Outlook</vt:lpstr>
      <vt:lpstr>PowerPoint Presentation</vt:lpstr>
      <vt:lpstr>PowerPoint Presentation</vt:lpstr>
      <vt:lpstr>PowerPoint Presentation</vt:lpstr>
      <vt:lpstr>2016-2017 Drought Monitor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Forage and Hay Outlook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Forage and Hay Outlook</vt:lpstr>
      <vt:lpstr>PowerPoint Presentation</vt:lpstr>
      <vt:lpstr>PowerPoint Presentation</vt:lpstr>
      <vt:lpstr>PowerPoint Presentation</vt:lpstr>
      <vt:lpstr>PowerPoint Presentation</vt:lpstr>
      <vt:lpstr>Major Factors Affecting 2017 Hay Production In The Southern 14 States</vt:lpstr>
      <vt:lpstr>PowerPoint Presentation</vt:lpstr>
      <vt:lpstr>Forage and Hay Outlook</vt:lpstr>
      <vt:lpstr>Even with “good weather for growing and harvesting and all our technological advances” it continues to be cheaper to let the cows harvest the grass.</vt:lpstr>
      <vt:lpstr>Corn Prices Impact The Value of Forage</vt:lpstr>
      <vt:lpstr>PowerPoint Presentation</vt:lpstr>
      <vt:lpstr>Cow-Calf Producers Need to:</vt:lpstr>
      <vt:lpstr>Stocker Producers</vt:lpstr>
      <vt:lpstr>Forage and Hay Outlook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Prevatt,Christopher Garrett</dc:creator>
  <cp:lastModifiedBy>Levi Russell</cp:lastModifiedBy>
  <cp:revision>55</cp:revision>
  <dcterms:created xsi:type="dcterms:W3CDTF">2017-09-18T17:10:11Z</dcterms:created>
  <dcterms:modified xsi:type="dcterms:W3CDTF">2017-09-27T12:34:17Z</dcterms:modified>
</cp:coreProperties>
</file>