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7" r:id="rId3"/>
    <p:sldId id="321" r:id="rId4"/>
    <p:sldId id="331" r:id="rId5"/>
    <p:sldId id="258" r:id="rId6"/>
    <p:sldId id="259" r:id="rId7"/>
    <p:sldId id="332" r:id="rId8"/>
    <p:sldId id="322" r:id="rId9"/>
    <p:sldId id="323" r:id="rId10"/>
    <p:sldId id="333" r:id="rId11"/>
    <p:sldId id="325" r:id="rId12"/>
    <p:sldId id="326" r:id="rId13"/>
    <p:sldId id="260" r:id="rId14"/>
    <p:sldId id="334" r:id="rId15"/>
    <p:sldId id="330" r:id="rId16"/>
    <p:sldId id="335" r:id="rId17"/>
    <p:sldId id="295" r:id="rId18"/>
    <p:sldId id="338" r:id="rId19"/>
    <p:sldId id="328" r:id="rId20"/>
    <p:sldId id="324" r:id="rId21"/>
    <p:sldId id="337" r:id="rId22"/>
    <p:sldId id="341" r:id="rId23"/>
    <p:sldId id="342" r:id="rId24"/>
    <p:sldId id="319" r:id="rId25"/>
    <p:sldId id="343" r:id="rId26"/>
    <p:sldId id="344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1" autoAdjust="0"/>
    <p:restoredTop sz="94680" autoAdjust="0"/>
  </p:normalViewPr>
  <p:slideViewPr>
    <p:cSldViewPr snapToGrid="0" snapToObjects="1"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79784-0D20-4233-9D43-D17B088C872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B44F1-BF37-43C3-A9BC-F44CAE7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cCart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2" y="0"/>
            <a:ext cx="9172281" cy="48863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408947" y="-1"/>
            <a:ext cx="2419685" cy="213042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4" descr="IFAS2013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12" y="136738"/>
            <a:ext cx="20256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RE_Logo_white_trans-0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6" y="988384"/>
            <a:ext cx="2133316" cy="1043614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4087" y="157351"/>
            <a:ext cx="1221121" cy="926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037B-FA18-3D40-A494-8F735449FFD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55D7-FCC6-6F44-8713-58BF6CB9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037B-FA18-3D40-A494-8F735449FFD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55D7-FCC6-6F44-8713-58BF6CB9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4" descr="IFAS2013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41" y="6263167"/>
            <a:ext cx="1116182" cy="3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RE_Logo_white_trans-0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E_Blue-09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03" y="6124419"/>
            <a:ext cx="1136781" cy="556111"/>
          </a:xfrm>
          <a:prstGeom prst="rect">
            <a:avLst/>
          </a:prstGeom>
        </p:spPr>
      </p:pic>
      <p:pic>
        <p:nvPicPr>
          <p:cNvPr id="13" name="Picture 5" descr="IFASWeb201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73" y="6157177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8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Cart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0" y="-7604"/>
            <a:ext cx="9172281" cy="488632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408947" y="-1"/>
            <a:ext cx="2419685" cy="2130426"/>
          </a:xfrm>
          <a:prstGeom prst="rect">
            <a:avLst/>
          </a:prstGeom>
          <a:solidFill>
            <a:srgbClr val="ED7D3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IFAS2013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12" y="136738"/>
            <a:ext cx="20256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_Logo_white_trans-0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6" y="988384"/>
            <a:ext cx="2133316" cy="1043614"/>
          </a:xfrm>
          <a:prstGeom prst="rect">
            <a:avLst/>
          </a:prstGeom>
        </p:spPr>
      </p:pic>
      <p:sp>
        <p:nvSpPr>
          <p:cNvPr id="11" name="Rectangle 2"/>
          <p:cNvSpPr>
            <a:spLocks noGrp="1"/>
          </p:cNvSpPr>
          <p:nvPr>
            <p:ph type="ctrTitle"/>
          </p:nvPr>
        </p:nvSpPr>
        <p:spPr>
          <a:xfrm>
            <a:off x="228600" y="4924590"/>
            <a:ext cx="8140032" cy="400050"/>
          </a:xfrm>
          <a:noFill/>
        </p:spPr>
        <p:txBody>
          <a:bodyPr vert="horz">
            <a:noAutofit/>
          </a:bodyPr>
          <a:lstStyle>
            <a:lvl1pPr algn="l">
              <a:defRPr sz="3600" b="0" cap="all" spc="150" baseline="0">
                <a:solidFill>
                  <a:srgbClr val="17375E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228601" y="6169305"/>
            <a:ext cx="8140032" cy="448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None/>
              <a:defRPr sz="2000"/>
            </a:lvl1pPr>
            <a:extLst/>
          </a:lstStyle>
          <a:p>
            <a:r>
              <a:rPr lang="en-US" dirty="0"/>
              <a:t>Albert R. Gator  |  Title, Department, Office or College</a:t>
            </a:r>
          </a:p>
        </p:txBody>
      </p:sp>
    </p:spTree>
    <p:extLst>
      <p:ext uri="{BB962C8B-B14F-4D97-AF65-F5344CB8AC3E}">
        <p14:creationId xmlns:p14="http://schemas.microsoft.com/office/powerpoint/2010/main" val="105057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E_Blue-0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3" name="Picture 5" descr="IFASWeb20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7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FRE_Logo_white_trans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RE_Blue-09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5" name="Picture 5" descr="IFASWeb20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2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FRE_Logo_white_trans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RE_Blue-09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1" name="Picture 5" descr="IFASWeb20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_Logo_white_trans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_Blue-09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0" name="Picture 5" descr="IFASWeb20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FRE_Logo_white_trans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E_Blue-09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3" name="Picture 5" descr="IFASWeb20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4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FRE_Logo_white_trans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4" y="6185963"/>
            <a:ext cx="1079166" cy="5279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76200" cy="6858001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1" y="-1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E_Blue-09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7" y="6157177"/>
            <a:ext cx="1136781" cy="556111"/>
          </a:xfrm>
          <a:prstGeom prst="rect">
            <a:avLst/>
          </a:prstGeom>
        </p:spPr>
      </p:pic>
      <p:pic>
        <p:nvPicPr>
          <p:cNvPr id="13" name="Picture 5" descr="IFASWeb20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7" y="6189935"/>
            <a:ext cx="1578724" cy="5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6037B-FA18-3D40-A494-8F735449FFD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55D7-FCC6-6F44-8713-58BF6CB9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02081" y="4853071"/>
            <a:ext cx="72390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Farm Labor Outlook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02081" y="6153135"/>
            <a:ext cx="5943600" cy="479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Derek Farnsworth  |  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150899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82976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986E-32F4-4F2F-BAF0-2E929B46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6E39-CDF8-4E11-90A7-D8579337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www.ers.usda.gov/webdocs/charts/63465/legalstatus2014.png?v=0">
            <a:extLst>
              <a:ext uri="{FF2B5EF4-FFF2-40B4-BE49-F238E27FC236}">
                <a16:creationId xmlns:a16="http://schemas.microsoft.com/office/drawing/2014/main" id="{D16B5D86-705F-42E0-98DD-AD5C3A98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0"/>
            <a:ext cx="839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0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9E56-6531-4D0B-93D5-BD976BD0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9A87-05FC-4922-ACEA-C1B04D32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ers.usda.gov/webdocs/charts/63474/settled2014.png?v=0">
            <a:extLst>
              <a:ext uri="{FF2B5EF4-FFF2-40B4-BE49-F238E27FC236}">
                <a16:creationId xmlns:a16="http://schemas.microsoft.com/office/drawing/2014/main" id="{BA041B6B-2CF5-48FA-9BFC-DCC14B7A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0"/>
            <a:ext cx="839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3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ers.usda.gov/webdocs/charts/86782/farmlaborage.png?v=0">
            <a:extLst>
              <a:ext uri="{FF2B5EF4-FFF2-40B4-BE49-F238E27FC236}">
                <a16:creationId xmlns:a16="http://schemas.microsoft.com/office/drawing/2014/main" id="{36D4F063-3151-415E-894A-5B8EED53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85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7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Transition to H-2A</a:t>
            </a:r>
          </a:p>
        </p:txBody>
      </p:sp>
    </p:spTree>
    <p:extLst>
      <p:ext uri="{BB962C8B-B14F-4D97-AF65-F5344CB8AC3E}">
        <p14:creationId xmlns:p14="http://schemas.microsoft.com/office/powerpoint/2010/main" val="46183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2DB4-1028-4DC5-A423-359909BF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H-2A?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B6F5-FD77-4C9D-863B-DAE4F894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Temporary, legal, agricultural “guest” workers from outside the US</a:t>
            </a:r>
          </a:p>
          <a:p>
            <a:endParaRPr lang="en-US" dirty="0"/>
          </a:p>
          <a:p>
            <a:r>
              <a:rPr lang="en-US" dirty="0"/>
              <a:t>Can only fill positions that employers are not able to fill with legal, domestic workers</a:t>
            </a:r>
          </a:p>
          <a:p>
            <a:endParaRPr lang="en-US" dirty="0"/>
          </a:p>
          <a:p>
            <a:r>
              <a:rPr lang="en-US" dirty="0"/>
              <a:t>Considerable bureaucracy and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2DB4-1028-4DC5-A423-359909BF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H-2A?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B6F5-FD77-4C9D-863B-DAE4F894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up for worker “shortage”</a:t>
            </a:r>
          </a:p>
          <a:p>
            <a:endParaRPr lang="en-US" dirty="0"/>
          </a:p>
          <a:p>
            <a:r>
              <a:rPr lang="en-US" dirty="0"/>
              <a:t>Legal</a:t>
            </a:r>
          </a:p>
          <a:p>
            <a:endParaRPr lang="en-US" dirty="0"/>
          </a:p>
          <a:p>
            <a:r>
              <a:rPr lang="en-US" dirty="0"/>
              <a:t>Reliable</a:t>
            </a:r>
          </a:p>
          <a:p>
            <a:endParaRPr lang="en-US" dirty="0"/>
          </a:p>
          <a:p>
            <a:r>
              <a:rPr lang="en-US" dirty="0"/>
              <a:t>Productive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05A50F-C6E2-46E2-A424-3E4A37E6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vs Domestic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4EB2A-C38B-44C7-8816-015AC9C5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1984"/>
            <a:ext cx="7852434" cy="37207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AD7-1753-4C32-8B8E-3D1C279908C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0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Program Growth</a:t>
            </a:r>
          </a:p>
        </p:txBody>
      </p:sp>
    </p:spTree>
    <p:extLst>
      <p:ext uri="{BB962C8B-B14F-4D97-AF65-F5344CB8AC3E}">
        <p14:creationId xmlns:p14="http://schemas.microsoft.com/office/powerpoint/2010/main" val="219803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9032A-E98C-49A8-94A0-19140368FF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3" y="43030"/>
            <a:ext cx="7320579" cy="67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3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F632-78DB-4B2D-9230-ACE847D6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5AF1-D345-4A32-9244-9EA131A7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Thanks in advance to the following researchers who created many of the figures and tables used in this presentation:</a:t>
            </a:r>
          </a:p>
          <a:p>
            <a:r>
              <a:rPr lang="en-US" dirty="0"/>
              <a:t>Tom Hertz (ERS)</a:t>
            </a:r>
          </a:p>
          <a:p>
            <a:r>
              <a:rPr lang="en-US" dirty="0"/>
              <a:t>Travis Minor (ERS)</a:t>
            </a:r>
          </a:p>
          <a:p>
            <a:r>
              <a:rPr lang="en-US" dirty="0"/>
              <a:t>Gulcan Onel (UF-FRED)</a:t>
            </a:r>
          </a:p>
          <a:p>
            <a:r>
              <a:rPr lang="en-US" dirty="0"/>
              <a:t>Skyler Simnitt (UF-FRED)</a:t>
            </a:r>
          </a:p>
          <a:p>
            <a:r>
              <a:rPr lang="en-US" dirty="0"/>
              <a:t>Fritz Roka (Gulf Coast)</a:t>
            </a:r>
          </a:p>
        </p:txBody>
      </p:sp>
    </p:spTree>
    <p:extLst>
      <p:ext uri="{BB962C8B-B14F-4D97-AF65-F5344CB8AC3E}">
        <p14:creationId xmlns:p14="http://schemas.microsoft.com/office/powerpoint/2010/main" val="85998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ers.usda.gov/webdocs/charts/86845/h2apositions.png?v=0">
            <a:extLst>
              <a:ext uri="{FF2B5EF4-FFF2-40B4-BE49-F238E27FC236}">
                <a16:creationId xmlns:a16="http://schemas.microsoft.com/office/drawing/2014/main" id="{3A30D232-6EA5-4884-8C40-E2C69E74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85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8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C22C-17F2-4AA8-8861-206EB2C2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#1 H-2A Employer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71D685-19D0-4FD9-ABDD-F9A21A9B0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790602"/>
            <a:ext cx="7220981" cy="39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Policy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96658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4DF4-F706-4FC1-A499-41EC116B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6691-2C08-48CB-9D84-C6D28928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Stricter enforcement</a:t>
            </a:r>
          </a:p>
          <a:p>
            <a:pPr lvl="1"/>
            <a:r>
              <a:rPr lang="en-US" dirty="0"/>
              <a:t>Fewer workers available</a:t>
            </a:r>
          </a:p>
          <a:p>
            <a:pPr lvl="1"/>
            <a:r>
              <a:rPr lang="en-US" dirty="0"/>
              <a:t>Increasing wages</a:t>
            </a:r>
          </a:p>
          <a:p>
            <a:pPr lvl="1"/>
            <a:endParaRPr lang="en-US" dirty="0"/>
          </a:p>
          <a:p>
            <a:r>
              <a:rPr lang="en-US" dirty="0"/>
              <a:t>Ag &amp; Legal Workforce Act of 2018</a:t>
            </a:r>
          </a:p>
          <a:p>
            <a:pPr lvl="1"/>
            <a:r>
              <a:rPr lang="en-US" dirty="0"/>
              <a:t>H-2C potentially replace H-2A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90" y="595271"/>
            <a:ext cx="6172200" cy="313567"/>
          </a:xfrm>
        </p:spPr>
        <p:txBody>
          <a:bodyPr>
            <a:noAutofit/>
          </a:bodyPr>
          <a:lstStyle/>
          <a:p>
            <a:r>
              <a:rPr lang="en-US" dirty="0"/>
              <a:t>H-2A vs H-2C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B2D5-B173-CB4C-880D-3E3CBD63AC81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34663"/>
              </p:ext>
            </p:extLst>
          </p:nvPr>
        </p:nvGraphicFramePr>
        <p:xfrm>
          <a:off x="599601" y="1059629"/>
          <a:ext cx="7620800" cy="491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691">
                  <a:extLst>
                    <a:ext uri="{9D8B030D-6E8A-4147-A177-3AD203B41FA5}">
                      <a16:colId xmlns:a16="http://schemas.microsoft.com/office/drawing/2014/main" val="3159482014"/>
                    </a:ext>
                  </a:extLst>
                </a:gridCol>
                <a:gridCol w="2072322">
                  <a:extLst>
                    <a:ext uri="{9D8B030D-6E8A-4147-A177-3AD203B41FA5}">
                      <a16:colId xmlns:a16="http://schemas.microsoft.com/office/drawing/2014/main" val="3070348952"/>
                    </a:ext>
                  </a:extLst>
                </a:gridCol>
                <a:gridCol w="2974787">
                  <a:extLst>
                    <a:ext uri="{9D8B030D-6E8A-4147-A177-3AD203B41FA5}">
                      <a16:colId xmlns:a16="http://schemas.microsoft.com/office/drawing/2014/main" val="3021549483"/>
                    </a:ext>
                  </a:extLst>
                </a:gridCol>
              </a:tblGrid>
              <a:tr h="509367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H-2A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H-2C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531575679"/>
                  </a:ext>
                </a:extLst>
              </a:tr>
              <a:tr h="689141">
                <a:tc>
                  <a:txBody>
                    <a:bodyPr/>
                    <a:lstStyle/>
                    <a:p>
                      <a:r>
                        <a:rPr lang="en-US" sz="1700" dirty="0"/>
                        <a:t>Minimum</a:t>
                      </a:r>
                      <a:r>
                        <a:rPr lang="en-US" sz="1700" baseline="0" dirty="0"/>
                        <a:t> wage</a:t>
                      </a:r>
                    </a:p>
                    <a:p>
                      <a:r>
                        <a:rPr lang="en-US" sz="1700" baseline="0" dirty="0"/>
                        <a:t>(Florida, Jan 2018)</a:t>
                      </a:r>
                      <a:endParaRPr lang="en-US" sz="1700" dirty="0"/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AEWR</a:t>
                      </a:r>
                    </a:p>
                    <a:p>
                      <a:pPr algn="ctr"/>
                      <a:r>
                        <a:rPr lang="en-US" sz="1700" dirty="0"/>
                        <a:t>($11.29/</a:t>
                      </a:r>
                      <a:r>
                        <a:rPr lang="en-US" sz="1700" dirty="0" err="1"/>
                        <a:t>hr</a:t>
                      </a:r>
                      <a:r>
                        <a:rPr lang="en-US" sz="1700" dirty="0"/>
                        <a:t>)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115% of federal min</a:t>
                      </a:r>
                      <a:r>
                        <a:rPr lang="en-US" sz="1700" baseline="0" dirty="0"/>
                        <a:t> wage</a:t>
                      </a:r>
                    </a:p>
                    <a:p>
                      <a:pPr algn="ctr"/>
                      <a:r>
                        <a:rPr lang="en-US" sz="1700" baseline="0" dirty="0"/>
                        <a:t>($8.34/</a:t>
                      </a:r>
                      <a:r>
                        <a:rPr lang="en-US" sz="1700" baseline="0" dirty="0" err="1"/>
                        <a:t>hr</a:t>
                      </a:r>
                      <a:r>
                        <a:rPr lang="en-US" sz="1700" baseline="0" dirty="0"/>
                        <a:t>)</a:t>
                      </a:r>
                      <a:endParaRPr lang="en-US" sz="1700" dirty="0"/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126422552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r>
                        <a:rPr lang="en-US" sz="1700" dirty="0"/>
                        <a:t>Bureaucracy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US DOL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USDA (?)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320980812"/>
                  </a:ext>
                </a:extLst>
              </a:tr>
              <a:tr h="389514">
                <a:tc>
                  <a:txBody>
                    <a:bodyPr/>
                    <a:lstStyle/>
                    <a:p>
                      <a:r>
                        <a:rPr lang="en-US" sz="1700" dirty="0"/>
                        <a:t>Housing required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 (?)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4132276657"/>
                  </a:ext>
                </a:extLst>
              </a:tr>
              <a:tr h="689141">
                <a:tc>
                  <a:txBody>
                    <a:bodyPr/>
                    <a:lstStyle/>
                    <a:p>
                      <a:r>
                        <a:rPr lang="en-US" sz="1700" dirty="0"/>
                        <a:t>Litigation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Mediation/</a:t>
                      </a:r>
                    </a:p>
                    <a:p>
                      <a:pPr algn="ctr"/>
                      <a:r>
                        <a:rPr lang="en-US" sz="1700" dirty="0"/>
                        <a:t>Binding arbitration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172635405"/>
                  </a:ext>
                </a:extLst>
              </a:tr>
              <a:tr h="1588022">
                <a:tc>
                  <a:txBody>
                    <a:bodyPr/>
                    <a:lstStyle/>
                    <a:p>
                      <a:r>
                        <a:rPr lang="en-US" sz="1700" dirty="0"/>
                        <a:t>Eligible ag-jobs</a:t>
                      </a:r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Seasonal</a:t>
                      </a:r>
                      <a:r>
                        <a:rPr lang="en-US" sz="1700" baseline="0" dirty="0"/>
                        <a:t> production </a:t>
                      </a:r>
                    </a:p>
                    <a:p>
                      <a:pPr algn="ctr"/>
                      <a:r>
                        <a:rPr lang="en-US" sz="1700" baseline="0" dirty="0"/>
                        <a:t>(limited to specialty crops)</a:t>
                      </a:r>
                      <a:endParaRPr lang="en-US" sz="1700" dirty="0"/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Year</a:t>
                      </a:r>
                      <a:r>
                        <a:rPr lang="en-US" sz="1700" baseline="0" dirty="0"/>
                        <a:t> round production</a:t>
                      </a:r>
                    </a:p>
                    <a:p>
                      <a:pPr algn="ctr"/>
                      <a:r>
                        <a:rPr lang="en-US" sz="1700" dirty="0"/>
                        <a:t>Expanded:</a:t>
                      </a:r>
                    </a:p>
                    <a:p>
                      <a:pPr algn="ctr"/>
                      <a:r>
                        <a:rPr lang="en-US" sz="1700" dirty="0"/>
                        <a:t>Forestry, fisheries, dairy, packing houses, and meat processing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3125209163"/>
                  </a:ext>
                </a:extLst>
              </a:tr>
              <a:tr h="629216">
                <a:tc>
                  <a:txBody>
                    <a:bodyPr/>
                    <a:lstStyle/>
                    <a:p>
                      <a:r>
                        <a:rPr lang="en-US" sz="1700" dirty="0"/>
                        <a:t>Unauthorized</a:t>
                      </a:r>
                      <a:r>
                        <a:rPr lang="en-US" sz="1700" baseline="0" dirty="0"/>
                        <a:t> domestic farmworkers</a:t>
                      </a:r>
                      <a:endParaRPr lang="en-US" sz="1700" dirty="0"/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Not</a:t>
                      </a:r>
                      <a:r>
                        <a:rPr lang="en-US" sz="1700" dirty="0"/>
                        <a:t> eligible</a:t>
                      </a:r>
                      <a:r>
                        <a:rPr lang="en-US" sz="1700" baseline="0" dirty="0"/>
                        <a:t> if previously deported.</a:t>
                      </a:r>
                      <a:endParaRPr lang="en-US" sz="1700" dirty="0"/>
                    </a:p>
                  </a:txBody>
                  <a:tcPr marL="80091" marR="80091" marT="40046" marB="40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Eligible to participate</a:t>
                      </a:r>
                    </a:p>
                  </a:txBody>
                  <a:tcPr marL="80091" marR="80091" marT="40046" marB="40046"/>
                </a:tc>
                <a:extLst>
                  <a:ext uri="{0D108BD9-81ED-4DB2-BD59-A6C34878D82A}">
                    <a16:rowId xmlns:a16="http://schemas.microsoft.com/office/drawing/2014/main" val="184303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90" y="595271"/>
            <a:ext cx="6172200" cy="313567"/>
          </a:xfrm>
        </p:spPr>
        <p:txBody>
          <a:bodyPr>
            <a:noAutofit/>
          </a:bodyPr>
          <a:lstStyle/>
          <a:p>
            <a:r>
              <a:rPr lang="en-US" dirty="0"/>
              <a:t>H-2A vs H-2C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B2D5-B173-CB4C-880D-3E3CBD63AC81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FFF48CC-65A0-4981-AA67-A43A7FFD5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08156"/>
              </p:ext>
            </p:extLst>
          </p:nvPr>
        </p:nvGraphicFramePr>
        <p:xfrm>
          <a:off x="467958" y="1397382"/>
          <a:ext cx="7831568" cy="384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872">
                  <a:extLst>
                    <a:ext uri="{9D8B030D-6E8A-4147-A177-3AD203B41FA5}">
                      <a16:colId xmlns:a16="http://schemas.microsoft.com/office/drawing/2014/main" val="3159482014"/>
                    </a:ext>
                  </a:extLst>
                </a:gridCol>
                <a:gridCol w="2129636">
                  <a:extLst>
                    <a:ext uri="{9D8B030D-6E8A-4147-A177-3AD203B41FA5}">
                      <a16:colId xmlns:a16="http://schemas.microsoft.com/office/drawing/2014/main" val="3070348952"/>
                    </a:ext>
                  </a:extLst>
                </a:gridCol>
                <a:gridCol w="3057060">
                  <a:extLst>
                    <a:ext uri="{9D8B030D-6E8A-4147-A177-3AD203B41FA5}">
                      <a16:colId xmlns:a16="http://schemas.microsoft.com/office/drawing/2014/main" val="3021549483"/>
                    </a:ext>
                  </a:extLst>
                </a:gridCol>
              </a:tblGrid>
              <a:tr h="53552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H-2A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H-2C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1575679"/>
                  </a:ext>
                </a:extLst>
              </a:tr>
              <a:tr h="1228555">
                <a:tc>
                  <a:txBody>
                    <a:bodyPr/>
                    <a:lstStyle/>
                    <a:p>
                      <a:r>
                        <a:rPr lang="en-US" sz="1800" dirty="0"/>
                        <a:t>Annual Quota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450,000</a:t>
                      </a:r>
                    </a:p>
                    <a:p>
                      <a:pPr algn="ctr"/>
                      <a:r>
                        <a:rPr lang="en-US" sz="1800" dirty="0"/>
                        <a:t>(40,000 for meat packing)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422552"/>
                  </a:ext>
                </a:extLst>
              </a:tr>
              <a:tr h="850538">
                <a:tc>
                  <a:txBody>
                    <a:bodyPr/>
                    <a:lstStyle/>
                    <a:p>
                      <a:r>
                        <a:rPr lang="en-US" sz="1800" dirty="0"/>
                        <a:t>“At-will” opportunities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 after initial contract completed.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5630091"/>
                  </a:ext>
                </a:extLst>
              </a:tr>
              <a:tr h="1228555">
                <a:tc>
                  <a:txBody>
                    <a:bodyPr/>
                    <a:lstStyle/>
                    <a:p>
                      <a:r>
                        <a:rPr lang="en-US" sz="1800" dirty="0"/>
                        <a:t>Max contract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&lt;10 </a:t>
                      </a:r>
                      <a:r>
                        <a:rPr lang="en-US" sz="1800" dirty="0" err="1"/>
                        <a:t>mos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 </a:t>
                      </a:r>
                      <a:r>
                        <a:rPr lang="en-US" sz="1800" dirty="0" err="1"/>
                        <a:t>mos</a:t>
                      </a:r>
                      <a:r>
                        <a:rPr lang="en-US" sz="1800" dirty="0"/>
                        <a:t> seasonal jobs</a:t>
                      </a:r>
                    </a:p>
                    <a:p>
                      <a:pPr algn="ctr"/>
                      <a:r>
                        <a:rPr lang="en-US" sz="1800" dirty="0"/>
                        <a:t>(36 </a:t>
                      </a:r>
                      <a:r>
                        <a:rPr lang="en-US" sz="1800" dirty="0" err="1"/>
                        <a:t>mos</a:t>
                      </a:r>
                      <a:r>
                        <a:rPr lang="en-US" sz="1800" dirty="0"/>
                        <a:t> year-round jobs)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44889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958" y="5266100"/>
            <a:ext cx="65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*All H-2C predictions are tentative and subject to change. This table is not meant to be interpreted as a final set of provisions.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6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0619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375E"/>
                </a:solidFill>
              </a:rPr>
              <a:t>Connect. Explore. Engage.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2840"/>
            <a:ext cx="9144000" cy="659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Food and Resource Economic Department (FRED)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3975763" y="2701067"/>
            <a:ext cx="2700424" cy="65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fred.ifas.ufl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855451" y="4242428"/>
            <a:ext cx="3809999" cy="65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rgbClr val="17375E"/>
                </a:solidFill>
              </a:rPr>
              <a:t>@UF_IFAS_FRED</a:t>
            </a:r>
          </a:p>
        </p:txBody>
      </p:sp>
      <p:pic>
        <p:nvPicPr>
          <p:cNvPr id="2" name="Picture 1" descr="Social Media Icons_color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41" y="2450073"/>
            <a:ext cx="1267326" cy="1267326"/>
          </a:xfrm>
          <a:prstGeom prst="rect">
            <a:avLst/>
          </a:prstGeom>
        </p:spPr>
      </p:pic>
      <p:pic>
        <p:nvPicPr>
          <p:cNvPr id="3" name="Picture 2" descr="Social Media Icons_color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41" y="3989456"/>
            <a:ext cx="1267326" cy="12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CC27-232B-4581-8AE7-E4497F95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Farm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48D8-2184-4292-8D73-D49A16D17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 wages and salaries represent roughly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14% of total cash expenses for all farms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39% of expenses for specialty crops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(Source – ARMS)</a:t>
            </a:r>
          </a:p>
        </p:txBody>
      </p:sp>
    </p:spTree>
    <p:extLst>
      <p:ext uri="{BB962C8B-B14F-4D97-AF65-F5344CB8AC3E}">
        <p14:creationId xmlns:p14="http://schemas.microsoft.com/office/powerpoint/2010/main" val="88778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Farm Employment Trends</a:t>
            </a:r>
          </a:p>
        </p:txBody>
      </p:sp>
    </p:spTree>
    <p:extLst>
      <p:ext uri="{BB962C8B-B14F-4D97-AF65-F5344CB8AC3E}">
        <p14:creationId xmlns:p14="http://schemas.microsoft.com/office/powerpoint/2010/main" val="5682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ers.usda.gov/webdocs/charts/63448/hiredandfamilyfarmworkers.png?v=0">
            <a:extLst>
              <a:ext uri="{FF2B5EF4-FFF2-40B4-BE49-F238E27FC236}">
                <a16:creationId xmlns:a16="http://schemas.microsoft.com/office/drawing/2014/main" id="{71C2AD02-614F-40AE-8EF2-76624E26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85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4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ers.usda.gov/webdocs/charts/86787/farmlaborhours.png?v=0">
            <a:extLst>
              <a:ext uri="{FF2B5EF4-FFF2-40B4-BE49-F238E27FC236}">
                <a16:creationId xmlns:a16="http://schemas.microsoft.com/office/drawing/2014/main" id="{7D5368E8-3EDB-4F30-AA81-D90F15B8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85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392B-4E24-413F-8379-E0234AF2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Wage Trends</a:t>
            </a:r>
          </a:p>
        </p:txBody>
      </p:sp>
    </p:spTree>
    <p:extLst>
      <p:ext uri="{BB962C8B-B14F-4D97-AF65-F5344CB8AC3E}">
        <p14:creationId xmlns:p14="http://schemas.microsoft.com/office/powerpoint/2010/main" val="304082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FCA6-4F61-450C-AA69-CDE7D321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47A1-7920-4F9D-B097-668FF3A3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ers.usda.gov/webdocs/charts/63462/wageratesaewr.png?v=0">
            <a:extLst>
              <a:ext uri="{FF2B5EF4-FFF2-40B4-BE49-F238E27FC236}">
                <a16:creationId xmlns:a16="http://schemas.microsoft.com/office/drawing/2014/main" id="{D1701597-EBF8-4E68-8273-62AC538F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0"/>
            <a:ext cx="854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9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720B-6DEB-49AA-83E8-8200D909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3F69-ED8C-4E11-9222-C7815768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www.ers.usda.gov/webdocs/charts/86790/laborcostsharesarms.png?v=0">
            <a:extLst>
              <a:ext uri="{FF2B5EF4-FFF2-40B4-BE49-F238E27FC236}">
                <a16:creationId xmlns:a16="http://schemas.microsoft.com/office/drawing/2014/main" id="{9F6E8B2C-3FB6-404A-ACB2-DC296605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857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322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Acknowledgments</vt:lpstr>
      <vt:lpstr>Importance of Farm Labor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H-2A?</vt:lpstr>
      <vt:lpstr>Why H-2A?</vt:lpstr>
      <vt:lpstr>H-2A vs Domestic</vt:lpstr>
      <vt:lpstr>PowerPoint Presentation</vt:lpstr>
      <vt:lpstr>PowerPoint Presentation</vt:lpstr>
      <vt:lpstr>PowerPoint Presentation</vt:lpstr>
      <vt:lpstr>Florida #1 H-2A Employer</vt:lpstr>
      <vt:lpstr>PowerPoint Presentation</vt:lpstr>
      <vt:lpstr>General Observations</vt:lpstr>
      <vt:lpstr>H-2A vs H-2C</vt:lpstr>
      <vt:lpstr>H-2A vs H-2C</vt:lpstr>
      <vt:lpstr>PowerPoint Presentation</vt:lpstr>
      <vt:lpstr>Connect. Explore. Engage.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McGinnis</dc:creator>
  <cp:lastModifiedBy>Derek Farnsworth</cp:lastModifiedBy>
  <cp:revision>33</cp:revision>
  <dcterms:created xsi:type="dcterms:W3CDTF">2015-08-19T17:38:15Z</dcterms:created>
  <dcterms:modified xsi:type="dcterms:W3CDTF">2018-10-22T20:04:27Z</dcterms:modified>
</cp:coreProperties>
</file>