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03" r:id="rId2"/>
    <p:sldId id="404" r:id="rId3"/>
    <p:sldId id="444" r:id="rId4"/>
    <p:sldId id="434" r:id="rId5"/>
    <p:sldId id="443" r:id="rId6"/>
    <p:sldId id="422" r:id="rId7"/>
    <p:sldId id="423" r:id="rId8"/>
    <p:sldId id="420" r:id="rId9"/>
    <p:sldId id="421" r:id="rId10"/>
    <p:sldId id="432" r:id="rId11"/>
    <p:sldId id="433" r:id="rId12"/>
    <p:sldId id="447" r:id="rId13"/>
    <p:sldId id="437" r:id="rId14"/>
    <p:sldId id="429" r:id="rId15"/>
    <p:sldId id="450" r:id="rId16"/>
    <p:sldId id="452" r:id="rId17"/>
    <p:sldId id="453" r:id="rId18"/>
    <p:sldId id="430" r:id="rId19"/>
    <p:sldId id="454" r:id="rId20"/>
    <p:sldId id="455" r:id="rId21"/>
    <p:sldId id="417" r:id="rId22"/>
    <p:sldId id="401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63120" autoAdjust="0"/>
  </p:normalViewPr>
  <p:slideViewPr>
    <p:cSldViewPr>
      <p:cViewPr varScale="1">
        <p:scale>
          <a:sx n="55" d="100"/>
          <a:sy n="55" d="100"/>
        </p:scale>
        <p:origin x="183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196" cy="479733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334" y="0"/>
            <a:ext cx="3169196" cy="479733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 smtClean="0"/>
              <a:t>05/11/2015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830"/>
            <a:ext cx="3169196" cy="479733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 smtClean="0"/>
              <a:t>Dr. Ron Rainey - University of Arkansas (rrainey@uaex.edu)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334" y="9119830"/>
            <a:ext cx="3169196" cy="479733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8D08C0C-9612-4627-85E1-1BFEC5E0B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7486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196" cy="4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004" y="0"/>
            <a:ext cx="3169196" cy="4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r>
              <a:rPr lang="en-US" smtClean="0"/>
              <a:t>05/11/2015</a:t>
            </a: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138" y="4559916"/>
            <a:ext cx="5364925" cy="432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469"/>
            <a:ext cx="3169196" cy="47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r>
              <a:rPr lang="en-US" smtClean="0"/>
              <a:t>Dr. Ron Rainey - University of Arkansas (rrainey@uaex.edu)</a:t>
            </a: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004" y="9121469"/>
            <a:ext cx="3169196" cy="47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3ADE9FE-102F-4CE8-BBAD-08CC9E974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640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5FAA7-3269-4264-9DD5-CD7AD462BAE7}" type="slidenum">
              <a:rPr lang="en-US"/>
              <a:pPr/>
              <a:t>1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1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AECE-24FC-41F4-8B87-D32D6A2905D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2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AECE-24FC-41F4-8B87-D32D6A2905D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80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1313-2C06-4BA4-9BDC-12CEF5E0BC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21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3204-A494-4DD2-8F75-88B2B9C0159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66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 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1F05B8-23D0-4D51-95B8-FF01F0C141EA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68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1313-2C06-4BA4-9BDC-12CEF5E0BC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4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1313-2C06-4BA4-9BDC-12CEF5E0BC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7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1313-2C06-4BA4-9BDC-12CEF5E0BC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76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1313-2C06-4BA4-9BDC-12CEF5E0BC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8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40FF3-DA82-405B-B99C-80F4D8AC1F06}" type="slidenum">
              <a:rPr lang="en-US"/>
              <a:pPr/>
              <a:t>19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438" y="317500"/>
            <a:ext cx="4760912" cy="3570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8347" y="4045508"/>
            <a:ext cx="5411893" cy="49172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38" tIns="47568" rIns="95138" bIns="475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5FAA7-3269-4264-9DD5-CD7AD462BAE7}" type="slidenum">
              <a:rPr lang="en-US"/>
              <a:pPr/>
              <a:t>2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07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40FF3-DA82-405B-B99C-80F4D8AC1F06}" type="slidenum">
              <a:rPr lang="en-US"/>
              <a:pPr/>
              <a:t>20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438" y="317500"/>
            <a:ext cx="4760912" cy="3570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8347" y="4045508"/>
            <a:ext cx="5411893" cy="49172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38" tIns="47568" rIns="95138" bIns="475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11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3204-A494-4DD2-8F75-88B2B9C0159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12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F27A637-20E1-45BC-A21E-964E348CCA03}" type="slidenum">
              <a:rPr lang="en-US" altLang="en-US" sz="1300"/>
              <a:pPr/>
              <a:t>22</a:t>
            </a:fld>
            <a:endParaRPr lang="en-US" altLang="en-US" sz="1300"/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Ron Rainey - University of Arkansas (rrainey@uaex.edu)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4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40FF3-DA82-405B-B99C-80F4D8AC1F06}" type="slidenum">
              <a:rPr lang="en-US"/>
              <a:pPr/>
              <a:t>3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438" y="317500"/>
            <a:ext cx="4760912" cy="3570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8347" y="4045508"/>
            <a:ext cx="5411893" cy="49172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38" tIns="47568" rIns="95138" bIns="475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3204-A494-4DD2-8F75-88B2B9C015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1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AECE-24FC-41F4-8B87-D32D6A2905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1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066" indent="-302066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84550-CBCA-4657-B528-CE85A421D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AECE-24FC-41F4-8B87-D32D6A2905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96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AECE-24FC-41F4-8B87-D32D6A2905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AECE-24FC-41F4-8B87-D32D6A2905D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2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8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34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0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67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36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88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 of A Division of Agriculture Research and Extension University of Arkansas System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rmec.uaex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srmec@uark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xtensionrme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xtensionrm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52474"/>
            <a:ext cx="7543800" cy="2228851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SRMEC Program Update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2018 Southern Outlook Conference Atlanta, Georgia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627610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Ronald Rainey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Southern Risk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Management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Education Center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University of Arkansas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Website: 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http://srmec.uaex.edu/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Email: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srmec@uaex.edu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99243" cy="5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861" y="457200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ERME Aspirational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164" y="1600200"/>
            <a:ext cx="8019673" cy="354630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FINANCE: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Grow farmer and rancher capacity to address strategic business planning, production cost management, recordkeeping analysis, asset management and financial planning to enhance cash flow, profitability and financial performance.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LEGAL: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Cultivate farmer and rancher ability to address business organization, contracts, regulatory policies and liability issues to manage businesses’ legal risk exposure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64" y="649486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ERME Aspirational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2" y="1828800"/>
            <a:ext cx="8019673" cy="3546307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Develop farmer and rancher understanding of employee recruitment, retention and management; internal and external business communication; business transition and farm safety systems to improve business and worker success.</a:t>
            </a:r>
          </a:p>
        </p:txBody>
      </p:sp>
    </p:spTree>
    <p:extLst>
      <p:ext uri="{BB962C8B-B14F-4D97-AF65-F5344CB8AC3E}">
        <p14:creationId xmlns:p14="http://schemas.microsoft.com/office/powerpoint/2010/main" val="11064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ERME Aligning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with USDA G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oals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Maximize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the ability of American agricultural producers to prosper by feeding and clothing the world.</a:t>
            </a:r>
          </a:p>
          <a:p>
            <a:r>
              <a:rPr lang="en-US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Facilitate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rural prosperity and economic development.</a:t>
            </a:r>
          </a:p>
          <a:p>
            <a:r>
              <a:rPr lang="en-US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Strengthen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the stewardship of private lands through technology and research.</a:t>
            </a:r>
          </a:p>
          <a:p>
            <a:r>
              <a:rPr lang="en-US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all Americans access to a safe, nutritious and secure food supply.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93121"/>
            <a:ext cx="8534400" cy="820737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SRMEC Priorities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13858"/>
            <a:ext cx="7924800" cy="3562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Each project should have a plan for capturing measurable qualitative and quantitative economic effects and/or behavioral changes related to risk management. Projects with detailed evaluation plans that capture higher level producer impacts (i.e. implement versus understand across the ERME spectrum of producer actions) are ranked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relatively higher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99243" cy="5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760"/>
            <a:ext cx="6867525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755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Results &amp; Producer Actions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914400" y="1810344"/>
            <a:ext cx="7315200" cy="42856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Five levels of producer actions in order of increasing producer engagement:</a:t>
            </a:r>
          </a:p>
          <a:p>
            <a:pPr marL="1414463" lvl="3" indent="-385763">
              <a:buFont typeface="Georgia" panose="02040502050405020303" pitchFamily="18" charset="0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</a:p>
          <a:p>
            <a:pPr marL="1414463" lvl="3" indent="-385763">
              <a:buFont typeface="Georgia" panose="02040502050405020303" pitchFamily="18" charset="0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marL="1414463" lvl="3" indent="-385763">
              <a:buFont typeface="Georgia" panose="02040502050405020303" pitchFamily="18" charset="0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</a:p>
          <a:p>
            <a:pPr marL="1414463" lvl="3" indent="-385763">
              <a:buFont typeface="Georgia" panose="02040502050405020303" pitchFamily="18" charset="0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Decide</a:t>
            </a:r>
          </a:p>
          <a:p>
            <a:pPr marL="1414463" lvl="3" indent="-385763">
              <a:buFont typeface="Georgia" panose="02040502050405020303" pitchFamily="18" charset="0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Implement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60852" y="3257004"/>
            <a:ext cx="733425" cy="363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600699" y="2720341"/>
            <a:ext cx="3335323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Short Term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Intermediate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Long Term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442334" y="4043515"/>
            <a:ext cx="733425" cy="363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ight Arrow 9"/>
          <p:cNvSpPr/>
          <p:nvPr/>
        </p:nvSpPr>
        <p:spPr>
          <a:xfrm>
            <a:off x="4712886" y="4866678"/>
            <a:ext cx="733425" cy="363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953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SRMEC Regional Priorities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47314" cy="4525963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Develop and deliver programs and decision tools to help producers evaluate and implement a transition to new enterprises or production systems, including enterprise budgets to evaluate niche markets for specialty crops or livestock.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Teach producers to develop and implement marketing strategies using appropriate tools such as futures and options, crop insurance, contracts, direct marketing, social media, etc.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Train producers to understand and implement Food Safety Modernization Act (FSMA) compliance &amp; Good Agricultural Practices (GAP) certification for small and/or family farms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8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SRMEC Regional Priorities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77" y="1219200"/>
            <a:ext cx="8447314" cy="4525963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Develop and deliver programs to help producers attract, train, and retain employees.</a:t>
            </a:r>
          </a:p>
          <a:p>
            <a:pPr lvl="0"/>
            <a:r>
              <a:rPr lang="en-US" sz="2800" dirty="0"/>
              <a:t>Aid producers in avoiding, diagnosing, and managing financial stress, including financial stress testing, maintaining access to capital, and accessing personal &amp; family counseling services.</a:t>
            </a:r>
          </a:p>
          <a:p>
            <a:pPr lvl="0"/>
            <a:r>
              <a:rPr lang="en-US" sz="2800" dirty="0"/>
              <a:t>Create programs and tools to aid producers in water management decisions related to legislation and regulatory policy, water quality and quantity, and changing weather patterns.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SRMEC Regional Priorities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1219200"/>
            <a:ext cx="8447314" cy="4525963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Educate producers to implement effective, safe, legal, and sustainable use of integrated pest (insect, disease, weeds) management systems.</a:t>
            </a:r>
          </a:p>
          <a:p>
            <a:pPr lvl="0"/>
            <a:r>
              <a:rPr lang="en-US" sz="2800" dirty="0"/>
              <a:t>Assist producers in managing legal risk including contracts, leasing, labor, liability, and direct marketing regulatory compliance.</a:t>
            </a:r>
          </a:p>
          <a:p>
            <a:pPr lvl="0"/>
            <a:r>
              <a:rPr lang="en-US" sz="2800" dirty="0"/>
              <a:t>Create programs targeting underserved producers with education and information on the full scope of USDA agricultural programs as well as public and private sources of capital and agricultural technology.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Extension Risk Management Education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Mission: Educating America’s farmers and ranchers to manage the unique risks of producing food for the world’s table.</a:t>
            </a:r>
          </a:p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“Investing in Producer Results!”</a:t>
            </a:r>
          </a:p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“Empower Producers to Manage Risk!” (Southern)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38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00" t="13751" r="9167" b="4999"/>
          <a:stretch/>
        </p:blipFill>
        <p:spPr>
          <a:xfrm>
            <a:off x="98474" y="381000"/>
            <a:ext cx="894705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3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MEC ma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109" y="221672"/>
            <a:ext cx="8664902" cy="5969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06296"/>
            <a:ext cx="914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Black" panose="020B0A04020102020204" pitchFamily="34" charset="0"/>
                <a:hlinkClick r:id="rId4"/>
              </a:rPr>
              <a:t>http://extensionrme.org</a:t>
            </a:r>
            <a:r>
              <a:rPr lang="en-US" sz="4400" dirty="0" smtClean="0">
                <a:latin typeface="Arial Black" panose="020B0A04020102020204" pitchFamily="34" charset="0"/>
              </a:rPr>
              <a:t> 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019" t="31597" r="35301" b="9723"/>
          <a:stretch/>
        </p:blipFill>
        <p:spPr>
          <a:xfrm>
            <a:off x="0" y="762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9939" t="15631" r="11343" b="6413"/>
          <a:stretch/>
        </p:blipFill>
        <p:spPr bwMode="auto">
          <a:xfrm>
            <a:off x="176211" y="63392"/>
            <a:ext cx="8791575" cy="6794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63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458200" cy="1981200"/>
          </a:xfrm>
        </p:spPr>
        <p:txBody>
          <a:bodyPr/>
          <a:lstStyle/>
          <a:p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altLang="en-US" sz="4000" b="1" i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half" idx="1"/>
          </p:nvPr>
        </p:nvSpPr>
        <p:spPr>
          <a:xfrm>
            <a:off x="533400" y="1920875"/>
            <a:ext cx="80772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800" b="1" dirty="0" smtClean="0"/>
          </a:p>
          <a:p>
            <a:pPr>
              <a:lnSpc>
                <a:spcPct val="80000"/>
              </a:lnSpc>
            </a:pPr>
            <a:r>
              <a:rPr lang="en-US" altLang="en-US" sz="7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altLang="en-US" sz="7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division.uaex.edu/Logos/Division_Ag/UA-color-center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4175125"/>
            <a:ext cx="2667000" cy="155575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99243" cy="5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6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12726" r="11063" b="7593"/>
          <a:stretch/>
        </p:blipFill>
        <p:spPr>
          <a:xfrm>
            <a:off x="257262" y="1"/>
            <a:ext cx="8604252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6176835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http://srmec.uaex.edu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02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3750" r="6666" b="10000"/>
          <a:stretch/>
        </p:blipFill>
        <p:spPr>
          <a:xfrm>
            <a:off x="76200" y="457200"/>
            <a:ext cx="898660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94" y="152400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RMEC RFA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21" y="914400"/>
            <a:ext cx="8019673" cy="51054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RFA Released: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SRMEC RFA was released on Monday,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Sept. 17</a:t>
            </a:r>
            <a:r>
              <a:rPr lang="en-US" sz="28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Proposals due Nov. 15</a:t>
            </a:r>
            <a:r>
              <a:rPr lang="en-US" sz="28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2018 5:00 p.m. CST  </a:t>
            </a:r>
          </a:p>
          <a:p>
            <a:pPr lvl="1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Educational Project (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18-month project), maximum award $50,000. 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Traditional educational outreach project that educates producers in managing risks.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Exploratory project, capped at $5,000: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category supports small exploratory project awards for up to $5,000 for planning, development, or piloting efforts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Performance Period:   April 1, 2019 – Sept. 30, 2020.</a:t>
            </a:r>
          </a:p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Applicant Webinar will be held Oct. 9</a:t>
            </a:r>
            <a:r>
              <a:rPr lang="en-US" sz="28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10:00a.m.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49440" cy="85725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Risk Management Education Areas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50" y="2057401"/>
            <a:ext cx="5829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Marketing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1971137"/>
            <a:ext cx="3489960" cy="40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37621" cy="994172"/>
          </a:xfrm>
        </p:spPr>
        <p:txBody>
          <a:bodyPr/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ERME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Funded Project Focus: 2002-17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0" y="838200"/>
            <a:ext cx="7654814" cy="4677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77502"/>
            <a:ext cx="9144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Since 2002, ERME has funded over 9oo projects with at least one project being funded in every state/territory of U.S.</a:t>
            </a:r>
          </a:p>
        </p:txBody>
      </p:sp>
    </p:spTree>
    <p:extLst>
      <p:ext uri="{BB962C8B-B14F-4D97-AF65-F5344CB8AC3E}">
        <p14:creationId xmlns:p14="http://schemas.microsoft.com/office/powerpoint/2010/main" val="6721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 Risk Management Education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86700" cy="336470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ERME’s five risk areas give farmers and ranchers a process to seek technical assistance, identify resources and make informed decisions.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ERME Aspirational Goals: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Enhance farm and ranch operations and profitability by successfully managing agricultural risks.  </a:t>
            </a:r>
          </a:p>
        </p:txBody>
      </p:sp>
    </p:spTree>
    <p:extLst>
      <p:ext uri="{BB962C8B-B14F-4D97-AF65-F5344CB8AC3E}">
        <p14:creationId xmlns:p14="http://schemas.microsoft.com/office/powerpoint/2010/main" val="18153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95" y="381000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ERME Aspirational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84" y="1524000"/>
            <a:ext cx="8019673" cy="4614148"/>
          </a:xfrm>
        </p:spPr>
        <p:txBody>
          <a:bodyPr>
            <a:noAutofit/>
          </a:bodyPr>
          <a:lstStyle/>
          <a:p>
            <a:pPr lvl="0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PRODUCTION: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Enhance understanding of yield variability, insurance products, technology, diversification and management systems to control costs and improve farm or ranch income.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MARKETING: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Improve producer understanding and use of commodity price risk management, product (niche) marketing strategies, differentiated (branding) marketing focus and relationship marketing to enhance farm or ranch viability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-PPT template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</TotalTime>
  <Words>717</Words>
  <Application>Microsoft Office PowerPoint</Application>
  <PresentationFormat>On-screen Show (4:3)</PresentationFormat>
  <Paragraphs>104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Arial Black</vt:lpstr>
      <vt:lpstr>Calibri</vt:lpstr>
      <vt:lpstr>Georgia</vt:lpstr>
      <vt:lpstr>Times</vt:lpstr>
      <vt:lpstr>Wingdings</vt:lpstr>
      <vt:lpstr>UA-PPT template-2</vt:lpstr>
      <vt:lpstr>SRMEC Program Update 2018 Southern Outlook Conference Atlanta, Georgia</vt:lpstr>
      <vt:lpstr>PowerPoint Presentation</vt:lpstr>
      <vt:lpstr>PowerPoint Presentation</vt:lpstr>
      <vt:lpstr>PowerPoint Presentation</vt:lpstr>
      <vt:lpstr>SRMEC RFA</vt:lpstr>
      <vt:lpstr>Risk Management Education Areas</vt:lpstr>
      <vt:lpstr>ERME Funded Project Focus: 2002-17</vt:lpstr>
      <vt:lpstr>Why Risk Management Education</vt:lpstr>
      <vt:lpstr>ERME Aspirational Goals</vt:lpstr>
      <vt:lpstr>ERME Aspirational Goals</vt:lpstr>
      <vt:lpstr>ERME Aspirational Goals</vt:lpstr>
      <vt:lpstr>ERME Aligning with USDA Goals</vt:lpstr>
      <vt:lpstr>SRMEC Priorities </vt:lpstr>
      <vt:lpstr>Proposed Results &amp; Producer Actions</vt:lpstr>
      <vt:lpstr>SRMEC Regional Priorities</vt:lpstr>
      <vt:lpstr>SRMEC Regional Priorities</vt:lpstr>
      <vt:lpstr>SRMEC Regional Priorities</vt:lpstr>
      <vt:lpstr>Extension Risk Management Education</vt:lpstr>
      <vt:lpstr>PowerPoint Presentation</vt:lpstr>
      <vt:lpstr>PowerPoint Presentation</vt:lpstr>
      <vt:lpstr>PowerPoint Presentation</vt:lpstr>
      <vt:lpstr> </vt:lpstr>
    </vt:vector>
  </TitlesOfParts>
  <Company>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of A PowerPoint Template Number 2</dc:title>
  <dc:subject>U of A PowerPoint Template Number 2</dc:subject>
  <dc:creator>Chris Meux</dc:creator>
  <cp:keywords>arkansas,division,agriculture,powerpoint,template</cp:keywords>
  <cp:lastModifiedBy>RRainey</cp:lastModifiedBy>
  <cp:revision>187</cp:revision>
  <cp:lastPrinted>2015-05-18T17:01:01Z</cp:lastPrinted>
  <dcterms:created xsi:type="dcterms:W3CDTF">2011-10-11T19:25:15Z</dcterms:created>
  <dcterms:modified xsi:type="dcterms:W3CDTF">2018-09-24T19:03:54Z</dcterms:modified>
</cp:coreProperties>
</file>