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5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drawings/drawing8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258" r:id="rId3"/>
    <p:sldId id="257" r:id="rId4"/>
    <p:sldId id="275" r:id="rId5"/>
    <p:sldId id="281" r:id="rId6"/>
    <p:sldId id="282" r:id="rId7"/>
    <p:sldId id="283" r:id="rId8"/>
    <p:sldId id="259" r:id="rId9"/>
    <p:sldId id="261" r:id="rId10"/>
    <p:sldId id="265" r:id="rId11"/>
    <p:sldId id="294" r:id="rId12"/>
    <p:sldId id="263" r:id="rId13"/>
    <p:sldId id="292" r:id="rId14"/>
    <p:sldId id="276" r:id="rId15"/>
    <p:sldId id="277" r:id="rId16"/>
    <p:sldId id="278" r:id="rId17"/>
    <p:sldId id="267" r:id="rId18"/>
    <p:sldId id="268" r:id="rId19"/>
    <p:sldId id="295" r:id="rId20"/>
    <p:sldId id="280" r:id="rId21"/>
    <p:sldId id="296" r:id="rId22"/>
    <p:sldId id="298" r:id="rId23"/>
    <p:sldId id="297" r:id="rId24"/>
    <p:sldId id="285" r:id="rId25"/>
    <p:sldId id="271" r:id="rId26"/>
    <p:sldId id="317" r:id="rId27"/>
    <p:sldId id="291" r:id="rId28"/>
    <p:sldId id="287" r:id="rId29"/>
    <p:sldId id="299" r:id="rId30"/>
    <p:sldId id="284" r:id="rId31"/>
    <p:sldId id="300" r:id="rId32"/>
    <p:sldId id="310" r:id="rId33"/>
    <p:sldId id="301" r:id="rId34"/>
    <p:sldId id="302" r:id="rId35"/>
    <p:sldId id="312" r:id="rId36"/>
    <p:sldId id="315" r:id="rId37"/>
    <p:sldId id="307" r:id="rId38"/>
    <p:sldId id="304" r:id="rId39"/>
    <p:sldId id="279" r:id="rId40"/>
    <p:sldId id="308" r:id="rId41"/>
    <p:sldId id="314" r:id="rId42"/>
    <p:sldId id="316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215" autoAdjust="0"/>
  </p:normalViewPr>
  <p:slideViewPr>
    <p:cSldViewPr>
      <p:cViewPr varScale="1">
        <p:scale>
          <a:sx n="51" d="100"/>
          <a:sy n="51" d="100"/>
        </p:scale>
        <p:origin x="174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1838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microsoft.com/office/2011/relationships/chartColorStyle" Target="colors2.xml"/><Relationship Id="rId1" Type="http://schemas.microsoft.com/office/2011/relationships/chartStyle" Target="style2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7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20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B65-42CC-AA7B-CFCFA444F573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65-42CC-AA7B-CFCFA444F573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B65-42CC-AA7B-CFCFA444F5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65-42CC-AA7B-CFCFA444F5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B65-42CC-AA7B-CFCFA444F57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Pulpwood</c:v>
                </c:pt>
                <c:pt idx="1">
                  <c:v>Sawlog</c:v>
                </c:pt>
                <c:pt idx="2">
                  <c:v>Industrial roundwood harvest</c:v>
                </c:pt>
                <c:pt idx="3">
                  <c:v>Volume of growing stock</c:v>
                </c:pt>
                <c:pt idx="4">
                  <c:v>Forest land area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0.75804444444444441</c:v>
                </c:pt>
                <c:pt idx="1">
                  <c:v>0.5</c:v>
                </c:pt>
                <c:pt idx="2">
                  <c:v>0.62476190476190474</c:v>
                </c:pt>
                <c:pt idx="3">
                  <c:v>0.31532761892029476</c:v>
                </c:pt>
                <c:pt idx="4">
                  <c:v>0.31984334203655351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5-42CC-AA7B-CFCFA444F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4038432"/>
        <c:axId val="544041712"/>
      </c:barChart>
      <c:catAx>
        <c:axId val="54403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41712"/>
        <c:crosses val="autoZero"/>
        <c:auto val="1"/>
        <c:lblAlgn val="ctr"/>
        <c:lblOffset val="100"/>
        <c:noMultiLvlLbl val="0"/>
      </c:catAx>
      <c:valAx>
        <c:axId val="54404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3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6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020084445966"/>
          <c:y val="2.758485697762356E-2"/>
          <c:w val="0.79071482369051704"/>
          <c:h val="0.744336936696472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family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1232</c:v>
                </c:pt>
                <c:pt idx="1">
                  <c:v>1271.6666666666667</c:v>
                </c:pt>
                <c:pt idx="2">
                  <c:v>1363.25</c:v>
                </c:pt>
                <c:pt idx="3">
                  <c:v>1505.0833333333333</c:v>
                </c:pt>
                <c:pt idx="4">
                  <c:v>1604.1666666666667</c:v>
                </c:pt>
                <c:pt idx="5">
                  <c:v>1718.5</c:v>
                </c:pt>
                <c:pt idx="6">
                  <c:v>1473.5833333333333</c:v>
                </c:pt>
                <c:pt idx="7">
                  <c:v>1035.75</c:v>
                </c:pt>
                <c:pt idx="8">
                  <c:v>616.33333333333337</c:v>
                </c:pt>
                <c:pt idx="9">
                  <c:v>442.41666666666669</c:v>
                </c:pt>
                <c:pt idx="10">
                  <c:v>471.41666666666669</c:v>
                </c:pt>
                <c:pt idx="11">
                  <c:v>434.33333333333331</c:v>
                </c:pt>
                <c:pt idx="12">
                  <c:v>537</c:v>
                </c:pt>
                <c:pt idx="13">
                  <c:v>620.25</c:v>
                </c:pt>
                <c:pt idx="14">
                  <c:v>646.58333333333337</c:v>
                </c:pt>
                <c:pt idx="15">
                  <c:v>712.25</c:v>
                </c:pt>
                <c:pt idx="16">
                  <c:v>784.41666666666663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8-4A81-BBAA-770C381AE1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Multi-family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341.33333333333326</c:v>
                </c:pt>
                <c:pt idx="1">
                  <c:v>329.5</c:v>
                </c:pt>
                <c:pt idx="2">
                  <c:v>347</c:v>
                </c:pt>
                <c:pt idx="3">
                  <c:v>348.66666666666674</c:v>
                </c:pt>
                <c:pt idx="4">
                  <c:v>345.33333333333326</c:v>
                </c:pt>
                <c:pt idx="5">
                  <c:v>354.41666666666652</c:v>
                </c:pt>
                <c:pt idx="6">
                  <c:v>338.33333333333348</c:v>
                </c:pt>
                <c:pt idx="7">
                  <c:v>306.08333333333326</c:v>
                </c:pt>
                <c:pt idx="8">
                  <c:v>283.66666666666663</c:v>
                </c:pt>
                <c:pt idx="9">
                  <c:v>111.58333333333331</c:v>
                </c:pt>
                <c:pt idx="10">
                  <c:v>114.08333333333331</c:v>
                </c:pt>
                <c:pt idx="11">
                  <c:v>177.58333333333331</c:v>
                </c:pt>
                <c:pt idx="12">
                  <c:v>246.75</c:v>
                </c:pt>
                <c:pt idx="13">
                  <c:v>308</c:v>
                </c:pt>
                <c:pt idx="14">
                  <c:v>354.5</c:v>
                </c:pt>
                <c:pt idx="15">
                  <c:v>394.83333333333326</c:v>
                </c:pt>
                <c:pt idx="16">
                  <c:v>392.83333333333337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88-4A81-BBAA-770C381AE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01262952"/>
        <c:axId val="60125901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US Softwood Lumber Production</c:v>
                </c:pt>
              </c:strCache>
            </c:strRef>
          </c:tx>
          <c:spPr>
            <a:ln w="571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35.1</c:v>
                </c:pt>
                <c:pt idx="1">
                  <c:v>33.1</c:v>
                </c:pt>
                <c:pt idx="2">
                  <c:v>34.200000000000003</c:v>
                </c:pt>
                <c:pt idx="3">
                  <c:v>34.700000000000003</c:v>
                </c:pt>
                <c:pt idx="4">
                  <c:v>36.5</c:v>
                </c:pt>
                <c:pt idx="5">
                  <c:v>38.5</c:v>
                </c:pt>
                <c:pt idx="6">
                  <c:v>35.5</c:v>
                </c:pt>
                <c:pt idx="7">
                  <c:v>32.5</c:v>
                </c:pt>
                <c:pt idx="8">
                  <c:v>26.7</c:v>
                </c:pt>
                <c:pt idx="9">
                  <c:v>20.7</c:v>
                </c:pt>
                <c:pt idx="10">
                  <c:v>22.5</c:v>
                </c:pt>
                <c:pt idx="11">
                  <c:v>23.5</c:v>
                </c:pt>
                <c:pt idx="12">
                  <c:v>26.888999999999999</c:v>
                </c:pt>
                <c:pt idx="13">
                  <c:v>28.556999999999999</c:v>
                </c:pt>
                <c:pt idx="14">
                  <c:v>30.103999999999999</c:v>
                </c:pt>
                <c:pt idx="15">
                  <c:v>30.193000000000001</c:v>
                </c:pt>
                <c:pt idx="16">
                  <c:v>31.003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88-4A81-BBAA-770C381AE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268528"/>
        <c:axId val="601265904"/>
      </c:lineChart>
      <c:catAx>
        <c:axId val="60126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259016"/>
        <c:crosses val="autoZero"/>
        <c:auto val="1"/>
        <c:lblAlgn val="ctr"/>
        <c:lblOffset val="100"/>
        <c:noMultiLvlLbl val="0"/>
      </c:catAx>
      <c:valAx>
        <c:axId val="601259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Housing start (1000</a:t>
                </a:r>
                <a:r>
                  <a:rPr lang="en-US" b="1" baseline="0" dirty="0" smtClean="0"/>
                  <a:t> units)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262952"/>
        <c:crosses val="autoZero"/>
        <c:crossBetween val="between"/>
      </c:valAx>
      <c:valAx>
        <c:axId val="6012659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Lumber production</a:t>
                </a:r>
                <a:r>
                  <a:rPr lang="en-US" b="1" baseline="0" dirty="0" smtClean="0"/>
                  <a:t> in </a:t>
                </a:r>
                <a:r>
                  <a:rPr lang="en-US" b="1" dirty="0" smtClean="0"/>
                  <a:t>BBF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268528"/>
        <c:crosses val="max"/>
        <c:crossBetween val="between"/>
      </c:valAx>
      <c:catAx>
        <c:axId val="601268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265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7928791509757"/>
          <c:y val="0"/>
          <c:w val="0.83406219331279241"/>
          <c:h val="0.13653854708839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39130434782608E-2"/>
          <c:y val="0.23662440500022244"/>
          <c:w val="0.79071482369051704"/>
          <c:h val="0.744336936696472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South sfwd Lbr Prod.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17.5</c:v>
                </c:pt>
                <c:pt idx="1">
                  <c:v>16.5</c:v>
                </c:pt>
                <c:pt idx="2">
                  <c:v>17</c:v>
                </c:pt>
                <c:pt idx="3">
                  <c:v>17.2</c:v>
                </c:pt>
                <c:pt idx="4">
                  <c:v>17.5</c:v>
                </c:pt>
                <c:pt idx="5">
                  <c:v>19</c:v>
                </c:pt>
                <c:pt idx="6">
                  <c:v>18</c:v>
                </c:pt>
                <c:pt idx="7">
                  <c:v>16.5</c:v>
                </c:pt>
                <c:pt idx="8">
                  <c:v>14.2</c:v>
                </c:pt>
                <c:pt idx="9">
                  <c:v>10.5</c:v>
                </c:pt>
                <c:pt idx="10">
                  <c:v>11.5</c:v>
                </c:pt>
                <c:pt idx="11">
                  <c:v>12</c:v>
                </c:pt>
                <c:pt idx="12">
                  <c:v>14.295</c:v>
                </c:pt>
                <c:pt idx="13">
                  <c:v>15.071</c:v>
                </c:pt>
                <c:pt idx="14">
                  <c:v>16.111000000000001</c:v>
                </c:pt>
                <c:pt idx="15">
                  <c:v>16.661000000000001</c:v>
                </c:pt>
                <c:pt idx="16">
                  <c:v>17.349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88-4A81-BBAA-770C381AE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1262952"/>
        <c:axId val="601259016"/>
      </c:lineChart>
      <c:catAx>
        <c:axId val="601262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1259016"/>
        <c:crosses val="autoZero"/>
        <c:auto val="1"/>
        <c:lblAlgn val="ctr"/>
        <c:lblOffset val="100"/>
        <c:noMultiLvlLbl val="0"/>
      </c:catAx>
      <c:valAx>
        <c:axId val="601259016"/>
        <c:scaling>
          <c:orientation val="minMax"/>
          <c:max val="45"/>
        </c:scaling>
        <c:delete val="1"/>
        <c:axPos val="l"/>
        <c:numFmt formatCode="General" sourceLinked="1"/>
        <c:majorTickMark val="none"/>
        <c:minorTickMark val="none"/>
        <c:tickLblPos val="nextTo"/>
        <c:crossAx val="601262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176914298756135"/>
          <c:y val="0.28531073446327682"/>
          <c:w val="0.32001860093575257"/>
          <c:h val="7.1566795675964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020084445966"/>
          <c:y val="0.13492948974598515"/>
          <c:w val="0.79071482369051704"/>
          <c:h val="0.63699230392811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Homeowner Repair and remodeling activity expenditure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161.168088911534</c:v>
                </c:pt>
                <c:pt idx="1">
                  <c:v>169.12937639323548</c:v>
                </c:pt>
                <c:pt idx="2">
                  <c:v>164.89958607857287</c:v>
                </c:pt>
                <c:pt idx="3">
                  <c:v>174.65535018723779</c:v>
                </c:pt>
                <c:pt idx="4">
                  <c:v>219.87919571494686</c:v>
                </c:pt>
                <c:pt idx="5">
                  <c:v>240.01850047592541</c:v>
                </c:pt>
                <c:pt idx="6">
                  <c:v>276.70115981737672</c:v>
                </c:pt>
                <c:pt idx="7">
                  <c:v>266.26745909116914</c:v>
                </c:pt>
                <c:pt idx="8">
                  <c:v>248.84663367930136</c:v>
                </c:pt>
                <c:pt idx="9">
                  <c:v>222.40710007174516</c:v>
                </c:pt>
                <c:pt idx="10">
                  <c:v>224.84269783252708</c:v>
                </c:pt>
                <c:pt idx="11">
                  <c:v>232.02486832842334</c:v>
                </c:pt>
                <c:pt idx="12">
                  <c:v>234.82163216960177</c:v>
                </c:pt>
                <c:pt idx="13">
                  <c:v>249.6834928250907</c:v>
                </c:pt>
                <c:pt idx="14">
                  <c:v>264.43036345826414</c:v>
                </c:pt>
                <c:pt idx="15">
                  <c:v>278.00566201509037</c:v>
                </c:pt>
                <c:pt idx="16">
                  <c:v>296.3658448159718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8-4A81-BBAA-770C381AE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01262952"/>
        <c:axId val="6012590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US Softwood Lumber Production</c:v>
                </c:pt>
              </c:strCache>
            </c:strRef>
          </c:tx>
          <c:spPr>
            <a:ln w="571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35.1</c:v>
                </c:pt>
                <c:pt idx="1">
                  <c:v>33.1</c:v>
                </c:pt>
                <c:pt idx="2">
                  <c:v>34.200000000000003</c:v>
                </c:pt>
                <c:pt idx="3">
                  <c:v>34.700000000000003</c:v>
                </c:pt>
                <c:pt idx="4">
                  <c:v>36.5</c:v>
                </c:pt>
                <c:pt idx="5">
                  <c:v>38.5</c:v>
                </c:pt>
                <c:pt idx="6">
                  <c:v>35.5</c:v>
                </c:pt>
                <c:pt idx="7">
                  <c:v>32.5</c:v>
                </c:pt>
                <c:pt idx="8">
                  <c:v>26.7</c:v>
                </c:pt>
                <c:pt idx="9">
                  <c:v>20.7</c:v>
                </c:pt>
                <c:pt idx="10">
                  <c:v>22.5</c:v>
                </c:pt>
                <c:pt idx="11">
                  <c:v>23.5</c:v>
                </c:pt>
                <c:pt idx="12">
                  <c:v>26.888999999999999</c:v>
                </c:pt>
                <c:pt idx="13">
                  <c:v>28.556999999999999</c:v>
                </c:pt>
                <c:pt idx="14">
                  <c:v>30.103999999999999</c:v>
                </c:pt>
                <c:pt idx="15">
                  <c:v>30.193000000000001</c:v>
                </c:pt>
                <c:pt idx="16">
                  <c:v>31.003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88-4A81-BBAA-770C381AE1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 South sfwd Lbr Prod.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17.5</c:v>
                </c:pt>
                <c:pt idx="1">
                  <c:v>16.5</c:v>
                </c:pt>
                <c:pt idx="2">
                  <c:v>17</c:v>
                </c:pt>
                <c:pt idx="3">
                  <c:v>17.2</c:v>
                </c:pt>
                <c:pt idx="4">
                  <c:v>17.5</c:v>
                </c:pt>
                <c:pt idx="5">
                  <c:v>19</c:v>
                </c:pt>
                <c:pt idx="6">
                  <c:v>18</c:v>
                </c:pt>
                <c:pt idx="7">
                  <c:v>16.5</c:v>
                </c:pt>
                <c:pt idx="8">
                  <c:v>14.2</c:v>
                </c:pt>
                <c:pt idx="9">
                  <c:v>10.5</c:v>
                </c:pt>
                <c:pt idx="10">
                  <c:v>11.5</c:v>
                </c:pt>
                <c:pt idx="11">
                  <c:v>12</c:v>
                </c:pt>
                <c:pt idx="12">
                  <c:v>14.295</c:v>
                </c:pt>
                <c:pt idx="13">
                  <c:v>15.071</c:v>
                </c:pt>
                <c:pt idx="14">
                  <c:v>16.111000000000001</c:v>
                </c:pt>
                <c:pt idx="15">
                  <c:v>16.661000000000001</c:v>
                </c:pt>
                <c:pt idx="16">
                  <c:v>17.349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88-4A81-BBAA-770C381AE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268528"/>
        <c:axId val="601265904"/>
      </c:lineChart>
      <c:catAx>
        <c:axId val="60126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259016"/>
        <c:crosses val="autoZero"/>
        <c:auto val="1"/>
        <c:lblAlgn val="ctr"/>
        <c:lblOffset val="100"/>
        <c:noMultiLvlLbl val="0"/>
      </c:catAx>
      <c:valAx>
        <c:axId val="601259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Billion $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262952"/>
        <c:crosses val="autoZero"/>
        <c:crossBetween val="between"/>
      </c:valAx>
      <c:valAx>
        <c:axId val="6012659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Billion </a:t>
                </a:r>
                <a:r>
                  <a:rPr lang="en-US" b="1" smtClean="0"/>
                  <a:t>board feet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268528"/>
        <c:crosses val="max"/>
        <c:crossBetween val="between"/>
      </c:valAx>
      <c:catAx>
        <c:axId val="601268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265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Index (2000=100)</a:t>
            </a:r>
            <a:endParaRPr lang="en-US" b="1" dirty="0"/>
          </a:p>
        </c:rich>
      </c:tx>
      <c:layout>
        <c:manualLayout>
          <c:xMode val="edge"/>
          <c:yMode val="edge"/>
          <c:x val="0.52923311056706146"/>
          <c:y val="6.77966101694915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230419726945892E-2"/>
          <c:y val="0.11798033720361226"/>
          <c:w val="0.86494452899269936"/>
          <c:h val="0.6454668801992971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US Wood Structural Panel Production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0</c:formatCode>
                <c:ptCount val="17"/>
                <c:pt idx="0">
                  <c:v>100</c:v>
                </c:pt>
                <c:pt idx="1">
                  <c:v>94.118648105918794</c:v>
                </c:pt>
                <c:pt idx="2">
                  <c:v>97.430312106463361</c:v>
                </c:pt>
                <c:pt idx="3">
                  <c:v>96.392226268677035</c:v>
                </c:pt>
                <c:pt idx="4">
                  <c:v>98.48541574486913</c:v>
                </c:pt>
                <c:pt idx="5">
                  <c:v>99.775365031823299</c:v>
                </c:pt>
                <c:pt idx="6">
                  <c:v>96.620264796977636</c:v>
                </c:pt>
                <c:pt idx="7">
                  <c:v>91.91654470576222</c:v>
                </c:pt>
                <c:pt idx="8">
                  <c:v>79.098737279194026</c:v>
                </c:pt>
                <c:pt idx="9">
                  <c:v>61.965215615533843</c:v>
                </c:pt>
                <c:pt idx="10">
                  <c:v>66.131173207174697</c:v>
                </c:pt>
                <c:pt idx="11">
                  <c:v>64.732309996256078</c:v>
                </c:pt>
                <c:pt idx="12">
                  <c:v>68.816582144923586</c:v>
                </c:pt>
                <c:pt idx="13">
                  <c:v>74.326945985500842</c:v>
                </c:pt>
                <c:pt idx="14">
                  <c:v>74.854497804703712</c:v>
                </c:pt>
                <c:pt idx="15">
                  <c:v>74.99404376978319</c:v>
                </c:pt>
                <c:pt idx="16">
                  <c:v>77.366325176134239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88-4A81-BBAA-770C381AE1EA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Housing Start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0</c:formatCode>
                <c:ptCount val="17"/>
                <c:pt idx="0">
                  <c:v>100</c:v>
                </c:pt>
                <c:pt idx="1">
                  <c:v>101.76906779661017</c:v>
                </c:pt>
                <c:pt idx="2">
                  <c:v>108.70233050847457</c:v>
                </c:pt>
                <c:pt idx="3">
                  <c:v>117.82309322033899</c:v>
                </c:pt>
                <c:pt idx="4">
                  <c:v>123.90889830508476</c:v>
                </c:pt>
                <c:pt idx="5">
                  <c:v>131.75317796610167</c:v>
                </c:pt>
                <c:pt idx="6">
                  <c:v>115.16419491525424</c:v>
                </c:pt>
                <c:pt idx="7">
                  <c:v>85.28601694915254</c:v>
                </c:pt>
                <c:pt idx="8">
                  <c:v>57.203389830508478</c:v>
                </c:pt>
                <c:pt idx="9">
                  <c:v>35.211864406779661</c:v>
                </c:pt>
                <c:pt idx="10">
                  <c:v>37.21398305084746</c:v>
                </c:pt>
                <c:pt idx="11">
                  <c:v>38.89300847457627</c:v>
                </c:pt>
                <c:pt idx="12">
                  <c:v>49.814618644067799</c:v>
                </c:pt>
                <c:pt idx="13">
                  <c:v>58.998940677966104</c:v>
                </c:pt>
                <c:pt idx="14">
                  <c:v>63.628177966101696</c:v>
                </c:pt>
                <c:pt idx="15">
                  <c:v>70.365466101694921</c:v>
                </c:pt>
                <c:pt idx="16">
                  <c:v>74.825211864406782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88-4A81-BBAA-770C381AE1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Repair&amp;Remodelling Exp.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57150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Sheet1!$D$2:$D$18</c:f>
              <c:numCache>
                <c:formatCode>0</c:formatCode>
                <c:ptCount val="17"/>
                <c:pt idx="0">
                  <c:v>100</c:v>
                </c:pt>
                <c:pt idx="1">
                  <c:v>104.93974181580788</c:v>
                </c:pt>
                <c:pt idx="2">
                  <c:v>102.31528287779543</c:v>
                </c:pt>
                <c:pt idx="3">
                  <c:v>108.36844400575292</c:v>
                </c:pt>
                <c:pt idx="4">
                  <c:v>136.42849350632909</c:v>
                </c:pt>
                <c:pt idx="5">
                  <c:v>148.92433241401329</c:v>
                </c:pt>
                <c:pt idx="6">
                  <c:v>171.68483022049074</c:v>
                </c:pt>
                <c:pt idx="7">
                  <c:v>165.21102960855032</c:v>
                </c:pt>
                <c:pt idx="8">
                  <c:v>154.40192618769251</c:v>
                </c:pt>
                <c:pt idx="9">
                  <c:v>137.99698288525687</c:v>
                </c:pt>
                <c:pt idx="10">
                  <c:v>139.50819877000862</c:v>
                </c:pt>
                <c:pt idx="11">
                  <c:v>143.96452169621679</c:v>
                </c:pt>
                <c:pt idx="12">
                  <c:v>145.6998303792611</c:v>
                </c:pt>
                <c:pt idx="13">
                  <c:v>154.92117236814991</c:v>
                </c:pt>
                <c:pt idx="14">
                  <c:v>164.07116647229796</c:v>
                </c:pt>
                <c:pt idx="15">
                  <c:v>172.49423498946439</c:v>
                </c:pt>
                <c:pt idx="16">
                  <c:v>183.88618169856724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61-4572-A907-FF87A003945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8380680"/>
        <c:axId val="438380352"/>
      </c:lineChart>
      <c:valAx>
        <c:axId val="43838035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380680"/>
        <c:crosses val="max"/>
        <c:crossBetween val="between"/>
      </c:valAx>
      <c:catAx>
        <c:axId val="43838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380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8.5902397793496184E-4"/>
          <c:w val="0.44363594256600281"/>
          <c:h val="0.22036122603318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413350985994"/>
          <c:y val="4.1709150762934293E-2"/>
          <c:w val="0.7962952639769586"/>
          <c:h val="0.6495297833533519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SingleFamily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57150">
              <a:noFill/>
            </a:ln>
            <a:effectLst/>
          </c:spPr>
          <c:invertIfNegative val="0"/>
          <c:cat>
            <c:strRef>
              <c:f>Sheet1!$A$2:$A$237</c:f>
              <c:strCache>
                <c:ptCount val="236"/>
                <c:pt idx="0">
                  <c:v>Jan-1998</c:v>
                </c:pt>
                <c:pt idx="1">
                  <c:v>Feb-1998</c:v>
                </c:pt>
                <c:pt idx="2">
                  <c:v>Mar-1998</c:v>
                </c:pt>
                <c:pt idx="3">
                  <c:v>Apr-1998</c:v>
                </c:pt>
                <c:pt idx="4">
                  <c:v>May-1998</c:v>
                </c:pt>
                <c:pt idx="5">
                  <c:v>Jun-1998</c:v>
                </c:pt>
                <c:pt idx="6">
                  <c:v>Jul-1998</c:v>
                </c:pt>
                <c:pt idx="7">
                  <c:v>Aug-1998</c:v>
                </c:pt>
                <c:pt idx="8">
                  <c:v>Sep-1998</c:v>
                </c:pt>
                <c:pt idx="9">
                  <c:v>Oct-1998</c:v>
                </c:pt>
                <c:pt idx="10">
                  <c:v>Nov-1998</c:v>
                </c:pt>
                <c:pt idx="11">
                  <c:v>Dec-1998</c:v>
                </c:pt>
                <c:pt idx="12">
                  <c:v>Jan-1999</c:v>
                </c:pt>
                <c:pt idx="13">
                  <c:v>Feb-1999</c:v>
                </c:pt>
                <c:pt idx="14">
                  <c:v>Mar-1999</c:v>
                </c:pt>
                <c:pt idx="15">
                  <c:v>Apr-1999</c:v>
                </c:pt>
                <c:pt idx="16">
                  <c:v>May-1999</c:v>
                </c:pt>
                <c:pt idx="17">
                  <c:v>Jun-1999</c:v>
                </c:pt>
                <c:pt idx="18">
                  <c:v>Jul-1999</c:v>
                </c:pt>
                <c:pt idx="19">
                  <c:v>Aug-1999</c:v>
                </c:pt>
                <c:pt idx="20">
                  <c:v>Sep-1999</c:v>
                </c:pt>
                <c:pt idx="21">
                  <c:v>Oct-1999</c:v>
                </c:pt>
                <c:pt idx="22">
                  <c:v>Nov-1999</c:v>
                </c:pt>
                <c:pt idx="23">
                  <c:v>Dec-1999</c:v>
                </c:pt>
                <c:pt idx="24">
                  <c:v>Jan-2000</c:v>
                </c:pt>
                <c:pt idx="25">
                  <c:v>Feb-2000</c:v>
                </c:pt>
                <c:pt idx="26">
                  <c:v>Mar-2000</c:v>
                </c:pt>
                <c:pt idx="27">
                  <c:v>Apr-2000</c:v>
                </c:pt>
                <c:pt idx="28">
                  <c:v>May-2000</c:v>
                </c:pt>
                <c:pt idx="29">
                  <c:v>Jun-2000</c:v>
                </c:pt>
                <c:pt idx="30">
                  <c:v>Jul-2000</c:v>
                </c:pt>
                <c:pt idx="31">
                  <c:v>Aug-2000</c:v>
                </c:pt>
                <c:pt idx="32">
                  <c:v>Sep-2000</c:v>
                </c:pt>
                <c:pt idx="33">
                  <c:v>Oct-2000</c:v>
                </c:pt>
                <c:pt idx="34">
                  <c:v>Nov-2000</c:v>
                </c:pt>
                <c:pt idx="35">
                  <c:v>Dec-2000</c:v>
                </c:pt>
                <c:pt idx="36">
                  <c:v>Jan-2001</c:v>
                </c:pt>
                <c:pt idx="37">
                  <c:v>Feb-2001</c:v>
                </c:pt>
                <c:pt idx="38">
                  <c:v>Mar-2001</c:v>
                </c:pt>
                <c:pt idx="39">
                  <c:v>Apr-2001</c:v>
                </c:pt>
                <c:pt idx="40">
                  <c:v>May-2001</c:v>
                </c:pt>
                <c:pt idx="41">
                  <c:v>Jun-2001</c:v>
                </c:pt>
                <c:pt idx="42">
                  <c:v>Jul-2001</c:v>
                </c:pt>
                <c:pt idx="43">
                  <c:v>Aug-2001</c:v>
                </c:pt>
                <c:pt idx="44">
                  <c:v>Sep-2001</c:v>
                </c:pt>
                <c:pt idx="45">
                  <c:v>Oct-2001</c:v>
                </c:pt>
                <c:pt idx="46">
                  <c:v>Nov-2001</c:v>
                </c:pt>
                <c:pt idx="47">
                  <c:v>Dec-2001</c:v>
                </c:pt>
                <c:pt idx="48">
                  <c:v>Jan-2002</c:v>
                </c:pt>
                <c:pt idx="49">
                  <c:v>Feb-2002</c:v>
                </c:pt>
                <c:pt idx="50">
                  <c:v>Mar-2002</c:v>
                </c:pt>
                <c:pt idx="51">
                  <c:v>Apr-2002</c:v>
                </c:pt>
                <c:pt idx="52">
                  <c:v>May-2002</c:v>
                </c:pt>
                <c:pt idx="53">
                  <c:v>Jun-2002</c:v>
                </c:pt>
                <c:pt idx="54">
                  <c:v>Jul-2002</c:v>
                </c:pt>
                <c:pt idx="55">
                  <c:v>Aug-2002</c:v>
                </c:pt>
                <c:pt idx="56">
                  <c:v>Sep-2002</c:v>
                </c:pt>
                <c:pt idx="57">
                  <c:v>Oct-2002</c:v>
                </c:pt>
                <c:pt idx="58">
                  <c:v>Nov-2002</c:v>
                </c:pt>
                <c:pt idx="59">
                  <c:v>Dec-2002</c:v>
                </c:pt>
                <c:pt idx="60">
                  <c:v>Jan-2003</c:v>
                </c:pt>
                <c:pt idx="61">
                  <c:v>Feb-2003</c:v>
                </c:pt>
                <c:pt idx="62">
                  <c:v>Mar-2003</c:v>
                </c:pt>
                <c:pt idx="63">
                  <c:v>Apr-2003</c:v>
                </c:pt>
                <c:pt idx="64">
                  <c:v>May-2003</c:v>
                </c:pt>
                <c:pt idx="65">
                  <c:v>Jun-2003</c:v>
                </c:pt>
                <c:pt idx="66">
                  <c:v>Jul-2003</c:v>
                </c:pt>
                <c:pt idx="67">
                  <c:v>Aug-2003</c:v>
                </c:pt>
                <c:pt idx="68">
                  <c:v>Sep-2003</c:v>
                </c:pt>
                <c:pt idx="69">
                  <c:v>Oct-2003</c:v>
                </c:pt>
                <c:pt idx="70">
                  <c:v>Nov-2003</c:v>
                </c:pt>
                <c:pt idx="71">
                  <c:v>Dec-2003</c:v>
                </c:pt>
                <c:pt idx="72">
                  <c:v>Jan-2004</c:v>
                </c:pt>
                <c:pt idx="73">
                  <c:v>Feb-2004</c:v>
                </c:pt>
                <c:pt idx="74">
                  <c:v>Mar-2004</c:v>
                </c:pt>
                <c:pt idx="75">
                  <c:v>Apr-2004</c:v>
                </c:pt>
                <c:pt idx="76">
                  <c:v>May-2004</c:v>
                </c:pt>
                <c:pt idx="77">
                  <c:v>Jun-2004</c:v>
                </c:pt>
                <c:pt idx="78">
                  <c:v>Jul-2004</c:v>
                </c:pt>
                <c:pt idx="79">
                  <c:v>Aug-2004</c:v>
                </c:pt>
                <c:pt idx="80">
                  <c:v>Sep-2004</c:v>
                </c:pt>
                <c:pt idx="81">
                  <c:v>Oct-2004</c:v>
                </c:pt>
                <c:pt idx="82">
                  <c:v>Nov-2004</c:v>
                </c:pt>
                <c:pt idx="83">
                  <c:v>Dec-2004</c:v>
                </c:pt>
                <c:pt idx="84">
                  <c:v>Jan-2005</c:v>
                </c:pt>
                <c:pt idx="85">
                  <c:v>Feb-2005</c:v>
                </c:pt>
                <c:pt idx="86">
                  <c:v>Mar-2005</c:v>
                </c:pt>
                <c:pt idx="87">
                  <c:v>Apr-2005</c:v>
                </c:pt>
                <c:pt idx="88">
                  <c:v>May-2005</c:v>
                </c:pt>
                <c:pt idx="89">
                  <c:v>Jun-2005</c:v>
                </c:pt>
                <c:pt idx="90">
                  <c:v>Jul-2005</c:v>
                </c:pt>
                <c:pt idx="91">
                  <c:v>Aug-2005</c:v>
                </c:pt>
                <c:pt idx="92">
                  <c:v>Sep-2005</c:v>
                </c:pt>
                <c:pt idx="93">
                  <c:v>Oct-2005</c:v>
                </c:pt>
                <c:pt idx="94">
                  <c:v>Nov-2005</c:v>
                </c:pt>
                <c:pt idx="95">
                  <c:v>Dec-2005</c:v>
                </c:pt>
                <c:pt idx="96">
                  <c:v>Jan-2006</c:v>
                </c:pt>
                <c:pt idx="97">
                  <c:v>Feb-2006</c:v>
                </c:pt>
                <c:pt idx="98">
                  <c:v>Mar-2006</c:v>
                </c:pt>
                <c:pt idx="99">
                  <c:v>Apr-2006</c:v>
                </c:pt>
                <c:pt idx="100">
                  <c:v>May-2006</c:v>
                </c:pt>
                <c:pt idx="101">
                  <c:v>Jun-2006</c:v>
                </c:pt>
                <c:pt idx="102">
                  <c:v>Jul-2006</c:v>
                </c:pt>
                <c:pt idx="103">
                  <c:v>Aug-2006</c:v>
                </c:pt>
                <c:pt idx="104">
                  <c:v>Sep-2006</c:v>
                </c:pt>
                <c:pt idx="105">
                  <c:v>Oct-2006</c:v>
                </c:pt>
                <c:pt idx="106">
                  <c:v>Nov-2006</c:v>
                </c:pt>
                <c:pt idx="107">
                  <c:v>Dec-2006</c:v>
                </c:pt>
                <c:pt idx="108">
                  <c:v>Jan-2007</c:v>
                </c:pt>
                <c:pt idx="109">
                  <c:v>Feb-2007</c:v>
                </c:pt>
                <c:pt idx="110">
                  <c:v>Mar-2007</c:v>
                </c:pt>
                <c:pt idx="111">
                  <c:v>Apr-2007</c:v>
                </c:pt>
                <c:pt idx="112">
                  <c:v>May-2007</c:v>
                </c:pt>
                <c:pt idx="113">
                  <c:v>Jun-2007</c:v>
                </c:pt>
                <c:pt idx="114">
                  <c:v>Jul-2007</c:v>
                </c:pt>
                <c:pt idx="115">
                  <c:v>Aug-2007</c:v>
                </c:pt>
                <c:pt idx="116">
                  <c:v>Sep-2007</c:v>
                </c:pt>
                <c:pt idx="117">
                  <c:v>Oct-2007</c:v>
                </c:pt>
                <c:pt idx="118">
                  <c:v>Nov-2007</c:v>
                </c:pt>
                <c:pt idx="119">
                  <c:v>Dec-2007</c:v>
                </c:pt>
                <c:pt idx="120">
                  <c:v>Jan-2008</c:v>
                </c:pt>
                <c:pt idx="121">
                  <c:v>Feb-2008</c:v>
                </c:pt>
                <c:pt idx="122">
                  <c:v>Mar-2008</c:v>
                </c:pt>
                <c:pt idx="123">
                  <c:v>Apr-2008</c:v>
                </c:pt>
                <c:pt idx="124">
                  <c:v>May-2008</c:v>
                </c:pt>
                <c:pt idx="125">
                  <c:v>Jun-2008</c:v>
                </c:pt>
                <c:pt idx="126">
                  <c:v>Jul-2008</c:v>
                </c:pt>
                <c:pt idx="127">
                  <c:v>Aug-2008</c:v>
                </c:pt>
                <c:pt idx="128">
                  <c:v>Sep-2008</c:v>
                </c:pt>
                <c:pt idx="129">
                  <c:v>Oct-2008</c:v>
                </c:pt>
                <c:pt idx="130">
                  <c:v>Nov-2008</c:v>
                </c:pt>
                <c:pt idx="131">
                  <c:v>Dec-2008</c:v>
                </c:pt>
                <c:pt idx="132">
                  <c:v>Jan-2009</c:v>
                </c:pt>
                <c:pt idx="133">
                  <c:v>Feb-2009</c:v>
                </c:pt>
                <c:pt idx="134">
                  <c:v>Mar-2009</c:v>
                </c:pt>
                <c:pt idx="135">
                  <c:v>Apr-2009</c:v>
                </c:pt>
                <c:pt idx="136">
                  <c:v>May-2009</c:v>
                </c:pt>
                <c:pt idx="137">
                  <c:v>Jun-2009</c:v>
                </c:pt>
                <c:pt idx="138">
                  <c:v>Jul-2009</c:v>
                </c:pt>
                <c:pt idx="139">
                  <c:v>Aug-2009</c:v>
                </c:pt>
                <c:pt idx="140">
                  <c:v>Sep-2009</c:v>
                </c:pt>
                <c:pt idx="141">
                  <c:v>Oct-2009</c:v>
                </c:pt>
                <c:pt idx="142">
                  <c:v>Nov-2009</c:v>
                </c:pt>
                <c:pt idx="143">
                  <c:v>Dec-2009</c:v>
                </c:pt>
                <c:pt idx="144">
                  <c:v>Jan-2010</c:v>
                </c:pt>
                <c:pt idx="145">
                  <c:v>Feb-2010</c:v>
                </c:pt>
                <c:pt idx="146">
                  <c:v>Mar-2010</c:v>
                </c:pt>
                <c:pt idx="147">
                  <c:v>Apr-2010</c:v>
                </c:pt>
                <c:pt idx="148">
                  <c:v>May-2010</c:v>
                </c:pt>
                <c:pt idx="149">
                  <c:v>Jun-2010</c:v>
                </c:pt>
                <c:pt idx="150">
                  <c:v>Jul-2010</c:v>
                </c:pt>
                <c:pt idx="151">
                  <c:v>Aug-2010</c:v>
                </c:pt>
                <c:pt idx="152">
                  <c:v>Sep-2010</c:v>
                </c:pt>
                <c:pt idx="153">
                  <c:v>Oct-2010</c:v>
                </c:pt>
                <c:pt idx="154">
                  <c:v>Nov-2010</c:v>
                </c:pt>
                <c:pt idx="155">
                  <c:v>Dec-2010</c:v>
                </c:pt>
                <c:pt idx="156">
                  <c:v>Jan-2011</c:v>
                </c:pt>
                <c:pt idx="157">
                  <c:v>Feb-2011</c:v>
                </c:pt>
                <c:pt idx="158">
                  <c:v>Mar-2011</c:v>
                </c:pt>
                <c:pt idx="159">
                  <c:v>Apr-2011</c:v>
                </c:pt>
                <c:pt idx="160">
                  <c:v>May-2011</c:v>
                </c:pt>
                <c:pt idx="161">
                  <c:v>Jun-2011</c:v>
                </c:pt>
                <c:pt idx="162">
                  <c:v>Jul-2011</c:v>
                </c:pt>
                <c:pt idx="163">
                  <c:v>Aug-2011</c:v>
                </c:pt>
                <c:pt idx="164">
                  <c:v>Sep-2011</c:v>
                </c:pt>
                <c:pt idx="165">
                  <c:v>Oct-2011</c:v>
                </c:pt>
                <c:pt idx="166">
                  <c:v>Nov-2011</c:v>
                </c:pt>
                <c:pt idx="167">
                  <c:v>Dec-2011</c:v>
                </c:pt>
                <c:pt idx="168">
                  <c:v>Jan-2012</c:v>
                </c:pt>
                <c:pt idx="169">
                  <c:v>Feb-2012</c:v>
                </c:pt>
                <c:pt idx="170">
                  <c:v>Mar-2012</c:v>
                </c:pt>
                <c:pt idx="171">
                  <c:v>Apr-2012</c:v>
                </c:pt>
                <c:pt idx="172">
                  <c:v>May-2012</c:v>
                </c:pt>
                <c:pt idx="173">
                  <c:v>Jun-2012</c:v>
                </c:pt>
                <c:pt idx="174">
                  <c:v>Jul-2012</c:v>
                </c:pt>
                <c:pt idx="175">
                  <c:v>Aug-2012</c:v>
                </c:pt>
                <c:pt idx="176">
                  <c:v>Sep-2012</c:v>
                </c:pt>
                <c:pt idx="177">
                  <c:v>Oct-2012</c:v>
                </c:pt>
                <c:pt idx="178">
                  <c:v>Nov-2012</c:v>
                </c:pt>
                <c:pt idx="179">
                  <c:v>Dec-2012</c:v>
                </c:pt>
                <c:pt idx="180">
                  <c:v>Jan-2013</c:v>
                </c:pt>
                <c:pt idx="181">
                  <c:v>Feb-2013</c:v>
                </c:pt>
                <c:pt idx="182">
                  <c:v>Mar-2013</c:v>
                </c:pt>
                <c:pt idx="183">
                  <c:v>Apr-2013</c:v>
                </c:pt>
                <c:pt idx="184">
                  <c:v>May-2013</c:v>
                </c:pt>
                <c:pt idx="185">
                  <c:v>Jun-2013</c:v>
                </c:pt>
                <c:pt idx="186">
                  <c:v>Jul-2013</c:v>
                </c:pt>
                <c:pt idx="187">
                  <c:v>Aug-2013</c:v>
                </c:pt>
                <c:pt idx="188">
                  <c:v>Sep-2013</c:v>
                </c:pt>
                <c:pt idx="189">
                  <c:v>Oct-2013</c:v>
                </c:pt>
                <c:pt idx="190">
                  <c:v>Nov-2013</c:v>
                </c:pt>
                <c:pt idx="191">
                  <c:v>Dec-2013</c:v>
                </c:pt>
                <c:pt idx="192">
                  <c:v>Jan-2014</c:v>
                </c:pt>
                <c:pt idx="193">
                  <c:v>Feb-2014</c:v>
                </c:pt>
                <c:pt idx="194">
                  <c:v>Mar-2014</c:v>
                </c:pt>
                <c:pt idx="195">
                  <c:v>Apr-2014</c:v>
                </c:pt>
                <c:pt idx="196">
                  <c:v>May-2014</c:v>
                </c:pt>
                <c:pt idx="197">
                  <c:v>Jun-2014</c:v>
                </c:pt>
                <c:pt idx="198">
                  <c:v>Jul-2014</c:v>
                </c:pt>
                <c:pt idx="199">
                  <c:v>Aug-2014</c:v>
                </c:pt>
                <c:pt idx="200">
                  <c:v>Sep-2014</c:v>
                </c:pt>
                <c:pt idx="201">
                  <c:v>Oct-2014</c:v>
                </c:pt>
                <c:pt idx="202">
                  <c:v>Nov-2014</c:v>
                </c:pt>
                <c:pt idx="203">
                  <c:v>Dec-2014</c:v>
                </c:pt>
                <c:pt idx="204">
                  <c:v>Jan-2015</c:v>
                </c:pt>
                <c:pt idx="205">
                  <c:v>Feb-2015</c:v>
                </c:pt>
                <c:pt idx="206">
                  <c:v>Mar-2015</c:v>
                </c:pt>
                <c:pt idx="207">
                  <c:v>Apr-2015</c:v>
                </c:pt>
                <c:pt idx="208">
                  <c:v>May-2015</c:v>
                </c:pt>
                <c:pt idx="209">
                  <c:v>Jun-2015</c:v>
                </c:pt>
                <c:pt idx="210">
                  <c:v>Jul-2015</c:v>
                </c:pt>
                <c:pt idx="211">
                  <c:v>Aug-2015</c:v>
                </c:pt>
                <c:pt idx="212">
                  <c:v>Sep-2015</c:v>
                </c:pt>
                <c:pt idx="213">
                  <c:v>Oct-2015</c:v>
                </c:pt>
                <c:pt idx="214">
                  <c:v>Nov-2015</c:v>
                </c:pt>
                <c:pt idx="215">
                  <c:v>Dec-2015</c:v>
                </c:pt>
                <c:pt idx="216">
                  <c:v>Jan-2016</c:v>
                </c:pt>
                <c:pt idx="217">
                  <c:v>Feb-2016</c:v>
                </c:pt>
                <c:pt idx="218">
                  <c:v>Mar-2016</c:v>
                </c:pt>
                <c:pt idx="219">
                  <c:v>Apr-2016</c:v>
                </c:pt>
                <c:pt idx="220">
                  <c:v>May-2016</c:v>
                </c:pt>
                <c:pt idx="221">
                  <c:v>Jun-2016</c:v>
                </c:pt>
                <c:pt idx="222">
                  <c:v>Jul-2016</c:v>
                </c:pt>
                <c:pt idx="223">
                  <c:v>Aug-2016</c:v>
                </c:pt>
                <c:pt idx="224">
                  <c:v>Sep-2016</c:v>
                </c:pt>
                <c:pt idx="225">
                  <c:v>Oct-2016</c:v>
                </c:pt>
                <c:pt idx="226">
                  <c:v>Nov-2016</c:v>
                </c:pt>
                <c:pt idx="227">
                  <c:v>Dec-2016</c:v>
                </c:pt>
                <c:pt idx="228">
                  <c:v>Jan-2017</c:v>
                </c:pt>
                <c:pt idx="229">
                  <c:v>Feb-2017</c:v>
                </c:pt>
                <c:pt idx="230">
                  <c:v>Mar-2017</c:v>
                </c:pt>
                <c:pt idx="231">
                  <c:v>Apr-2017</c:v>
                </c:pt>
                <c:pt idx="232">
                  <c:v>May-2017</c:v>
                </c:pt>
                <c:pt idx="233">
                  <c:v>Jun-2017</c:v>
                </c:pt>
                <c:pt idx="234">
                  <c:v>Jul-2017</c:v>
                </c:pt>
                <c:pt idx="235">
                  <c:v>Aug-2017</c:v>
                </c:pt>
              </c:strCache>
            </c:strRef>
          </c:cat>
          <c:val>
            <c:numRef>
              <c:f>Sheet1!$D$2:$D$237</c:f>
              <c:numCache>
                <c:formatCode>#,###,##0</c:formatCode>
                <c:ptCount val="236"/>
                <c:pt idx="0">
                  <c:v>1227</c:v>
                </c:pt>
                <c:pt idx="1">
                  <c:v>1237</c:v>
                </c:pt>
                <c:pt idx="2">
                  <c:v>1221</c:v>
                </c:pt>
                <c:pt idx="3">
                  <c:v>1230</c:v>
                </c:pt>
                <c:pt idx="4">
                  <c:v>1212</c:v>
                </c:pt>
                <c:pt idx="5">
                  <c:v>1275</c:v>
                </c:pt>
                <c:pt idx="6">
                  <c:v>1300</c:v>
                </c:pt>
                <c:pt idx="7">
                  <c:v>1274</c:v>
                </c:pt>
                <c:pt idx="8">
                  <c:v>1262</c:v>
                </c:pt>
                <c:pt idx="9">
                  <c:v>1298</c:v>
                </c:pt>
                <c:pt idx="10">
                  <c:v>1383</c:v>
                </c:pt>
                <c:pt idx="11">
                  <c:v>1412</c:v>
                </c:pt>
                <c:pt idx="12">
                  <c:v>1349</c:v>
                </c:pt>
                <c:pt idx="13">
                  <c:v>1317</c:v>
                </c:pt>
                <c:pt idx="14">
                  <c:v>1345</c:v>
                </c:pt>
                <c:pt idx="15">
                  <c:v>1220</c:v>
                </c:pt>
                <c:pt idx="16">
                  <c:v>1312</c:v>
                </c:pt>
                <c:pt idx="17">
                  <c:v>1266</c:v>
                </c:pt>
                <c:pt idx="18">
                  <c:v>1308</c:v>
                </c:pt>
                <c:pt idx="19">
                  <c:v>1265</c:v>
                </c:pt>
                <c:pt idx="20">
                  <c:v>1286</c:v>
                </c:pt>
                <c:pt idx="21">
                  <c:v>1310</c:v>
                </c:pt>
                <c:pt idx="22">
                  <c:v>1321</c:v>
                </c:pt>
                <c:pt idx="23">
                  <c:v>1375</c:v>
                </c:pt>
                <c:pt idx="24">
                  <c:v>1268</c:v>
                </c:pt>
                <c:pt idx="25">
                  <c:v>1255</c:v>
                </c:pt>
                <c:pt idx="26">
                  <c:v>1313</c:v>
                </c:pt>
                <c:pt idx="27">
                  <c:v>1275</c:v>
                </c:pt>
                <c:pt idx="28">
                  <c:v>1230</c:v>
                </c:pt>
                <c:pt idx="29">
                  <c:v>1202</c:v>
                </c:pt>
                <c:pt idx="30">
                  <c:v>1142</c:v>
                </c:pt>
                <c:pt idx="31">
                  <c:v>1231</c:v>
                </c:pt>
                <c:pt idx="32">
                  <c:v>1195</c:v>
                </c:pt>
                <c:pt idx="33">
                  <c:v>1235</c:v>
                </c:pt>
                <c:pt idx="34">
                  <c:v>1212</c:v>
                </c:pt>
                <c:pt idx="35">
                  <c:v>1226</c:v>
                </c:pt>
                <c:pt idx="36">
                  <c:v>1275</c:v>
                </c:pt>
                <c:pt idx="37">
                  <c:v>1280</c:v>
                </c:pt>
                <c:pt idx="38">
                  <c:v>1218</c:v>
                </c:pt>
                <c:pt idx="39">
                  <c:v>1311</c:v>
                </c:pt>
                <c:pt idx="40">
                  <c:v>1285</c:v>
                </c:pt>
                <c:pt idx="41">
                  <c:v>1295</c:v>
                </c:pt>
                <c:pt idx="42">
                  <c:v>1298</c:v>
                </c:pt>
                <c:pt idx="43">
                  <c:v>1286</c:v>
                </c:pt>
                <c:pt idx="44">
                  <c:v>1243</c:v>
                </c:pt>
                <c:pt idx="45">
                  <c:v>1240</c:v>
                </c:pt>
                <c:pt idx="46">
                  <c:v>1244</c:v>
                </c:pt>
                <c:pt idx="47">
                  <c:v>1285</c:v>
                </c:pt>
                <c:pt idx="48">
                  <c:v>1318</c:v>
                </c:pt>
                <c:pt idx="49">
                  <c:v>1501</c:v>
                </c:pt>
                <c:pt idx="50">
                  <c:v>1292</c:v>
                </c:pt>
                <c:pt idx="51">
                  <c:v>1277</c:v>
                </c:pt>
                <c:pt idx="52">
                  <c:v>1402</c:v>
                </c:pt>
                <c:pt idx="53">
                  <c:v>1368</c:v>
                </c:pt>
                <c:pt idx="54">
                  <c:v>1323</c:v>
                </c:pt>
                <c:pt idx="55">
                  <c:v>1247</c:v>
                </c:pt>
                <c:pt idx="56">
                  <c:v>1446</c:v>
                </c:pt>
                <c:pt idx="57">
                  <c:v>1352</c:v>
                </c:pt>
                <c:pt idx="58">
                  <c:v>1394</c:v>
                </c:pt>
                <c:pt idx="59">
                  <c:v>1439</c:v>
                </c:pt>
                <c:pt idx="60">
                  <c:v>1537</c:v>
                </c:pt>
                <c:pt idx="61">
                  <c:v>1301</c:v>
                </c:pt>
                <c:pt idx="62">
                  <c:v>1399</c:v>
                </c:pt>
                <c:pt idx="63">
                  <c:v>1374</c:v>
                </c:pt>
                <c:pt idx="64">
                  <c:v>1391</c:v>
                </c:pt>
                <c:pt idx="65">
                  <c:v>1513</c:v>
                </c:pt>
                <c:pt idx="66">
                  <c:v>1535</c:v>
                </c:pt>
                <c:pt idx="67">
                  <c:v>1484</c:v>
                </c:pt>
                <c:pt idx="68">
                  <c:v>1555</c:v>
                </c:pt>
                <c:pt idx="69">
                  <c:v>1631</c:v>
                </c:pt>
                <c:pt idx="70">
                  <c:v>1694</c:v>
                </c:pt>
                <c:pt idx="71">
                  <c:v>1647</c:v>
                </c:pt>
                <c:pt idx="72">
                  <c:v>1560</c:v>
                </c:pt>
                <c:pt idx="73">
                  <c:v>1481</c:v>
                </c:pt>
                <c:pt idx="74">
                  <c:v>1632</c:v>
                </c:pt>
                <c:pt idx="75">
                  <c:v>1646</c:v>
                </c:pt>
                <c:pt idx="76">
                  <c:v>1652</c:v>
                </c:pt>
                <c:pt idx="77">
                  <c:v>1526</c:v>
                </c:pt>
                <c:pt idx="78">
                  <c:v>1675</c:v>
                </c:pt>
                <c:pt idx="79">
                  <c:v>1691</c:v>
                </c:pt>
                <c:pt idx="80">
                  <c:v>1555</c:v>
                </c:pt>
                <c:pt idx="81">
                  <c:v>1660</c:v>
                </c:pt>
                <c:pt idx="82">
                  <c:v>1458</c:v>
                </c:pt>
                <c:pt idx="83">
                  <c:v>1714</c:v>
                </c:pt>
                <c:pt idx="84">
                  <c:v>1739</c:v>
                </c:pt>
                <c:pt idx="85">
                  <c:v>1792</c:v>
                </c:pt>
                <c:pt idx="86">
                  <c:v>1583</c:v>
                </c:pt>
                <c:pt idx="87">
                  <c:v>1658</c:v>
                </c:pt>
                <c:pt idx="88">
                  <c:v>1714</c:v>
                </c:pt>
                <c:pt idx="89">
                  <c:v>1719</c:v>
                </c:pt>
                <c:pt idx="90">
                  <c:v>1724</c:v>
                </c:pt>
                <c:pt idx="91">
                  <c:v>1728</c:v>
                </c:pt>
                <c:pt idx="92">
                  <c:v>1789</c:v>
                </c:pt>
                <c:pt idx="93">
                  <c:v>1740</c:v>
                </c:pt>
                <c:pt idx="94">
                  <c:v>1808</c:v>
                </c:pt>
                <c:pt idx="95">
                  <c:v>1628</c:v>
                </c:pt>
                <c:pt idx="96">
                  <c:v>1823</c:v>
                </c:pt>
                <c:pt idx="97">
                  <c:v>1804</c:v>
                </c:pt>
                <c:pt idx="98">
                  <c:v>1601</c:v>
                </c:pt>
                <c:pt idx="99">
                  <c:v>1511</c:v>
                </c:pt>
                <c:pt idx="100">
                  <c:v>1570</c:v>
                </c:pt>
                <c:pt idx="101">
                  <c:v>1451</c:v>
                </c:pt>
                <c:pt idx="102">
                  <c:v>1424</c:v>
                </c:pt>
                <c:pt idx="103">
                  <c:v>1364</c:v>
                </c:pt>
                <c:pt idx="104">
                  <c:v>1384</c:v>
                </c:pt>
                <c:pt idx="105">
                  <c:v>1212</c:v>
                </c:pt>
                <c:pt idx="106">
                  <c:v>1290</c:v>
                </c:pt>
                <c:pt idx="107">
                  <c:v>1249</c:v>
                </c:pt>
                <c:pt idx="108">
                  <c:v>1130</c:v>
                </c:pt>
                <c:pt idx="109">
                  <c:v>1189</c:v>
                </c:pt>
                <c:pt idx="110">
                  <c:v>1202</c:v>
                </c:pt>
                <c:pt idx="111">
                  <c:v>1197</c:v>
                </c:pt>
                <c:pt idx="112">
                  <c:v>1130</c:v>
                </c:pt>
                <c:pt idx="113">
                  <c:v>1131</c:v>
                </c:pt>
                <c:pt idx="114">
                  <c:v>1042</c:v>
                </c:pt>
                <c:pt idx="115">
                  <c:v>957</c:v>
                </c:pt>
                <c:pt idx="116">
                  <c:v>935</c:v>
                </c:pt>
                <c:pt idx="117">
                  <c:v>878</c:v>
                </c:pt>
                <c:pt idx="118">
                  <c:v>833</c:v>
                </c:pt>
                <c:pt idx="119">
                  <c:v>805</c:v>
                </c:pt>
                <c:pt idx="120">
                  <c:v>773</c:v>
                </c:pt>
                <c:pt idx="121">
                  <c:v>724</c:v>
                </c:pt>
                <c:pt idx="122">
                  <c:v>728</c:v>
                </c:pt>
                <c:pt idx="123">
                  <c:v>682</c:v>
                </c:pt>
                <c:pt idx="124">
                  <c:v>679</c:v>
                </c:pt>
                <c:pt idx="125">
                  <c:v>647</c:v>
                </c:pt>
                <c:pt idx="126">
                  <c:v>615</c:v>
                </c:pt>
                <c:pt idx="127">
                  <c:v>607</c:v>
                </c:pt>
                <c:pt idx="128">
                  <c:v>537</c:v>
                </c:pt>
                <c:pt idx="129">
                  <c:v>542</c:v>
                </c:pt>
                <c:pt idx="130">
                  <c:v>459</c:v>
                </c:pt>
                <c:pt idx="131">
                  <c:v>403</c:v>
                </c:pt>
                <c:pt idx="132">
                  <c:v>358</c:v>
                </c:pt>
                <c:pt idx="133">
                  <c:v>358</c:v>
                </c:pt>
                <c:pt idx="134">
                  <c:v>353</c:v>
                </c:pt>
                <c:pt idx="135">
                  <c:v>387</c:v>
                </c:pt>
                <c:pt idx="136">
                  <c:v>408</c:v>
                </c:pt>
                <c:pt idx="137">
                  <c:v>482</c:v>
                </c:pt>
                <c:pt idx="138">
                  <c:v>509</c:v>
                </c:pt>
                <c:pt idx="139">
                  <c:v>487</c:v>
                </c:pt>
                <c:pt idx="140">
                  <c:v>510</c:v>
                </c:pt>
                <c:pt idx="141">
                  <c:v>476</c:v>
                </c:pt>
                <c:pt idx="142">
                  <c:v>497</c:v>
                </c:pt>
                <c:pt idx="143">
                  <c:v>484</c:v>
                </c:pt>
                <c:pt idx="144">
                  <c:v>510</c:v>
                </c:pt>
                <c:pt idx="145">
                  <c:v>526</c:v>
                </c:pt>
                <c:pt idx="146">
                  <c:v>542</c:v>
                </c:pt>
                <c:pt idx="147">
                  <c:v>566</c:v>
                </c:pt>
                <c:pt idx="148">
                  <c:v>457</c:v>
                </c:pt>
                <c:pt idx="149">
                  <c:v>445</c:v>
                </c:pt>
                <c:pt idx="150">
                  <c:v>426</c:v>
                </c:pt>
                <c:pt idx="151">
                  <c:v>417</c:v>
                </c:pt>
                <c:pt idx="152">
                  <c:v>449</c:v>
                </c:pt>
                <c:pt idx="153">
                  <c:v>438</c:v>
                </c:pt>
                <c:pt idx="154">
                  <c:v>452</c:v>
                </c:pt>
                <c:pt idx="155">
                  <c:v>429</c:v>
                </c:pt>
                <c:pt idx="156">
                  <c:v>430</c:v>
                </c:pt>
                <c:pt idx="157">
                  <c:v>391</c:v>
                </c:pt>
                <c:pt idx="158">
                  <c:v>429</c:v>
                </c:pt>
                <c:pt idx="159">
                  <c:v>415</c:v>
                </c:pt>
                <c:pt idx="160">
                  <c:v>414</c:v>
                </c:pt>
                <c:pt idx="161">
                  <c:v>435</c:v>
                </c:pt>
                <c:pt idx="162">
                  <c:v>432</c:v>
                </c:pt>
                <c:pt idx="163">
                  <c:v>422</c:v>
                </c:pt>
                <c:pt idx="164">
                  <c:v>418</c:v>
                </c:pt>
                <c:pt idx="165">
                  <c:v>439</c:v>
                </c:pt>
                <c:pt idx="166">
                  <c:v>465</c:v>
                </c:pt>
                <c:pt idx="167">
                  <c:v>522</c:v>
                </c:pt>
                <c:pt idx="168">
                  <c:v>518</c:v>
                </c:pt>
                <c:pt idx="169">
                  <c:v>466</c:v>
                </c:pt>
                <c:pt idx="170">
                  <c:v>472</c:v>
                </c:pt>
                <c:pt idx="171">
                  <c:v>504</c:v>
                </c:pt>
                <c:pt idx="172">
                  <c:v>518</c:v>
                </c:pt>
                <c:pt idx="173">
                  <c:v>524</c:v>
                </c:pt>
                <c:pt idx="174">
                  <c:v>517</c:v>
                </c:pt>
                <c:pt idx="175">
                  <c:v>536</c:v>
                </c:pt>
                <c:pt idx="176">
                  <c:v>594</c:v>
                </c:pt>
                <c:pt idx="177">
                  <c:v>611</c:v>
                </c:pt>
                <c:pt idx="178">
                  <c:v>569</c:v>
                </c:pt>
                <c:pt idx="179">
                  <c:v>615</c:v>
                </c:pt>
                <c:pt idx="180">
                  <c:v>612</c:v>
                </c:pt>
                <c:pt idx="181">
                  <c:v>663</c:v>
                </c:pt>
                <c:pt idx="182">
                  <c:v>621</c:v>
                </c:pt>
                <c:pt idx="183">
                  <c:v>578</c:v>
                </c:pt>
                <c:pt idx="184">
                  <c:v>602</c:v>
                </c:pt>
                <c:pt idx="185">
                  <c:v>605</c:v>
                </c:pt>
                <c:pt idx="186">
                  <c:v>598</c:v>
                </c:pt>
                <c:pt idx="187">
                  <c:v>624</c:v>
                </c:pt>
                <c:pt idx="188">
                  <c:v>582</c:v>
                </c:pt>
                <c:pt idx="189">
                  <c:v>593</c:v>
                </c:pt>
                <c:pt idx="190">
                  <c:v>712</c:v>
                </c:pt>
                <c:pt idx="191">
                  <c:v>653</c:v>
                </c:pt>
                <c:pt idx="192">
                  <c:v>579</c:v>
                </c:pt>
                <c:pt idx="193">
                  <c:v>596</c:v>
                </c:pt>
                <c:pt idx="194">
                  <c:v>653</c:v>
                </c:pt>
                <c:pt idx="195">
                  <c:v>646</c:v>
                </c:pt>
                <c:pt idx="196">
                  <c:v>638</c:v>
                </c:pt>
                <c:pt idx="197">
                  <c:v>600</c:v>
                </c:pt>
                <c:pt idx="198">
                  <c:v>651</c:v>
                </c:pt>
                <c:pt idx="199">
                  <c:v>639</c:v>
                </c:pt>
                <c:pt idx="200">
                  <c:v>659</c:v>
                </c:pt>
                <c:pt idx="201">
                  <c:v>715</c:v>
                </c:pt>
                <c:pt idx="202">
                  <c:v>661</c:v>
                </c:pt>
                <c:pt idx="203">
                  <c:v>722</c:v>
                </c:pt>
                <c:pt idx="204">
                  <c:v>708</c:v>
                </c:pt>
                <c:pt idx="205">
                  <c:v>587</c:v>
                </c:pt>
                <c:pt idx="206">
                  <c:v>624</c:v>
                </c:pt>
                <c:pt idx="207">
                  <c:v>745</c:v>
                </c:pt>
                <c:pt idx="208">
                  <c:v>696</c:v>
                </c:pt>
                <c:pt idx="209">
                  <c:v>694</c:v>
                </c:pt>
                <c:pt idx="210">
                  <c:v>763</c:v>
                </c:pt>
                <c:pt idx="211">
                  <c:v>737</c:v>
                </c:pt>
                <c:pt idx="212">
                  <c:v>744</c:v>
                </c:pt>
                <c:pt idx="213">
                  <c:v>704</c:v>
                </c:pt>
                <c:pt idx="214">
                  <c:v>781</c:v>
                </c:pt>
                <c:pt idx="215">
                  <c:v>764</c:v>
                </c:pt>
                <c:pt idx="216">
                  <c:v>771</c:v>
                </c:pt>
                <c:pt idx="217">
                  <c:v>841</c:v>
                </c:pt>
                <c:pt idx="218">
                  <c:v>748</c:v>
                </c:pt>
                <c:pt idx="219">
                  <c:v>767</c:v>
                </c:pt>
                <c:pt idx="220">
                  <c:v>732</c:v>
                </c:pt>
                <c:pt idx="221">
                  <c:v>770</c:v>
                </c:pt>
                <c:pt idx="222">
                  <c:v>772</c:v>
                </c:pt>
                <c:pt idx="223">
                  <c:v>727</c:v>
                </c:pt>
                <c:pt idx="224">
                  <c:v>783</c:v>
                </c:pt>
                <c:pt idx="225">
                  <c:v>871</c:v>
                </c:pt>
                <c:pt idx="226">
                  <c:v>823</c:v>
                </c:pt>
                <c:pt idx="227">
                  <c:v>808</c:v>
                </c:pt>
                <c:pt idx="228">
                  <c:v>815</c:v>
                </c:pt>
                <c:pt idx="229">
                  <c:v>877</c:v>
                </c:pt>
                <c:pt idx="230">
                  <c:v>824</c:v>
                </c:pt>
                <c:pt idx="231">
                  <c:v>823</c:v>
                </c:pt>
                <c:pt idx="232">
                  <c:v>795</c:v>
                </c:pt>
                <c:pt idx="233">
                  <c:v>857</c:v>
                </c:pt>
                <c:pt idx="234">
                  <c:v>838</c:v>
                </c:pt>
                <c:pt idx="235">
                  <c:v>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88-4A81-BBAA-770C381AE1E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MultiFamily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7150">
              <a:noFill/>
            </a:ln>
            <a:effectLst/>
          </c:spPr>
          <c:invertIfNegative val="0"/>
          <c:cat>
            <c:strRef>
              <c:f>Sheet1!$A$2:$A$237</c:f>
              <c:strCache>
                <c:ptCount val="236"/>
                <c:pt idx="0">
                  <c:v>Jan-1998</c:v>
                </c:pt>
                <c:pt idx="1">
                  <c:v>Feb-1998</c:v>
                </c:pt>
                <c:pt idx="2">
                  <c:v>Mar-1998</c:v>
                </c:pt>
                <c:pt idx="3">
                  <c:v>Apr-1998</c:v>
                </c:pt>
                <c:pt idx="4">
                  <c:v>May-1998</c:v>
                </c:pt>
                <c:pt idx="5">
                  <c:v>Jun-1998</c:v>
                </c:pt>
                <c:pt idx="6">
                  <c:v>Jul-1998</c:v>
                </c:pt>
                <c:pt idx="7">
                  <c:v>Aug-1998</c:v>
                </c:pt>
                <c:pt idx="8">
                  <c:v>Sep-1998</c:v>
                </c:pt>
                <c:pt idx="9">
                  <c:v>Oct-1998</c:v>
                </c:pt>
                <c:pt idx="10">
                  <c:v>Nov-1998</c:v>
                </c:pt>
                <c:pt idx="11">
                  <c:v>Dec-1998</c:v>
                </c:pt>
                <c:pt idx="12">
                  <c:v>Jan-1999</c:v>
                </c:pt>
                <c:pt idx="13">
                  <c:v>Feb-1999</c:v>
                </c:pt>
                <c:pt idx="14">
                  <c:v>Mar-1999</c:v>
                </c:pt>
                <c:pt idx="15">
                  <c:v>Apr-1999</c:v>
                </c:pt>
                <c:pt idx="16">
                  <c:v>May-1999</c:v>
                </c:pt>
                <c:pt idx="17">
                  <c:v>Jun-1999</c:v>
                </c:pt>
                <c:pt idx="18">
                  <c:v>Jul-1999</c:v>
                </c:pt>
                <c:pt idx="19">
                  <c:v>Aug-1999</c:v>
                </c:pt>
                <c:pt idx="20">
                  <c:v>Sep-1999</c:v>
                </c:pt>
                <c:pt idx="21">
                  <c:v>Oct-1999</c:v>
                </c:pt>
                <c:pt idx="22">
                  <c:v>Nov-1999</c:v>
                </c:pt>
                <c:pt idx="23">
                  <c:v>Dec-1999</c:v>
                </c:pt>
                <c:pt idx="24">
                  <c:v>Jan-2000</c:v>
                </c:pt>
                <c:pt idx="25">
                  <c:v>Feb-2000</c:v>
                </c:pt>
                <c:pt idx="26">
                  <c:v>Mar-2000</c:v>
                </c:pt>
                <c:pt idx="27">
                  <c:v>Apr-2000</c:v>
                </c:pt>
                <c:pt idx="28">
                  <c:v>May-2000</c:v>
                </c:pt>
                <c:pt idx="29">
                  <c:v>Jun-2000</c:v>
                </c:pt>
                <c:pt idx="30">
                  <c:v>Jul-2000</c:v>
                </c:pt>
                <c:pt idx="31">
                  <c:v>Aug-2000</c:v>
                </c:pt>
                <c:pt idx="32">
                  <c:v>Sep-2000</c:v>
                </c:pt>
                <c:pt idx="33">
                  <c:v>Oct-2000</c:v>
                </c:pt>
                <c:pt idx="34">
                  <c:v>Nov-2000</c:v>
                </c:pt>
                <c:pt idx="35">
                  <c:v>Dec-2000</c:v>
                </c:pt>
                <c:pt idx="36">
                  <c:v>Jan-2001</c:v>
                </c:pt>
                <c:pt idx="37">
                  <c:v>Feb-2001</c:v>
                </c:pt>
                <c:pt idx="38">
                  <c:v>Mar-2001</c:v>
                </c:pt>
                <c:pt idx="39">
                  <c:v>Apr-2001</c:v>
                </c:pt>
                <c:pt idx="40">
                  <c:v>May-2001</c:v>
                </c:pt>
                <c:pt idx="41">
                  <c:v>Jun-2001</c:v>
                </c:pt>
                <c:pt idx="42">
                  <c:v>Jul-2001</c:v>
                </c:pt>
                <c:pt idx="43">
                  <c:v>Aug-2001</c:v>
                </c:pt>
                <c:pt idx="44">
                  <c:v>Sep-2001</c:v>
                </c:pt>
                <c:pt idx="45">
                  <c:v>Oct-2001</c:v>
                </c:pt>
                <c:pt idx="46">
                  <c:v>Nov-2001</c:v>
                </c:pt>
                <c:pt idx="47">
                  <c:v>Dec-2001</c:v>
                </c:pt>
                <c:pt idx="48">
                  <c:v>Jan-2002</c:v>
                </c:pt>
                <c:pt idx="49">
                  <c:v>Feb-2002</c:v>
                </c:pt>
                <c:pt idx="50">
                  <c:v>Mar-2002</c:v>
                </c:pt>
                <c:pt idx="51">
                  <c:v>Apr-2002</c:v>
                </c:pt>
                <c:pt idx="52">
                  <c:v>May-2002</c:v>
                </c:pt>
                <c:pt idx="53">
                  <c:v>Jun-2002</c:v>
                </c:pt>
                <c:pt idx="54">
                  <c:v>Jul-2002</c:v>
                </c:pt>
                <c:pt idx="55">
                  <c:v>Aug-2002</c:v>
                </c:pt>
                <c:pt idx="56">
                  <c:v>Sep-2002</c:v>
                </c:pt>
                <c:pt idx="57">
                  <c:v>Oct-2002</c:v>
                </c:pt>
                <c:pt idx="58">
                  <c:v>Nov-2002</c:v>
                </c:pt>
                <c:pt idx="59">
                  <c:v>Dec-2002</c:v>
                </c:pt>
                <c:pt idx="60">
                  <c:v>Jan-2003</c:v>
                </c:pt>
                <c:pt idx="61">
                  <c:v>Feb-2003</c:v>
                </c:pt>
                <c:pt idx="62">
                  <c:v>Mar-2003</c:v>
                </c:pt>
                <c:pt idx="63">
                  <c:v>Apr-2003</c:v>
                </c:pt>
                <c:pt idx="64">
                  <c:v>May-2003</c:v>
                </c:pt>
                <c:pt idx="65">
                  <c:v>Jun-2003</c:v>
                </c:pt>
                <c:pt idx="66">
                  <c:v>Jul-2003</c:v>
                </c:pt>
                <c:pt idx="67">
                  <c:v>Aug-2003</c:v>
                </c:pt>
                <c:pt idx="68">
                  <c:v>Sep-2003</c:v>
                </c:pt>
                <c:pt idx="69">
                  <c:v>Oct-2003</c:v>
                </c:pt>
                <c:pt idx="70">
                  <c:v>Nov-2003</c:v>
                </c:pt>
                <c:pt idx="71">
                  <c:v>Dec-2003</c:v>
                </c:pt>
                <c:pt idx="72">
                  <c:v>Jan-2004</c:v>
                </c:pt>
                <c:pt idx="73">
                  <c:v>Feb-2004</c:v>
                </c:pt>
                <c:pt idx="74">
                  <c:v>Mar-2004</c:v>
                </c:pt>
                <c:pt idx="75">
                  <c:v>Apr-2004</c:v>
                </c:pt>
                <c:pt idx="76">
                  <c:v>May-2004</c:v>
                </c:pt>
                <c:pt idx="77">
                  <c:v>Jun-2004</c:v>
                </c:pt>
                <c:pt idx="78">
                  <c:v>Jul-2004</c:v>
                </c:pt>
                <c:pt idx="79">
                  <c:v>Aug-2004</c:v>
                </c:pt>
                <c:pt idx="80">
                  <c:v>Sep-2004</c:v>
                </c:pt>
                <c:pt idx="81">
                  <c:v>Oct-2004</c:v>
                </c:pt>
                <c:pt idx="82">
                  <c:v>Nov-2004</c:v>
                </c:pt>
                <c:pt idx="83">
                  <c:v>Dec-2004</c:v>
                </c:pt>
                <c:pt idx="84">
                  <c:v>Jan-2005</c:v>
                </c:pt>
                <c:pt idx="85">
                  <c:v>Feb-2005</c:v>
                </c:pt>
                <c:pt idx="86">
                  <c:v>Mar-2005</c:v>
                </c:pt>
                <c:pt idx="87">
                  <c:v>Apr-2005</c:v>
                </c:pt>
                <c:pt idx="88">
                  <c:v>May-2005</c:v>
                </c:pt>
                <c:pt idx="89">
                  <c:v>Jun-2005</c:v>
                </c:pt>
                <c:pt idx="90">
                  <c:v>Jul-2005</c:v>
                </c:pt>
                <c:pt idx="91">
                  <c:v>Aug-2005</c:v>
                </c:pt>
                <c:pt idx="92">
                  <c:v>Sep-2005</c:v>
                </c:pt>
                <c:pt idx="93">
                  <c:v>Oct-2005</c:v>
                </c:pt>
                <c:pt idx="94">
                  <c:v>Nov-2005</c:v>
                </c:pt>
                <c:pt idx="95">
                  <c:v>Dec-2005</c:v>
                </c:pt>
                <c:pt idx="96">
                  <c:v>Jan-2006</c:v>
                </c:pt>
                <c:pt idx="97">
                  <c:v>Feb-2006</c:v>
                </c:pt>
                <c:pt idx="98">
                  <c:v>Mar-2006</c:v>
                </c:pt>
                <c:pt idx="99">
                  <c:v>Apr-2006</c:v>
                </c:pt>
                <c:pt idx="100">
                  <c:v>May-2006</c:v>
                </c:pt>
                <c:pt idx="101">
                  <c:v>Jun-2006</c:v>
                </c:pt>
                <c:pt idx="102">
                  <c:v>Jul-2006</c:v>
                </c:pt>
                <c:pt idx="103">
                  <c:v>Aug-2006</c:v>
                </c:pt>
                <c:pt idx="104">
                  <c:v>Sep-2006</c:v>
                </c:pt>
                <c:pt idx="105">
                  <c:v>Oct-2006</c:v>
                </c:pt>
                <c:pt idx="106">
                  <c:v>Nov-2006</c:v>
                </c:pt>
                <c:pt idx="107">
                  <c:v>Dec-2006</c:v>
                </c:pt>
                <c:pt idx="108">
                  <c:v>Jan-2007</c:v>
                </c:pt>
                <c:pt idx="109">
                  <c:v>Feb-2007</c:v>
                </c:pt>
                <c:pt idx="110">
                  <c:v>Mar-2007</c:v>
                </c:pt>
                <c:pt idx="111">
                  <c:v>Apr-2007</c:v>
                </c:pt>
                <c:pt idx="112">
                  <c:v>May-2007</c:v>
                </c:pt>
                <c:pt idx="113">
                  <c:v>Jun-2007</c:v>
                </c:pt>
                <c:pt idx="114">
                  <c:v>Jul-2007</c:v>
                </c:pt>
                <c:pt idx="115">
                  <c:v>Aug-2007</c:v>
                </c:pt>
                <c:pt idx="116">
                  <c:v>Sep-2007</c:v>
                </c:pt>
                <c:pt idx="117">
                  <c:v>Oct-2007</c:v>
                </c:pt>
                <c:pt idx="118">
                  <c:v>Nov-2007</c:v>
                </c:pt>
                <c:pt idx="119">
                  <c:v>Dec-2007</c:v>
                </c:pt>
                <c:pt idx="120">
                  <c:v>Jan-2008</c:v>
                </c:pt>
                <c:pt idx="121">
                  <c:v>Feb-2008</c:v>
                </c:pt>
                <c:pt idx="122">
                  <c:v>Mar-2008</c:v>
                </c:pt>
                <c:pt idx="123">
                  <c:v>Apr-2008</c:v>
                </c:pt>
                <c:pt idx="124">
                  <c:v>May-2008</c:v>
                </c:pt>
                <c:pt idx="125">
                  <c:v>Jun-2008</c:v>
                </c:pt>
                <c:pt idx="126">
                  <c:v>Jul-2008</c:v>
                </c:pt>
                <c:pt idx="127">
                  <c:v>Aug-2008</c:v>
                </c:pt>
                <c:pt idx="128">
                  <c:v>Sep-2008</c:v>
                </c:pt>
                <c:pt idx="129">
                  <c:v>Oct-2008</c:v>
                </c:pt>
                <c:pt idx="130">
                  <c:v>Nov-2008</c:v>
                </c:pt>
                <c:pt idx="131">
                  <c:v>Dec-2008</c:v>
                </c:pt>
                <c:pt idx="132">
                  <c:v>Jan-2009</c:v>
                </c:pt>
                <c:pt idx="133">
                  <c:v>Feb-2009</c:v>
                </c:pt>
                <c:pt idx="134">
                  <c:v>Mar-2009</c:v>
                </c:pt>
                <c:pt idx="135">
                  <c:v>Apr-2009</c:v>
                </c:pt>
                <c:pt idx="136">
                  <c:v>May-2009</c:v>
                </c:pt>
                <c:pt idx="137">
                  <c:v>Jun-2009</c:v>
                </c:pt>
                <c:pt idx="138">
                  <c:v>Jul-2009</c:v>
                </c:pt>
                <c:pt idx="139">
                  <c:v>Aug-2009</c:v>
                </c:pt>
                <c:pt idx="140">
                  <c:v>Sep-2009</c:v>
                </c:pt>
                <c:pt idx="141">
                  <c:v>Oct-2009</c:v>
                </c:pt>
                <c:pt idx="142">
                  <c:v>Nov-2009</c:v>
                </c:pt>
                <c:pt idx="143">
                  <c:v>Dec-2009</c:v>
                </c:pt>
                <c:pt idx="144">
                  <c:v>Jan-2010</c:v>
                </c:pt>
                <c:pt idx="145">
                  <c:v>Feb-2010</c:v>
                </c:pt>
                <c:pt idx="146">
                  <c:v>Mar-2010</c:v>
                </c:pt>
                <c:pt idx="147">
                  <c:v>Apr-2010</c:v>
                </c:pt>
                <c:pt idx="148">
                  <c:v>May-2010</c:v>
                </c:pt>
                <c:pt idx="149">
                  <c:v>Jun-2010</c:v>
                </c:pt>
                <c:pt idx="150">
                  <c:v>Jul-2010</c:v>
                </c:pt>
                <c:pt idx="151">
                  <c:v>Aug-2010</c:v>
                </c:pt>
                <c:pt idx="152">
                  <c:v>Sep-2010</c:v>
                </c:pt>
                <c:pt idx="153">
                  <c:v>Oct-2010</c:v>
                </c:pt>
                <c:pt idx="154">
                  <c:v>Nov-2010</c:v>
                </c:pt>
                <c:pt idx="155">
                  <c:v>Dec-2010</c:v>
                </c:pt>
                <c:pt idx="156">
                  <c:v>Jan-2011</c:v>
                </c:pt>
                <c:pt idx="157">
                  <c:v>Feb-2011</c:v>
                </c:pt>
                <c:pt idx="158">
                  <c:v>Mar-2011</c:v>
                </c:pt>
                <c:pt idx="159">
                  <c:v>Apr-2011</c:v>
                </c:pt>
                <c:pt idx="160">
                  <c:v>May-2011</c:v>
                </c:pt>
                <c:pt idx="161">
                  <c:v>Jun-2011</c:v>
                </c:pt>
                <c:pt idx="162">
                  <c:v>Jul-2011</c:v>
                </c:pt>
                <c:pt idx="163">
                  <c:v>Aug-2011</c:v>
                </c:pt>
                <c:pt idx="164">
                  <c:v>Sep-2011</c:v>
                </c:pt>
                <c:pt idx="165">
                  <c:v>Oct-2011</c:v>
                </c:pt>
                <c:pt idx="166">
                  <c:v>Nov-2011</c:v>
                </c:pt>
                <c:pt idx="167">
                  <c:v>Dec-2011</c:v>
                </c:pt>
                <c:pt idx="168">
                  <c:v>Jan-2012</c:v>
                </c:pt>
                <c:pt idx="169">
                  <c:v>Feb-2012</c:v>
                </c:pt>
                <c:pt idx="170">
                  <c:v>Mar-2012</c:v>
                </c:pt>
                <c:pt idx="171">
                  <c:v>Apr-2012</c:v>
                </c:pt>
                <c:pt idx="172">
                  <c:v>May-2012</c:v>
                </c:pt>
                <c:pt idx="173">
                  <c:v>Jun-2012</c:v>
                </c:pt>
                <c:pt idx="174">
                  <c:v>Jul-2012</c:v>
                </c:pt>
                <c:pt idx="175">
                  <c:v>Aug-2012</c:v>
                </c:pt>
                <c:pt idx="176">
                  <c:v>Sep-2012</c:v>
                </c:pt>
                <c:pt idx="177">
                  <c:v>Oct-2012</c:v>
                </c:pt>
                <c:pt idx="178">
                  <c:v>Nov-2012</c:v>
                </c:pt>
                <c:pt idx="179">
                  <c:v>Dec-2012</c:v>
                </c:pt>
                <c:pt idx="180">
                  <c:v>Jan-2013</c:v>
                </c:pt>
                <c:pt idx="181">
                  <c:v>Feb-2013</c:v>
                </c:pt>
                <c:pt idx="182">
                  <c:v>Mar-2013</c:v>
                </c:pt>
                <c:pt idx="183">
                  <c:v>Apr-2013</c:v>
                </c:pt>
                <c:pt idx="184">
                  <c:v>May-2013</c:v>
                </c:pt>
                <c:pt idx="185">
                  <c:v>Jun-2013</c:v>
                </c:pt>
                <c:pt idx="186">
                  <c:v>Jul-2013</c:v>
                </c:pt>
                <c:pt idx="187">
                  <c:v>Aug-2013</c:v>
                </c:pt>
                <c:pt idx="188">
                  <c:v>Sep-2013</c:v>
                </c:pt>
                <c:pt idx="189">
                  <c:v>Oct-2013</c:v>
                </c:pt>
                <c:pt idx="190">
                  <c:v>Nov-2013</c:v>
                </c:pt>
                <c:pt idx="191">
                  <c:v>Dec-2013</c:v>
                </c:pt>
                <c:pt idx="192">
                  <c:v>Jan-2014</c:v>
                </c:pt>
                <c:pt idx="193">
                  <c:v>Feb-2014</c:v>
                </c:pt>
                <c:pt idx="194">
                  <c:v>Mar-2014</c:v>
                </c:pt>
                <c:pt idx="195">
                  <c:v>Apr-2014</c:v>
                </c:pt>
                <c:pt idx="196">
                  <c:v>May-2014</c:v>
                </c:pt>
                <c:pt idx="197">
                  <c:v>Jun-2014</c:v>
                </c:pt>
                <c:pt idx="198">
                  <c:v>Jul-2014</c:v>
                </c:pt>
                <c:pt idx="199">
                  <c:v>Aug-2014</c:v>
                </c:pt>
                <c:pt idx="200">
                  <c:v>Sep-2014</c:v>
                </c:pt>
                <c:pt idx="201">
                  <c:v>Oct-2014</c:v>
                </c:pt>
                <c:pt idx="202">
                  <c:v>Nov-2014</c:v>
                </c:pt>
                <c:pt idx="203">
                  <c:v>Dec-2014</c:v>
                </c:pt>
                <c:pt idx="204">
                  <c:v>Jan-2015</c:v>
                </c:pt>
                <c:pt idx="205">
                  <c:v>Feb-2015</c:v>
                </c:pt>
                <c:pt idx="206">
                  <c:v>Mar-2015</c:v>
                </c:pt>
                <c:pt idx="207">
                  <c:v>Apr-2015</c:v>
                </c:pt>
                <c:pt idx="208">
                  <c:v>May-2015</c:v>
                </c:pt>
                <c:pt idx="209">
                  <c:v>Jun-2015</c:v>
                </c:pt>
                <c:pt idx="210">
                  <c:v>Jul-2015</c:v>
                </c:pt>
                <c:pt idx="211">
                  <c:v>Aug-2015</c:v>
                </c:pt>
                <c:pt idx="212">
                  <c:v>Sep-2015</c:v>
                </c:pt>
                <c:pt idx="213">
                  <c:v>Oct-2015</c:v>
                </c:pt>
                <c:pt idx="214">
                  <c:v>Nov-2015</c:v>
                </c:pt>
                <c:pt idx="215">
                  <c:v>Dec-2015</c:v>
                </c:pt>
                <c:pt idx="216">
                  <c:v>Jan-2016</c:v>
                </c:pt>
                <c:pt idx="217">
                  <c:v>Feb-2016</c:v>
                </c:pt>
                <c:pt idx="218">
                  <c:v>Mar-2016</c:v>
                </c:pt>
                <c:pt idx="219">
                  <c:v>Apr-2016</c:v>
                </c:pt>
                <c:pt idx="220">
                  <c:v>May-2016</c:v>
                </c:pt>
                <c:pt idx="221">
                  <c:v>Jun-2016</c:v>
                </c:pt>
                <c:pt idx="222">
                  <c:v>Jul-2016</c:v>
                </c:pt>
                <c:pt idx="223">
                  <c:v>Aug-2016</c:v>
                </c:pt>
                <c:pt idx="224">
                  <c:v>Sep-2016</c:v>
                </c:pt>
                <c:pt idx="225">
                  <c:v>Oct-2016</c:v>
                </c:pt>
                <c:pt idx="226">
                  <c:v>Nov-2016</c:v>
                </c:pt>
                <c:pt idx="227">
                  <c:v>Dec-2016</c:v>
                </c:pt>
                <c:pt idx="228">
                  <c:v>Jan-2017</c:v>
                </c:pt>
                <c:pt idx="229">
                  <c:v>Feb-2017</c:v>
                </c:pt>
                <c:pt idx="230">
                  <c:v>Mar-2017</c:v>
                </c:pt>
                <c:pt idx="231">
                  <c:v>Apr-2017</c:v>
                </c:pt>
                <c:pt idx="232">
                  <c:v>May-2017</c:v>
                </c:pt>
                <c:pt idx="233">
                  <c:v>Jun-2017</c:v>
                </c:pt>
                <c:pt idx="234">
                  <c:v>Jul-2017</c:v>
                </c:pt>
                <c:pt idx="235">
                  <c:v>Aug-2017</c:v>
                </c:pt>
              </c:strCache>
            </c:strRef>
          </c:cat>
          <c:val>
            <c:numRef>
              <c:f>Sheet1!$E$2:$E$237</c:f>
              <c:numCache>
                <c:formatCode>#,###,##0</c:formatCode>
                <c:ptCount val="236"/>
                <c:pt idx="0">
                  <c:v>298</c:v>
                </c:pt>
                <c:pt idx="1">
                  <c:v>347</c:v>
                </c:pt>
                <c:pt idx="2">
                  <c:v>346</c:v>
                </c:pt>
                <c:pt idx="3">
                  <c:v>310</c:v>
                </c:pt>
                <c:pt idx="4">
                  <c:v>324</c:v>
                </c:pt>
                <c:pt idx="5">
                  <c:v>366</c:v>
                </c:pt>
                <c:pt idx="6">
                  <c:v>398</c:v>
                </c:pt>
                <c:pt idx="7">
                  <c:v>340</c:v>
                </c:pt>
                <c:pt idx="8">
                  <c:v>320</c:v>
                </c:pt>
                <c:pt idx="9">
                  <c:v>417</c:v>
                </c:pt>
                <c:pt idx="10">
                  <c:v>277</c:v>
                </c:pt>
                <c:pt idx="11">
                  <c:v>380</c:v>
                </c:pt>
                <c:pt idx="12">
                  <c:v>399</c:v>
                </c:pt>
                <c:pt idx="13">
                  <c:v>353</c:v>
                </c:pt>
                <c:pt idx="14">
                  <c:v>365</c:v>
                </c:pt>
                <c:pt idx="15">
                  <c:v>333</c:v>
                </c:pt>
                <c:pt idx="16">
                  <c:v>299</c:v>
                </c:pt>
                <c:pt idx="17">
                  <c:v>293</c:v>
                </c:pt>
                <c:pt idx="18">
                  <c:v>361</c:v>
                </c:pt>
                <c:pt idx="19">
                  <c:v>383</c:v>
                </c:pt>
                <c:pt idx="20">
                  <c:v>349</c:v>
                </c:pt>
                <c:pt idx="21">
                  <c:v>298</c:v>
                </c:pt>
                <c:pt idx="22">
                  <c:v>327</c:v>
                </c:pt>
                <c:pt idx="23">
                  <c:v>333</c:v>
                </c:pt>
                <c:pt idx="24">
                  <c:v>368</c:v>
                </c:pt>
                <c:pt idx="25">
                  <c:v>482</c:v>
                </c:pt>
                <c:pt idx="26">
                  <c:v>291</c:v>
                </c:pt>
                <c:pt idx="27">
                  <c:v>351</c:v>
                </c:pt>
                <c:pt idx="28">
                  <c:v>345</c:v>
                </c:pt>
                <c:pt idx="29">
                  <c:v>357</c:v>
                </c:pt>
                <c:pt idx="30">
                  <c:v>321</c:v>
                </c:pt>
                <c:pt idx="31">
                  <c:v>310</c:v>
                </c:pt>
                <c:pt idx="32">
                  <c:v>312</c:v>
                </c:pt>
                <c:pt idx="33">
                  <c:v>314</c:v>
                </c:pt>
                <c:pt idx="34">
                  <c:v>339</c:v>
                </c:pt>
                <c:pt idx="35">
                  <c:v>306</c:v>
                </c:pt>
                <c:pt idx="36">
                  <c:v>325</c:v>
                </c:pt>
                <c:pt idx="37">
                  <c:v>345</c:v>
                </c:pt>
                <c:pt idx="38">
                  <c:v>372</c:v>
                </c:pt>
                <c:pt idx="39">
                  <c:v>338</c:v>
                </c:pt>
                <c:pt idx="40">
                  <c:v>320</c:v>
                </c:pt>
                <c:pt idx="41">
                  <c:v>341</c:v>
                </c:pt>
                <c:pt idx="42">
                  <c:v>372</c:v>
                </c:pt>
                <c:pt idx="43">
                  <c:v>281</c:v>
                </c:pt>
                <c:pt idx="44">
                  <c:v>319</c:v>
                </c:pt>
                <c:pt idx="45">
                  <c:v>300</c:v>
                </c:pt>
                <c:pt idx="46">
                  <c:v>358</c:v>
                </c:pt>
                <c:pt idx="47">
                  <c:v>283</c:v>
                </c:pt>
                <c:pt idx="48">
                  <c:v>380</c:v>
                </c:pt>
                <c:pt idx="49">
                  <c:v>328</c:v>
                </c:pt>
                <c:pt idx="50">
                  <c:v>350</c:v>
                </c:pt>
                <c:pt idx="51">
                  <c:v>315</c:v>
                </c:pt>
                <c:pt idx="52">
                  <c:v>362</c:v>
                </c:pt>
                <c:pt idx="53">
                  <c:v>349</c:v>
                </c:pt>
                <c:pt idx="54">
                  <c:v>332</c:v>
                </c:pt>
                <c:pt idx="55">
                  <c:v>386</c:v>
                </c:pt>
                <c:pt idx="56">
                  <c:v>358</c:v>
                </c:pt>
                <c:pt idx="57">
                  <c:v>296</c:v>
                </c:pt>
                <c:pt idx="58">
                  <c:v>359</c:v>
                </c:pt>
                <c:pt idx="59">
                  <c:v>349</c:v>
                </c:pt>
                <c:pt idx="60">
                  <c:v>316</c:v>
                </c:pt>
                <c:pt idx="61">
                  <c:v>328</c:v>
                </c:pt>
                <c:pt idx="62">
                  <c:v>327</c:v>
                </c:pt>
                <c:pt idx="63">
                  <c:v>269</c:v>
                </c:pt>
                <c:pt idx="64">
                  <c:v>360</c:v>
                </c:pt>
                <c:pt idx="65">
                  <c:v>354</c:v>
                </c:pt>
                <c:pt idx="66">
                  <c:v>362</c:v>
                </c:pt>
                <c:pt idx="67">
                  <c:v>349</c:v>
                </c:pt>
                <c:pt idx="68">
                  <c:v>384</c:v>
                </c:pt>
                <c:pt idx="69">
                  <c:v>336</c:v>
                </c:pt>
                <c:pt idx="70">
                  <c:v>389</c:v>
                </c:pt>
                <c:pt idx="71">
                  <c:v>410</c:v>
                </c:pt>
                <c:pt idx="72">
                  <c:v>351</c:v>
                </c:pt>
                <c:pt idx="73">
                  <c:v>365</c:v>
                </c:pt>
                <c:pt idx="74">
                  <c:v>366</c:v>
                </c:pt>
                <c:pt idx="75">
                  <c:v>357</c:v>
                </c:pt>
                <c:pt idx="76">
                  <c:v>329</c:v>
                </c:pt>
                <c:pt idx="77">
                  <c:v>302</c:v>
                </c:pt>
                <c:pt idx="78">
                  <c:v>327</c:v>
                </c:pt>
                <c:pt idx="79">
                  <c:v>333</c:v>
                </c:pt>
                <c:pt idx="80">
                  <c:v>350</c:v>
                </c:pt>
                <c:pt idx="81">
                  <c:v>412</c:v>
                </c:pt>
                <c:pt idx="82">
                  <c:v>324</c:v>
                </c:pt>
                <c:pt idx="83">
                  <c:v>328</c:v>
                </c:pt>
                <c:pt idx="84">
                  <c:v>405</c:v>
                </c:pt>
                <c:pt idx="85">
                  <c:v>415</c:v>
                </c:pt>
                <c:pt idx="86">
                  <c:v>281</c:v>
                </c:pt>
                <c:pt idx="87">
                  <c:v>403</c:v>
                </c:pt>
                <c:pt idx="88">
                  <c:v>311</c:v>
                </c:pt>
                <c:pt idx="89">
                  <c:v>349</c:v>
                </c:pt>
                <c:pt idx="90">
                  <c:v>330</c:v>
                </c:pt>
                <c:pt idx="91">
                  <c:v>367</c:v>
                </c:pt>
                <c:pt idx="92">
                  <c:v>362</c:v>
                </c:pt>
                <c:pt idx="93">
                  <c:v>325</c:v>
                </c:pt>
                <c:pt idx="94">
                  <c:v>339</c:v>
                </c:pt>
                <c:pt idx="95">
                  <c:v>366</c:v>
                </c:pt>
                <c:pt idx="96">
                  <c:v>450</c:v>
                </c:pt>
                <c:pt idx="97">
                  <c:v>315</c:v>
                </c:pt>
                <c:pt idx="98">
                  <c:v>368</c:v>
                </c:pt>
                <c:pt idx="99">
                  <c:v>310</c:v>
                </c:pt>
                <c:pt idx="100">
                  <c:v>372</c:v>
                </c:pt>
                <c:pt idx="101">
                  <c:v>351</c:v>
                </c:pt>
                <c:pt idx="102">
                  <c:v>313</c:v>
                </c:pt>
                <c:pt idx="103">
                  <c:v>286</c:v>
                </c:pt>
                <c:pt idx="104">
                  <c:v>336</c:v>
                </c:pt>
                <c:pt idx="105">
                  <c:v>279</c:v>
                </c:pt>
                <c:pt idx="106">
                  <c:v>280</c:v>
                </c:pt>
                <c:pt idx="107">
                  <c:v>400</c:v>
                </c:pt>
                <c:pt idx="108">
                  <c:v>279</c:v>
                </c:pt>
                <c:pt idx="109">
                  <c:v>291</c:v>
                </c:pt>
                <c:pt idx="110">
                  <c:v>293</c:v>
                </c:pt>
                <c:pt idx="111">
                  <c:v>293</c:v>
                </c:pt>
                <c:pt idx="112">
                  <c:v>285</c:v>
                </c:pt>
                <c:pt idx="113">
                  <c:v>317</c:v>
                </c:pt>
                <c:pt idx="114">
                  <c:v>312</c:v>
                </c:pt>
                <c:pt idx="115">
                  <c:v>373</c:v>
                </c:pt>
                <c:pt idx="116">
                  <c:v>248</c:v>
                </c:pt>
                <c:pt idx="117">
                  <c:v>386</c:v>
                </c:pt>
                <c:pt idx="118">
                  <c:v>364</c:v>
                </c:pt>
                <c:pt idx="119">
                  <c:v>232</c:v>
                </c:pt>
                <c:pt idx="120">
                  <c:v>311</c:v>
                </c:pt>
                <c:pt idx="121">
                  <c:v>379</c:v>
                </c:pt>
                <c:pt idx="122">
                  <c:v>277</c:v>
                </c:pt>
                <c:pt idx="123">
                  <c:v>331</c:v>
                </c:pt>
                <c:pt idx="124">
                  <c:v>294</c:v>
                </c:pt>
                <c:pt idx="125">
                  <c:v>399</c:v>
                </c:pt>
                <c:pt idx="126">
                  <c:v>308</c:v>
                </c:pt>
                <c:pt idx="127">
                  <c:v>237</c:v>
                </c:pt>
                <c:pt idx="128">
                  <c:v>283</c:v>
                </c:pt>
                <c:pt idx="129">
                  <c:v>235</c:v>
                </c:pt>
                <c:pt idx="130">
                  <c:v>193</c:v>
                </c:pt>
                <c:pt idx="131">
                  <c:v>157</c:v>
                </c:pt>
                <c:pt idx="132">
                  <c:v>132</c:v>
                </c:pt>
                <c:pt idx="133">
                  <c:v>224</c:v>
                </c:pt>
                <c:pt idx="134">
                  <c:v>152</c:v>
                </c:pt>
                <c:pt idx="135">
                  <c:v>91</c:v>
                </c:pt>
                <c:pt idx="136">
                  <c:v>132</c:v>
                </c:pt>
                <c:pt idx="137">
                  <c:v>103</c:v>
                </c:pt>
                <c:pt idx="138">
                  <c:v>85</c:v>
                </c:pt>
                <c:pt idx="139">
                  <c:v>99</c:v>
                </c:pt>
                <c:pt idx="140">
                  <c:v>75</c:v>
                </c:pt>
                <c:pt idx="141">
                  <c:v>58</c:v>
                </c:pt>
                <c:pt idx="142">
                  <c:v>91</c:v>
                </c:pt>
                <c:pt idx="143">
                  <c:v>97</c:v>
                </c:pt>
                <c:pt idx="144">
                  <c:v>104</c:v>
                </c:pt>
                <c:pt idx="145">
                  <c:v>78</c:v>
                </c:pt>
                <c:pt idx="146">
                  <c:v>94</c:v>
                </c:pt>
                <c:pt idx="147">
                  <c:v>121</c:v>
                </c:pt>
                <c:pt idx="148">
                  <c:v>126</c:v>
                </c:pt>
                <c:pt idx="149">
                  <c:v>91</c:v>
                </c:pt>
                <c:pt idx="150">
                  <c:v>120</c:v>
                </c:pt>
                <c:pt idx="151">
                  <c:v>182</c:v>
                </c:pt>
                <c:pt idx="152">
                  <c:v>145</c:v>
                </c:pt>
                <c:pt idx="153">
                  <c:v>105</c:v>
                </c:pt>
                <c:pt idx="154">
                  <c:v>93</c:v>
                </c:pt>
                <c:pt idx="155">
                  <c:v>110</c:v>
                </c:pt>
                <c:pt idx="156">
                  <c:v>200</c:v>
                </c:pt>
                <c:pt idx="157">
                  <c:v>126</c:v>
                </c:pt>
                <c:pt idx="158">
                  <c:v>171</c:v>
                </c:pt>
                <c:pt idx="159">
                  <c:v>139</c:v>
                </c:pt>
                <c:pt idx="160">
                  <c:v>147</c:v>
                </c:pt>
                <c:pt idx="161">
                  <c:v>173</c:v>
                </c:pt>
                <c:pt idx="162">
                  <c:v>191</c:v>
                </c:pt>
                <c:pt idx="163">
                  <c:v>163</c:v>
                </c:pt>
                <c:pt idx="164">
                  <c:v>232</c:v>
                </c:pt>
                <c:pt idx="165">
                  <c:v>171</c:v>
                </c:pt>
                <c:pt idx="166">
                  <c:v>246</c:v>
                </c:pt>
                <c:pt idx="167">
                  <c:v>172</c:v>
                </c:pt>
                <c:pt idx="168">
                  <c:v>205</c:v>
                </c:pt>
                <c:pt idx="169">
                  <c:v>238</c:v>
                </c:pt>
                <c:pt idx="170">
                  <c:v>223</c:v>
                </c:pt>
                <c:pt idx="171">
                  <c:v>249</c:v>
                </c:pt>
                <c:pt idx="172">
                  <c:v>190</c:v>
                </c:pt>
                <c:pt idx="173">
                  <c:v>233</c:v>
                </c:pt>
                <c:pt idx="174">
                  <c:v>223</c:v>
                </c:pt>
                <c:pt idx="175">
                  <c:v>218</c:v>
                </c:pt>
                <c:pt idx="176">
                  <c:v>253</c:v>
                </c:pt>
                <c:pt idx="177">
                  <c:v>304</c:v>
                </c:pt>
                <c:pt idx="178">
                  <c:v>264</c:v>
                </c:pt>
                <c:pt idx="179">
                  <c:v>361</c:v>
                </c:pt>
                <c:pt idx="180">
                  <c:v>276</c:v>
                </c:pt>
                <c:pt idx="181">
                  <c:v>307</c:v>
                </c:pt>
                <c:pt idx="182">
                  <c:v>378</c:v>
                </c:pt>
                <c:pt idx="183">
                  <c:v>248</c:v>
                </c:pt>
                <c:pt idx="184">
                  <c:v>318</c:v>
                </c:pt>
                <c:pt idx="185">
                  <c:v>247</c:v>
                </c:pt>
                <c:pt idx="186">
                  <c:v>293</c:v>
                </c:pt>
                <c:pt idx="187">
                  <c:v>274</c:v>
                </c:pt>
                <c:pt idx="188">
                  <c:v>278</c:v>
                </c:pt>
                <c:pt idx="189">
                  <c:v>328</c:v>
                </c:pt>
                <c:pt idx="190">
                  <c:v>392</c:v>
                </c:pt>
                <c:pt idx="191">
                  <c:v>357</c:v>
                </c:pt>
                <c:pt idx="192">
                  <c:v>323</c:v>
                </c:pt>
                <c:pt idx="193">
                  <c:v>352</c:v>
                </c:pt>
                <c:pt idx="194">
                  <c:v>320</c:v>
                </c:pt>
                <c:pt idx="195">
                  <c:v>392</c:v>
                </c:pt>
                <c:pt idx="196">
                  <c:v>349</c:v>
                </c:pt>
                <c:pt idx="197">
                  <c:v>328</c:v>
                </c:pt>
                <c:pt idx="198">
                  <c:v>434</c:v>
                </c:pt>
                <c:pt idx="199">
                  <c:v>345</c:v>
                </c:pt>
                <c:pt idx="200">
                  <c:v>340</c:v>
                </c:pt>
                <c:pt idx="201">
                  <c:v>379</c:v>
                </c:pt>
                <c:pt idx="202">
                  <c:v>333</c:v>
                </c:pt>
                <c:pt idx="203">
                  <c:v>359</c:v>
                </c:pt>
                <c:pt idx="204">
                  <c:v>393</c:v>
                </c:pt>
                <c:pt idx="205">
                  <c:v>300</c:v>
                </c:pt>
                <c:pt idx="206">
                  <c:v>350</c:v>
                </c:pt>
                <c:pt idx="207">
                  <c:v>455</c:v>
                </c:pt>
                <c:pt idx="208">
                  <c:v>370</c:v>
                </c:pt>
                <c:pt idx="209">
                  <c:v>507</c:v>
                </c:pt>
                <c:pt idx="210">
                  <c:v>377</c:v>
                </c:pt>
                <c:pt idx="211">
                  <c:v>397</c:v>
                </c:pt>
                <c:pt idx="212">
                  <c:v>465</c:v>
                </c:pt>
                <c:pt idx="213">
                  <c:v>355</c:v>
                </c:pt>
                <c:pt idx="214">
                  <c:v>395</c:v>
                </c:pt>
                <c:pt idx="215">
                  <c:v>374</c:v>
                </c:pt>
                <c:pt idx="216">
                  <c:v>352</c:v>
                </c:pt>
                <c:pt idx="217">
                  <c:v>368</c:v>
                </c:pt>
                <c:pt idx="218">
                  <c:v>380</c:v>
                </c:pt>
                <c:pt idx="219">
                  <c:v>397</c:v>
                </c:pt>
                <c:pt idx="220">
                  <c:v>387</c:v>
                </c:pt>
                <c:pt idx="221">
                  <c:v>420</c:v>
                </c:pt>
                <c:pt idx="222">
                  <c:v>451</c:v>
                </c:pt>
                <c:pt idx="223">
                  <c:v>437</c:v>
                </c:pt>
                <c:pt idx="224">
                  <c:v>279</c:v>
                </c:pt>
                <c:pt idx="225">
                  <c:v>457</c:v>
                </c:pt>
                <c:pt idx="226">
                  <c:v>326</c:v>
                </c:pt>
                <c:pt idx="227">
                  <c:v>460</c:v>
                </c:pt>
                <c:pt idx="228">
                  <c:v>421</c:v>
                </c:pt>
                <c:pt idx="229">
                  <c:v>411</c:v>
                </c:pt>
                <c:pt idx="230">
                  <c:v>365</c:v>
                </c:pt>
                <c:pt idx="231">
                  <c:v>331</c:v>
                </c:pt>
                <c:pt idx="232">
                  <c:v>334</c:v>
                </c:pt>
                <c:pt idx="233">
                  <c:v>360</c:v>
                </c:pt>
                <c:pt idx="234">
                  <c:v>352</c:v>
                </c:pt>
                <c:pt idx="235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88-4A81-BBAA-770C381AE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1262952"/>
        <c:axId val="60125901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LumberPrice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Sheet1!$A$2:$A$237</c:f>
              <c:strCache>
                <c:ptCount val="236"/>
                <c:pt idx="0">
                  <c:v>Jan-1998</c:v>
                </c:pt>
                <c:pt idx="1">
                  <c:v>Feb-1998</c:v>
                </c:pt>
                <c:pt idx="2">
                  <c:v>Mar-1998</c:v>
                </c:pt>
                <c:pt idx="3">
                  <c:v>Apr-1998</c:v>
                </c:pt>
                <c:pt idx="4">
                  <c:v>May-1998</c:v>
                </c:pt>
                <c:pt idx="5">
                  <c:v>Jun-1998</c:v>
                </c:pt>
                <c:pt idx="6">
                  <c:v>Jul-1998</c:v>
                </c:pt>
                <c:pt idx="7">
                  <c:v>Aug-1998</c:v>
                </c:pt>
                <c:pt idx="8">
                  <c:v>Sep-1998</c:v>
                </c:pt>
                <c:pt idx="9">
                  <c:v>Oct-1998</c:v>
                </c:pt>
                <c:pt idx="10">
                  <c:v>Nov-1998</c:v>
                </c:pt>
                <c:pt idx="11">
                  <c:v>Dec-1998</c:v>
                </c:pt>
                <c:pt idx="12">
                  <c:v>Jan-1999</c:v>
                </c:pt>
                <c:pt idx="13">
                  <c:v>Feb-1999</c:v>
                </c:pt>
                <c:pt idx="14">
                  <c:v>Mar-1999</c:v>
                </c:pt>
                <c:pt idx="15">
                  <c:v>Apr-1999</c:v>
                </c:pt>
                <c:pt idx="16">
                  <c:v>May-1999</c:v>
                </c:pt>
                <c:pt idx="17">
                  <c:v>Jun-1999</c:v>
                </c:pt>
                <c:pt idx="18">
                  <c:v>Jul-1999</c:v>
                </c:pt>
                <c:pt idx="19">
                  <c:v>Aug-1999</c:v>
                </c:pt>
                <c:pt idx="20">
                  <c:v>Sep-1999</c:v>
                </c:pt>
                <c:pt idx="21">
                  <c:v>Oct-1999</c:v>
                </c:pt>
                <c:pt idx="22">
                  <c:v>Nov-1999</c:v>
                </c:pt>
                <c:pt idx="23">
                  <c:v>Dec-1999</c:v>
                </c:pt>
                <c:pt idx="24">
                  <c:v>Jan-2000</c:v>
                </c:pt>
                <c:pt idx="25">
                  <c:v>Feb-2000</c:v>
                </c:pt>
                <c:pt idx="26">
                  <c:v>Mar-2000</c:v>
                </c:pt>
                <c:pt idx="27">
                  <c:v>Apr-2000</c:v>
                </c:pt>
                <c:pt idx="28">
                  <c:v>May-2000</c:v>
                </c:pt>
                <c:pt idx="29">
                  <c:v>Jun-2000</c:v>
                </c:pt>
                <c:pt idx="30">
                  <c:v>Jul-2000</c:v>
                </c:pt>
                <c:pt idx="31">
                  <c:v>Aug-2000</c:v>
                </c:pt>
                <c:pt idx="32">
                  <c:v>Sep-2000</c:v>
                </c:pt>
                <c:pt idx="33">
                  <c:v>Oct-2000</c:v>
                </c:pt>
                <c:pt idx="34">
                  <c:v>Nov-2000</c:v>
                </c:pt>
                <c:pt idx="35">
                  <c:v>Dec-2000</c:v>
                </c:pt>
                <c:pt idx="36">
                  <c:v>Jan-2001</c:v>
                </c:pt>
                <c:pt idx="37">
                  <c:v>Feb-2001</c:v>
                </c:pt>
                <c:pt idx="38">
                  <c:v>Mar-2001</c:v>
                </c:pt>
                <c:pt idx="39">
                  <c:v>Apr-2001</c:v>
                </c:pt>
                <c:pt idx="40">
                  <c:v>May-2001</c:v>
                </c:pt>
                <c:pt idx="41">
                  <c:v>Jun-2001</c:v>
                </c:pt>
                <c:pt idx="42">
                  <c:v>Jul-2001</c:v>
                </c:pt>
                <c:pt idx="43">
                  <c:v>Aug-2001</c:v>
                </c:pt>
                <c:pt idx="44">
                  <c:v>Sep-2001</c:v>
                </c:pt>
                <c:pt idx="45">
                  <c:v>Oct-2001</c:v>
                </c:pt>
                <c:pt idx="46">
                  <c:v>Nov-2001</c:v>
                </c:pt>
                <c:pt idx="47">
                  <c:v>Dec-2001</c:v>
                </c:pt>
                <c:pt idx="48">
                  <c:v>Jan-2002</c:v>
                </c:pt>
                <c:pt idx="49">
                  <c:v>Feb-2002</c:v>
                </c:pt>
                <c:pt idx="50">
                  <c:v>Mar-2002</c:v>
                </c:pt>
                <c:pt idx="51">
                  <c:v>Apr-2002</c:v>
                </c:pt>
                <c:pt idx="52">
                  <c:v>May-2002</c:v>
                </c:pt>
                <c:pt idx="53">
                  <c:v>Jun-2002</c:v>
                </c:pt>
                <c:pt idx="54">
                  <c:v>Jul-2002</c:v>
                </c:pt>
                <c:pt idx="55">
                  <c:v>Aug-2002</c:v>
                </c:pt>
                <c:pt idx="56">
                  <c:v>Sep-2002</c:v>
                </c:pt>
                <c:pt idx="57">
                  <c:v>Oct-2002</c:v>
                </c:pt>
                <c:pt idx="58">
                  <c:v>Nov-2002</c:v>
                </c:pt>
                <c:pt idx="59">
                  <c:v>Dec-2002</c:v>
                </c:pt>
                <c:pt idx="60">
                  <c:v>Jan-2003</c:v>
                </c:pt>
                <c:pt idx="61">
                  <c:v>Feb-2003</c:v>
                </c:pt>
                <c:pt idx="62">
                  <c:v>Mar-2003</c:v>
                </c:pt>
                <c:pt idx="63">
                  <c:v>Apr-2003</c:v>
                </c:pt>
                <c:pt idx="64">
                  <c:v>May-2003</c:v>
                </c:pt>
                <c:pt idx="65">
                  <c:v>Jun-2003</c:v>
                </c:pt>
                <c:pt idx="66">
                  <c:v>Jul-2003</c:v>
                </c:pt>
                <c:pt idx="67">
                  <c:v>Aug-2003</c:v>
                </c:pt>
                <c:pt idx="68">
                  <c:v>Sep-2003</c:v>
                </c:pt>
                <c:pt idx="69">
                  <c:v>Oct-2003</c:v>
                </c:pt>
                <c:pt idx="70">
                  <c:v>Nov-2003</c:v>
                </c:pt>
                <c:pt idx="71">
                  <c:v>Dec-2003</c:v>
                </c:pt>
                <c:pt idx="72">
                  <c:v>Jan-2004</c:v>
                </c:pt>
                <c:pt idx="73">
                  <c:v>Feb-2004</c:v>
                </c:pt>
                <c:pt idx="74">
                  <c:v>Mar-2004</c:v>
                </c:pt>
                <c:pt idx="75">
                  <c:v>Apr-2004</c:v>
                </c:pt>
                <c:pt idx="76">
                  <c:v>May-2004</c:v>
                </c:pt>
                <c:pt idx="77">
                  <c:v>Jun-2004</c:v>
                </c:pt>
                <c:pt idx="78">
                  <c:v>Jul-2004</c:v>
                </c:pt>
                <c:pt idx="79">
                  <c:v>Aug-2004</c:v>
                </c:pt>
                <c:pt idx="80">
                  <c:v>Sep-2004</c:v>
                </c:pt>
                <c:pt idx="81">
                  <c:v>Oct-2004</c:v>
                </c:pt>
                <c:pt idx="82">
                  <c:v>Nov-2004</c:v>
                </c:pt>
                <c:pt idx="83">
                  <c:v>Dec-2004</c:v>
                </c:pt>
                <c:pt idx="84">
                  <c:v>Jan-2005</c:v>
                </c:pt>
                <c:pt idx="85">
                  <c:v>Feb-2005</c:v>
                </c:pt>
                <c:pt idx="86">
                  <c:v>Mar-2005</c:v>
                </c:pt>
                <c:pt idx="87">
                  <c:v>Apr-2005</c:v>
                </c:pt>
                <c:pt idx="88">
                  <c:v>May-2005</c:v>
                </c:pt>
                <c:pt idx="89">
                  <c:v>Jun-2005</c:v>
                </c:pt>
                <c:pt idx="90">
                  <c:v>Jul-2005</c:v>
                </c:pt>
                <c:pt idx="91">
                  <c:v>Aug-2005</c:v>
                </c:pt>
                <c:pt idx="92">
                  <c:v>Sep-2005</c:v>
                </c:pt>
                <c:pt idx="93">
                  <c:v>Oct-2005</c:v>
                </c:pt>
                <c:pt idx="94">
                  <c:v>Nov-2005</c:v>
                </c:pt>
                <c:pt idx="95">
                  <c:v>Dec-2005</c:v>
                </c:pt>
                <c:pt idx="96">
                  <c:v>Jan-2006</c:v>
                </c:pt>
                <c:pt idx="97">
                  <c:v>Feb-2006</c:v>
                </c:pt>
                <c:pt idx="98">
                  <c:v>Mar-2006</c:v>
                </c:pt>
                <c:pt idx="99">
                  <c:v>Apr-2006</c:v>
                </c:pt>
                <c:pt idx="100">
                  <c:v>May-2006</c:v>
                </c:pt>
                <c:pt idx="101">
                  <c:v>Jun-2006</c:v>
                </c:pt>
                <c:pt idx="102">
                  <c:v>Jul-2006</c:v>
                </c:pt>
                <c:pt idx="103">
                  <c:v>Aug-2006</c:v>
                </c:pt>
                <c:pt idx="104">
                  <c:v>Sep-2006</c:v>
                </c:pt>
                <c:pt idx="105">
                  <c:v>Oct-2006</c:v>
                </c:pt>
                <c:pt idx="106">
                  <c:v>Nov-2006</c:v>
                </c:pt>
                <c:pt idx="107">
                  <c:v>Dec-2006</c:v>
                </c:pt>
                <c:pt idx="108">
                  <c:v>Jan-2007</c:v>
                </c:pt>
                <c:pt idx="109">
                  <c:v>Feb-2007</c:v>
                </c:pt>
                <c:pt idx="110">
                  <c:v>Mar-2007</c:v>
                </c:pt>
                <c:pt idx="111">
                  <c:v>Apr-2007</c:v>
                </c:pt>
                <c:pt idx="112">
                  <c:v>May-2007</c:v>
                </c:pt>
                <c:pt idx="113">
                  <c:v>Jun-2007</c:v>
                </c:pt>
                <c:pt idx="114">
                  <c:v>Jul-2007</c:v>
                </c:pt>
                <c:pt idx="115">
                  <c:v>Aug-2007</c:v>
                </c:pt>
                <c:pt idx="116">
                  <c:v>Sep-2007</c:v>
                </c:pt>
                <c:pt idx="117">
                  <c:v>Oct-2007</c:v>
                </c:pt>
                <c:pt idx="118">
                  <c:v>Nov-2007</c:v>
                </c:pt>
                <c:pt idx="119">
                  <c:v>Dec-2007</c:v>
                </c:pt>
                <c:pt idx="120">
                  <c:v>Jan-2008</c:v>
                </c:pt>
                <c:pt idx="121">
                  <c:v>Feb-2008</c:v>
                </c:pt>
                <c:pt idx="122">
                  <c:v>Mar-2008</c:v>
                </c:pt>
                <c:pt idx="123">
                  <c:v>Apr-2008</c:v>
                </c:pt>
                <c:pt idx="124">
                  <c:v>May-2008</c:v>
                </c:pt>
                <c:pt idx="125">
                  <c:v>Jun-2008</c:v>
                </c:pt>
                <c:pt idx="126">
                  <c:v>Jul-2008</c:v>
                </c:pt>
                <c:pt idx="127">
                  <c:v>Aug-2008</c:v>
                </c:pt>
                <c:pt idx="128">
                  <c:v>Sep-2008</c:v>
                </c:pt>
                <c:pt idx="129">
                  <c:v>Oct-2008</c:v>
                </c:pt>
                <c:pt idx="130">
                  <c:v>Nov-2008</c:v>
                </c:pt>
                <c:pt idx="131">
                  <c:v>Dec-2008</c:v>
                </c:pt>
                <c:pt idx="132">
                  <c:v>Jan-2009</c:v>
                </c:pt>
                <c:pt idx="133">
                  <c:v>Feb-2009</c:v>
                </c:pt>
                <c:pt idx="134">
                  <c:v>Mar-2009</c:v>
                </c:pt>
                <c:pt idx="135">
                  <c:v>Apr-2009</c:v>
                </c:pt>
                <c:pt idx="136">
                  <c:v>May-2009</c:v>
                </c:pt>
                <c:pt idx="137">
                  <c:v>Jun-2009</c:v>
                </c:pt>
                <c:pt idx="138">
                  <c:v>Jul-2009</c:v>
                </c:pt>
                <c:pt idx="139">
                  <c:v>Aug-2009</c:v>
                </c:pt>
                <c:pt idx="140">
                  <c:v>Sep-2009</c:v>
                </c:pt>
                <c:pt idx="141">
                  <c:v>Oct-2009</c:v>
                </c:pt>
                <c:pt idx="142">
                  <c:v>Nov-2009</c:v>
                </c:pt>
                <c:pt idx="143">
                  <c:v>Dec-2009</c:v>
                </c:pt>
                <c:pt idx="144">
                  <c:v>Jan-2010</c:v>
                </c:pt>
                <c:pt idx="145">
                  <c:v>Feb-2010</c:v>
                </c:pt>
                <c:pt idx="146">
                  <c:v>Mar-2010</c:v>
                </c:pt>
                <c:pt idx="147">
                  <c:v>Apr-2010</c:v>
                </c:pt>
                <c:pt idx="148">
                  <c:v>May-2010</c:v>
                </c:pt>
                <c:pt idx="149">
                  <c:v>Jun-2010</c:v>
                </c:pt>
                <c:pt idx="150">
                  <c:v>Jul-2010</c:v>
                </c:pt>
                <c:pt idx="151">
                  <c:v>Aug-2010</c:v>
                </c:pt>
                <c:pt idx="152">
                  <c:v>Sep-2010</c:v>
                </c:pt>
                <c:pt idx="153">
                  <c:v>Oct-2010</c:v>
                </c:pt>
                <c:pt idx="154">
                  <c:v>Nov-2010</c:v>
                </c:pt>
                <c:pt idx="155">
                  <c:v>Dec-2010</c:v>
                </c:pt>
                <c:pt idx="156">
                  <c:v>Jan-2011</c:v>
                </c:pt>
                <c:pt idx="157">
                  <c:v>Feb-2011</c:v>
                </c:pt>
                <c:pt idx="158">
                  <c:v>Mar-2011</c:v>
                </c:pt>
                <c:pt idx="159">
                  <c:v>Apr-2011</c:v>
                </c:pt>
                <c:pt idx="160">
                  <c:v>May-2011</c:v>
                </c:pt>
                <c:pt idx="161">
                  <c:v>Jun-2011</c:v>
                </c:pt>
                <c:pt idx="162">
                  <c:v>Jul-2011</c:v>
                </c:pt>
                <c:pt idx="163">
                  <c:v>Aug-2011</c:v>
                </c:pt>
                <c:pt idx="164">
                  <c:v>Sep-2011</c:v>
                </c:pt>
                <c:pt idx="165">
                  <c:v>Oct-2011</c:v>
                </c:pt>
                <c:pt idx="166">
                  <c:v>Nov-2011</c:v>
                </c:pt>
                <c:pt idx="167">
                  <c:v>Dec-2011</c:v>
                </c:pt>
                <c:pt idx="168">
                  <c:v>Jan-2012</c:v>
                </c:pt>
                <c:pt idx="169">
                  <c:v>Feb-2012</c:v>
                </c:pt>
                <c:pt idx="170">
                  <c:v>Mar-2012</c:v>
                </c:pt>
                <c:pt idx="171">
                  <c:v>Apr-2012</c:v>
                </c:pt>
                <c:pt idx="172">
                  <c:v>May-2012</c:v>
                </c:pt>
                <c:pt idx="173">
                  <c:v>Jun-2012</c:v>
                </c:pt>
                <c:pt idx="174">
                  <c:v>Jul-2012</c:v>
                </c:pt>
                <c:pt idx="175">
                  <c:v>Aug-2012</c:v>
                </c:pt>
                <c:pt idx="176">
                  <c:v>Sep-2012</c:v>
                </c:pt>
                <c:pt idx="177">
                  <c:v>Oct-2012</c:v>
                </c:pt>
                <c:pt idx="178">
                  <c:v>Nov-2012</c:v>
                </c:pt>
                <c:pt idx="179">
                  <c:v>Dec-2012</c:v>
                </c:pt>
                <c:pt idx="180">
                  <c:v>Jan-2013</c:v>
                </c:pt>
                <c:pt idx="181">
                  <c:v>Feb-2013</c:v>
                </c:pt>
                <c:pt idx="182">
                  <c:v>Mar-2013</c:v>
                </c:pt>
                <c:pt idx="183">
                  <c:v>Apr-2013</c:v>
                </c:pt>
                <c:pt idx="184">
                  <c:v>May-2013</c:v>
                </c:pt>
                <c:pt idx="185">
                  <c:v>Jun-2013</c:v>
                </c:pt>
                <c:pt idx="186">
                  <c:v>Jul-2013</c:v>
                </c:pt>
                <c:pt idx="187">
                  <c:v>Aug-2013</c:v>
                </c:pt>
                <c:pt idx="188">
                  <c:v>Sep-2013</c:v>
                </c:pt>
                <c:pt idx="189">
                  <c:v>Oct-2013</c:v>
                </c:pt>
                <c:pt idx="190">
                  <c:v>Nov-2013</c:v>
                </c:pt>
                <c:pt idx="191">
                  <c:v>Dec-2013</c:v>
                </c:pt>
                <c:pt idx="192">
                  <c:v>Jan-2014</c:v>
                </c:pt>
                <c:pt idx="193">
                  <c:v>Feb-2014</c:v>
                </c:pt>
                <c:pt idx="194">
                  <c:v>Mar-2014</c:v>
                </c:pt>
                <c:pt idx="195">
                  <c:v>Apr-2014</c:v>
                </c:pt>
                <c:pt idx="196">
                  <c:v>May-2014</c:v>
                </c:pt>
                <c:pt idx="197">
                  <c:v>Jun-2014</c:v>
                </c:pt>
                <c:pt idx="198">
                  <c:v>Jul-2014</c:v>
                </c:pt>
                <c:pt idx="199">
                  <c:v>Aug-2014</c:v>
                </c:pt>
                <c:pt idx="200">
                  <c:v>Sep-2014</c:v>
                </c:pt>
                <c:pt idx="201">
                  <c:v>Oct-2014</c:v>
                </c:pt>
                <c:pt idx="202">
                  <c:v>Nov-2014</c:v>
                </c:pt>
                <c:pt idx="203">
                  <c:v>Dec-2014</c:v>
                </c:pt>
                <c:pt idx="204">
                  <c:v>Jan-2015</c:v>
                </c:pt>
                <c:pt idx="205">
                  <c:v>Feb-2015</c:v>
                </c:pt>
                <c:pt idx="206">
                  <c:v>Mar-2015</c:v>
                </c:pt>
                <c:pt idx="207">
                  <c:v>Apr-2015</c:v>
                </c:pt>
                <c:pt idx="208">
                  <c:v>May-2015</c:v>
                </c:pt>
                <c:pt idx="209">
                  <c:v>Jun-2015</c:v>
                </c:pt>
                <c:pt idx="210">
                  <c:v>Jul-2015</c:v>
                </c:pt>
                <c:pt idx="211">
                  <c:v>Aug-2015</c:v>
                </c:pt>
                <c:pt idx="212">
                  <c:v>Sep-2015</c:v>
                </c:pt>
                <c:pt idx="213">
                  <c:v>Oct-2015</c:v>
                </c:pt>
                <c:pt idx="214">
                  <c:v>Nov-2015</c:v>
                </c:pt>
                <c:pt idx="215">
                  <c:v>Dec-2015</c:v>
                </c:pt>
                <c:pt idx="216">
                  <c:v>Jan-2016</c:v>
                </c:pt>
                <c:pt idx="217">
                  <c:v>Feb-2016</c:v>
                </c:pt>
                <c:pt idx="218">
                  <c:v>Mar-2016</c:v>
                </c:pt>
                <c:pt idx="219">
                  <c:v>Apr-2016</c:v>
                </c:pt>
                <c:pt idx="220">
                  <c:v>May-2016</c:v>
                </c:pt>
                <c:pt idx="221">
                  <c:v>Jun-2016</c:v>
                </c:pt>
                <c:pt idx="222">
                  <c:v>Jul-2016</c:v>
                </c:pt>
                <c:pt idx="223">
                  <c:v>Aug-2016</c:v>
                </c:pt>
                <c:pt idx="224">
                  <c:v>Sep-2016</c:v>
                </c:pt>
                <c:pt idx="225">
                  <c:v>Oct-2016</c:v>
                </c:pt>
                <c:pt idx="226">
                  <c:v>Nov-2016</c:v>
                </c:pt>
                <c:pt idx="227">
                  <c:v>Dec-2016</c:v>
                </c:pt>
                <c:pt idx="228">
                  <c:v>Jan-2017</c:v>
                </c:pt>
                <c:pt idx="229">
                  <c:v>Feb-2017</c:v>
                </c:pt>
                <c:pt idx="230">
                  <c:v>Mar-2017</c:v>
                </c:pt>
                <c:pt idx="231">
                  <c:v>Apr-2017</c:v>
                </c:pt>
                <c:pt idx="232">
                  <c:v>May-2017</c:v>
                </c:pt>
                <c:pt idx="233">
                  <c:v>Jun-2017</c:v>
                </c:pt>
                <c:pt idx="234">
                  <c:v>Jul-2017</c:v>
                </c:pt>
                <c:pt idx="235">
                  <c:v>Aug-2017</c:v>
                </c:pt>
              </c:strCache>
            </c:strRef>
          </c:cat>
          <c:val>
            <c:numRef>
              <c:f>Sheet1!$B$2:$B$237</c:f>
              <c:numCache>
                <c:formatCode>General</c:formatCode>
                <c:ptCount val="236"/>
                <c:pt idx="0">
                  <c:v>365</c:v>
                </c:pt>
                <c:pt idx="1">
                  <c:v>381</c:v>
                </c:pt>
                <c:pt idx="2">
                  <c:v>374</c:v>
                </c:pt>
                <c:pt idx="3">
                  <c:v>374</c:v>
                </c:pt>
                <c:pt idx="4">
                  <c:v>336</c:v>
                </c:pt>
                <c:pt idx="5">
                  <c:v>337</c:v>
                </c:pt>
                <c:pt idx="6">
                  <c:v>351</c:v>
                </c:pt>
                <c:pt idx="7">
                  <c:v>361</c:v>
                </c:pt>
                <c:pt idx="8">
                  <c:v>332</c:v>
                </c:pt>
                <c:pt idx="9">
                  <c:v>337</c:v>
                </c:pt>
                <c:pt idx="10">
                  <c:v>346</c:v>
                </c:pt>
                <c:pt idx="11">
                  <c:v>356</c:v>
                </c:pt>
                <c:pt idx="12">
                  <c:v>379</c:v>
                </c:pt>
                <c:pt idx="13">
                  <c:v>391</c:v>
                </c:pt>
                <c:pt idx="14">
                  <c:v>398</c:v>
                </c:pt>
                <c:pt idx="15">
                  <c:v>401</c:v>
                </c:pt>
                <c:pt idx="16">
                  <c:v>428</c:v>
                </c:pt>
                <c:pt idx="17">
                  <c:v>465</c:v>
                </c:pt>
                <c:pt idx="18">
                  <c:v>487</c:v>
                </c:pt>
                <c:pt idx="19">
                  <c:v>411</c:v>
                </c:pt>
                <c:pt idx="20">
                  <c:v>395</c:v>
                </c:pt>
                <c:pt idx="21">
                  <c:v>364</c:v>
                </c:pt>
                <c:pt idx="22">
                  <c:v>391</c:v>
                </c:pt>
                <c:pt idx="23">
                  <c:v>390</c:v>
                </c:pt>
                <c:pt idx="24">
                  <c:v>393</c:v>
                </c:pt>
                <c:pt idx="25">
                  <c:v>392</c:v>
                </c:pt>
                <c:pt idx="26">
                  <c:v>387</c:v>
                </c:pt>
                <c:pt idx="27">
                  <c:v>361</c:v>
                </c:pt>
                <c:pt idx="28">
                  <c:v>333</c:v>
                </c:pt>
                <c:pt idx="29">
                  <c:v>337</c:v>
                </c:pt>
                <c:pt idx="30">
                  <c:v>310</c:v>
                </c:pt>
                <c:pt idx="31">
                  <c:v>293</c:v>
                </c:pt>
                <c:pt idx="32">
                  <c:v>297</c:v>
                </c:pt>
                <c:pt idx="33">
                  <c:v>283</c:v>
                </c:pt>
                <c:pt idx="34">
                  <c:v>289</c:v>
                </c:pt>
                <c:pt idx="35">
                  <c:v>278</c:v>
                </c:pt>
                <c:pt idx="36">
                  <c:v>271</c:v>
                </c:pt>
                <c:pt idx="37">
                  <c:v>292</c:v>
                </c:pt>
                <c:pt idx="38">
                  <c:v>307</c:v>
                </c:pt>
                <c:pt idx="39">
                  <c:v>330</c:v>
                </c:pt>
                <c:pt idx="40">
                  <c:v>408</c:v>
                </c:pt>
                <c:pt idx="41">
                  <c:v>371</c:v>
                </c:pt>
                <c:pt idx="42">
                  <c:v>331</c:v>
                </c:pt>
                <c:pt idx="43">
                  <c:v>340</c:v>
                </c:pt>
                <c:pt idx="44">
                  <c:v>315</c:v>
                </c:pt>
                <c:pt idx="45">
                  <c:v>281</c:v>
                </c:pt>
                <c:pt idx="46">
                  <c:v>291</c:v>
                </c:pt>
                <c:pt idx="47">
                  <c:v>284</c:v>
                </c:pt>
                <c:pt idx="48">
                  <c:v>303</c:v>
                </c:pt>
                <c:pt idx="49">
                  <c:v>323</c:v>
                </c:pt>
                <c:pt idx="50">
                  <c:v>345</c:v>
                </c:pt>
                <c:pt idx="51">
                  <c:v>330</c:v>
                </c:pt>
                <c:pt idx="52">
                  <c:v>319</c:v>
                </c:pt>
                <c:pt idx="53">
                  <c:v>308</c:v>
                </c:pt>
                <c:pt idx="54">
                  <c:v>314</c:v>
                </c:pt>
                <c:pt idx="55">
                  <c:v>298</c:v>
                </c:pt>
                <c:pt idx="56">
                  <c:v>285</c:v>
                </c:pt>
                <c:pt idx="57">
                  <c:v>281</c:v>
                </c:pt>
                <c:pt idx="58">
                  <c:v>271</c:v>
                </c:pt>
                <c:pt idx="59">
                  <c:v>276</c:v>
                </c:pt>
                <c:pt idx="60">
                  <c:v>284</c:v>
                </c:pt>
                <c:pt idx="61">
                  <c:v>300</c:v>
                </c:pt>
                <c:pt idx="62">
                  <c:v>284</c:v>
                </c:pt>
                <c:pt idx="63">
                  <c:v>283</c:v>
                </c:pt>
                <c:pt idx="64">
                  <c:v>279</c:v>
                </c:pt>
                <c:pt idx="65">
                  <c:v>303</c:v>
                </c:pt>
                <c:pt idx="66">
                  <c:v>302</c:v>
                </c:pt>
                <c:pt idx="67">
                  <c:v>336</c:v>
                </c:pt>
                <c:pt idx="68">
                  <c:v>375</c:v>
                </c:pt>
                <c:pt idx="69">
                  <c:v>325</c:v>
                </c:pt>
                <c:pt idx="70">
                  <c:v>338</c:v>
                </c:pt>
                <c:pt idx="71">
                  <c:v>327</c:v>
                </c:pt>
                <c:pt idx="72">
                  <c:v>341</c:v>
                </c:pt>
                <c:pt idx="73">
                  <c:v>376</c:v>
                </c:pt>
                <c:pt idx="74">
                  <c:v>382</c:v>
                </c:pt>
                <c:pt idx="75">
                  <c:v>431</c:v>
                </c:pt>
                <c:pt idx="76">
                  <c:v>456</c:v>
                </c:pt>
                <c:pt idx="77">
                  <c:v>423</c:v>
                </c:pt>
                <c:pt idx="78">
                  <c:v>426</c:v>
                </c:pt>
                <c:pt idx="79">
                  <c:v>473</c:v>
                </c:pt>
                <c:pt idx="80">
                  <c:v>432</c:v>
                </c:pt>
                <c:pt idx="81">
                  <c:v>373</c:v>
                </c:pt>
                <c:pt idx="82">
                  <c:v>355</c:v>
                </c:pt>
                <c:pt idx="83">
                  <c:v>376</c:v>
                </c:pt>
                <c:pt idx="84">
                  <c:v>382</c:v>
                </c:pt>
                <c:pt idx="85">
                  <c:v>420</c:v>
                </c:pt>
                <c:pt idx="86">
                  <c:v>422</c:v>
                </c:pt>
                <c:pt idx="87">
                  <c:v>404</c:v>
                </c:pt>
                <c:pt idx="88">
                  <c:v>386</c:v>
                </c:pt>
                <c:pt idx="89">
                  <c:v>401</c:v>
                </c:pt>
                <c:pt idx="90">
                  <c:v>380</c:v>
                </c:pt>
                <c:pt idx="91">
                  <c:v>360</c:v>
                </c:pt>
                <c:pt idx="92">
                  <c:v>396</c:v>
                </c:pt>
                <c:pt idx="93">
                  <c:v>366</c:v>
                </c:pt>
                <c:pt idx="94">
                  <c:v>359</c:v>
                </c:pt>
                <c:pt idx="95">
                  <c:v>365</c:v>
                </c:pt>
                <c:pt idx="96">
                  <c:v>382</c:v>
                </c:pt>
                <c:pt idx="97">
                  <c:v>379</c:v>
                </c:pt>
                <c:pt idx="98">
                  <c:v>369</c:v>
                </c:pt>
                <c:pt idx="99">
                  <c:v>367</c:v>
                </c:pt>
                <c:pt idx="100">
                  <c:v>354</c:v>
                </c:pt>
                <c:pt idx="101">
                  <c:v>326</c:v>
                </c:pt>
                <c:pt idx="102">
                  <c:v>313</c:v>
                </c:pt>
                <c:pt idx="103">
                  <c:v>296</c:v>
                </c:pt>
                <c:pt idx="104">
                  <c:v>292</c:v>
                </c:pt>
                <c:pt idx="105">
                  <c:v>278</c:v>
                </c:pt>
                <c:pt idx="106">
                  <c:v>275</c:v>
                </c:pt>
                <c:pt idx="107">
                  <c:v>288</c:v>
                </c:pt>
                <c:pt idx="108">
                  <c:v>295</c:v>
                </c:pt>
                <c:pt idx="109">
                  <c:v>287</c:v>
                </c:pt>
                <c:pt idx="110">
                  <c:v>282</c:v>
                </c:pt>
                <c:pt idx="111">
                  <c:v>287</c:v>
                </c:pt>
                <c:pt idx="112">
                  <c:v>287</c:v>
                </c:pt>
                <c:pt idx="113">
                  <c:v>306</c:v>
                </c:pt>
                <c:pt idx="114">
                  <c:v>302</c:v>
                </c:pt>
                <c:pt idx="115">
                  <c:v>289</c:v>
                </c:pt>
                <c:pt idx="116">
                  <c:v>276</c:v>
                </c:pt>
                <c:pt idx="117">
                  <c:v>263</c:v>
                </c:pt>
                <c:pt idx="118">
                  <c:v>262</c:v>
                </c:pt>
                <c:pt idx="119">
                  <c:v>267</c:v>
                </c:pt>
                <c:pt idx="120">
                  <c:v>249</c:v>
                </c:pt>
                <c:pt idx="121">
                  <c:v>244</c:v>
                </c:pt>
                <c:pt idx="122">
                  <c:v>239</c:v>
                </c:pt>
                <c:pt idx="123">
                  <c:v>251</c:v>
                </c:pt>
                <c:pt idx="124">
                  <c:v>279</c:v>
                </c:pt>
                <c:pt idx="125">
                  <c:v>268</c:v>
                </c:pt>
                <c:pt idx="126">
                  <c:v>267</c:v>
                </c:pt>
                <c:pt idx="127">
                  <c:v>282</c:v>
                </c:pt>
                <c:pt idx="128">
                  <c:v>272</c:v>
                </c:pt>
                <c:pt idx="129">
                  <c:v>234</c:v>
                </c:pt>
                <c:pt idx="130">
                  <c:v>224</c:v>
                </c:pt>
                <c:pt idx="131">
                  <c:v>213</c:v>
                </c:pt>
                <c:pt idx="132">
                  <c:v>198</c:v>
                </c:pt>
                <c:pt idx="133">
                  <c:v>199</c:v>
                </c:pt>
                <c:pt idx="134">
                  <c:v>195</c:v>
                </c:pt>
                <c:pt idx="135">
                  <c:v>208</c:v>
                </c:pt>
                <c:pt idx="136">
                  <c:v>198</c:v>
                </c:pt>
                <c:pt idx="137">
                  <c:v>222</c:v>
                </c:pt>
                <c:pt idx="138">
                  <c:v>238</c:v>
                </c:pt>
                <c:pt idx="139">
                  <c:v>239</c:v>
                </c:pt>
                <c:pt idx="140">
                  <c:v>236</c:v>
                </c:pt>
                <c:pt idx="141">
                  <c:v>235</c:v>
                </c:pt>
                <c:pt idx="142">
                  <c:v>245</c:v>
                </c:pt>
                <c:pt idx="143">
                  <c:v>251</c:v>
                </c:pt>
                <c:pt idx="144">
                  <c:v>268</c:v>
                </c:pt>
                <c:pt idx="145">
                  <c:v>312</c:v>
                </c:pt>
                <c:pt idx="146">
                  <c:v>314</c:v>
                </c:pt>
                <c:pt idx="147">
                  <c:v>357</c:v>
                </c:pt>
                <c:pt idx="148">
                  <c:v>333</c:v>
                </c:pt>
                <c:pt idx="149">
                  <c:v>263</c:v>
                </c:pt>
                <c:pt idx="150">
                  <c:v>252</c:v>
                </c:pt>
                <c:pt idx="151">
                  <c:v>245</c:v>
                </c:pt>
                <c:pt idx="152">
                  <c:v>250</c:v>
                </c:pt>
                <c:pt idx="153">
                  <c:v>255</c:v>
                </c:pt>
                <c:pt idx="154">
                  <c:v>275</c:v>
                </c:pt>
                <c:pt idx="155">
                  <c:v>282</c:v>
                </c:pt>
                <c:pt idx="156">
                  <c:v>304</c:v>
                </c:pt>
                <c:pt idx="157">
                  <c:v>296</c:v>
                </c:pt>
                <c:pt idx="158">
                  <c:v>292</c:v>
                </c:pt>
                <c:pt idx="159">
                  <c:v>272</c:v>
                </c:pt>
                <c:pt idx="160">
                  <c:v>259</c:v>
                </c:pt>
                <c:pt idx="161">
                  <c:v>262</c:v>
                </c:pt>
                <c:pt idx="162">
                  <c:v>270</c:v>
                </c:pt>
                <c:pt idx="163">
                  <c:v>265</c:v>
                </c:pt>
                <c:pt idx="164">
                  <c:v>262</c:v>
                </c:pt>
                <c:pt idx="165">
                  <c:v>260</c:v>
                </c:pt>
                <c:pt idx="166">
                  <c:v>257</c:v>
                </c:pt>
                <c:pt idx="167">
                  <c:v>267</c:v>
                </c:pt>
                <c:pt idx="168">
                  <c:v>280</c:v>
                </c:pt>
                <c:pt idx="169">
                  <c:v>285</c:v>
                </c:pt>
                <c:pt idx="170">
                  <c:v>298</c:v>
                </c:pt>
                <c:pt idx="171">
                  <c:v>303</c:v>
                </c:pt>
                <c:pt idx="172">
                  <c:v>339</c:v>
                </c:pt>
                <c:pt idx="173">
                  <c:v>330</c:v>
                </c:pt>
                <c:pt idx="174">
                  <c:v>321</c:v>
                </c:pt>
                <c:pt idx="175">
                  <c:v>338</c:v>
                </c:pt>
                <c:pt idx="176">
                  <c:v>332</c:v>
                </c:pt>
                <c:pt idx="177">
                  <c:v>321</c:v>
                </c:pt>
                <c:pt idx="178">
                  <c:v>351</c:v>
                </c:pt>
                <c:pt idx="179">
                  <c:v>370</c:v>
                </c:pt>
                <c:pt idx="180">
                  <c:v>393</c:v>
                </c:pt>
                <c:pt idx="181">
                  <c:v>409</c:v>
                </c:pt>
                <c:pt idx="182">
                  <c:v>436</c:v>
                </c:pt>
                <c:pt idx="183">
                  <c:v>437</c:v>
                </c:pt>
                <c:pt idx="184">
                  <c:v>372</c:v>
                </c:pt>
                <c:pt idx="185">
                  <c:v>329</c:v>
                </c:pt>
                <c:pt idx="186">
                  <c:v>340</c:v>
                </c:pt>
                <c:pt idx="187">
                  <c:v>353</c:v>
                </c:pt>
                <c:pt idx="188">
                  <c:v>368</c:v>
                </c:pt>
                <c:pt idx="189">
                  <c:v>384</c:v>
                </c:pt>
                <c:pt idx="190">
                  <c:v>398</c:v>
                </c:pt>
                <c:pt idx="191">
                  <c:v>385</c:v>
                </c:pt>
                <c:pt idx="192">
                  <c:v>398</c:v>
                </c:pt>
                <c:pt idx="193">
                  <c:v>391</c:v>
                </c:pt>
                <c:pt idx="194">
                  <c:v>384</c:v>
                </c:pt>
                <c:pt idx="195">
                  <c:v>365</c:v>
                </c:pt>
                <c:pt idx="196">
                  <c:v>378</c:v>
                </c:pt>
                <c:pt idx="197">
                  <c:v>374</c:v>
                </c:pt>
                <c:pt idx="198">
                  <c:v>381</c:v>
                </c:pt>
                <c:pt idx="199">
                  <c:v>401</c:v>
                </c:pt>
                <c:pt idx="200">
                  <c:v>398</c:v>
                </c:pt>
                <c:pt idx="201">
                  <c:v>381</c:v>
                </c:pt>
                <c:pt idx="202">
                  <c:v>367</c:v>
                </c:pt>
                <c:pt idx="203">
                  <c:v>375</c:v>
                </c:pt>
                <c:pt idx="204">
                  <c:v>375</c:v>
                </c:pt>
                <c:pt idx="205">
                  <c:v>358</c:v>
                </c:pt>
                <c:pt idx="206">
                  <c:v>336</c:v>
                </c:pt>
                <c:pt idx="207">
                  <c:v>331</c:v>
                </c:pt>
                <c:pt idx="208">
                  <c:v>313</c:v>
                </c:pt>
                <c:pt idx="209">
                  <c:v>336</c:v>
                </c:pt>
                <c:pt idx="210">
                  <c:v>343</c:v>
                </c:pt>
                <c:pt idx="211">
                  <c:v>321</c:v>
                </c:pt>
                <c:pt idx="212">
                  <c:v>297</c:v>
                </c:pt>
                <c:pt idx="213">
                  <c:v>315</c:v>
                </c:pt>
                <c:pt idx="214">
                  <c:v>322</c:v>
                </c:pt>
                <c:pt idx="215">
                  <c:v>316</c:v>
                </c:pt>
                <c:pt idx="216">
                  <c:v>312</c:v>
                </c:pt>
                <c:pt idx="217">
                  <c:v>313</c:v>
                </c:pt>
                <c:pt idx="218">
                  <c:v>331</c:v>
                </c:pt>
                <c:pt idx="219">
                  <c:v>347</c:v>
                </c:pt>
                <c:pt idx="220">
                  <c:v>357</c:v>
                </c:pt>
                <c:pt idx="221">
                  <c:v>350</c:v>
                </c:pt>
                <c:pt idx="222">
                  <c:v>355</c:v>
                </c:pt>
                <c:pt idx="223">
                  <c:v>367</c:v>
                </c:pt>
                <c:pt idx="224">
                  <c:v>353</c:v>
                </c:pt>
                <c:pt idx="225">
                  <c:v>356</c:v>
                </c:pt>
                <c:pt idx="226">
                  <c:v>346</c:v>
                </c:pt>
                <c:pt idx="227">
                  <c:v>359</c:v>
                </c:pt>
                <c:pt idx="228">
                  <c:v>356</c:v>
                </c:pt>
                <c:pt idx="229">
                  <c:v>393</c:v>
                </c:pt>
                <c:pt idx="230">
                  <c:v>401</c:v>
                </c:pt>
                <c:pt idx="231">
                  <c:v>430</c:v>
                </c:pt>
                <c:pt idx="232">
                  <c:v>416</c:v>
                </c:pt>
                <c:pt idx="233">
                  <c:v>398</c:v>
                </c:pt>
                <c:pt idx="234">
                  <c:v>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88-4A81-BBAA-770C381AE1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PanelPrice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Sheet1!$A$2:$A$237</c:f>
              <c:strCache>
                <c:ptCount val="236"/>
                <c:pt idx="0">
                  <c:v>Jan-1998</c:v>
                </c:pt>
                <c:pt idx="1">
                  <c:v>Feb-1998</c:v>
                </c:pt>
                <c:pt idx="2">
                  <c:v>Mar-1998</c:v>
                </c:pt>
                <c:pt idx="3">
                  <c:v>Apr-1998</c:v>
                </c:pt>
                <c:pt idx="4">
                  <c:v>May-1998</c:v>
                </c:pt>
                <c:pt idx="5">
                  <c:v>Jun-1998</c:v>
                </c:pt>
                <c:pt idx="6">
                  <c:v>Jul-1998</c:v>
                </c:pt>
                <c:pt idx="7">
                  <c:v>Aug-1998</c:v>
                </c:pt>
                <c:pt idx="8">
                  <c:v>Sep-1998</c:v>
                </c:pt>
                <c:pt idx="9">
                  <c:v>Oct-1998</c:v>
                </c:pt>
                <c:pt idx="10">
                  <c:v>Nov-1998</c:v>
                </c:pt>
                <c:pt idx="11">
                  <c:v>Dec-1998</c:v>
                </c:pt>
                <c:pt idx="12">
                  <c:v>Jan-1999</c:v>
                </c:pt>
                <c:pt idx="13">
                  <c:v>Feb-1999</c:v>
                </c:pt>
                <c:pt idx="14">
                  <c:v>Mar-1999</c:v>
                </c:pt>
                <c:pt idx="15">
                  <c:v>Apr-1999</c:v>
                </c:pt>
                <c:pt idx="16">
                  <c:v>May-1999</c:v>
                </c:pt>
                <c:pt idx="17">
                  <c:v>Jun-1999</c:v>
                </c:pt>
                <c:pt idx="18">
                  <c:v>Jul-1999</c:v>
                </c:pt>
                <c:pt idx="19">
                  <c:v>Aug-1999</c:v>
                </c:pt>
                <c:pt idx="20">
                  <c:v>Sep-1999</c:v>
                </c:pt>
                <c:pt idx="21">
                  <c:v>Oct-1999</c:v>
                </c:pt>
                <c:pt idx="22">
                  <c:v>Nov-1999</c:v>
                </c:pt>
                <c:pt idx="23">
                  <c:v>Dec-1999</c:v>
                </c:pt>
                <c:pt idx="24">
                  <c:v>Jan-2000</c:v>
                </c:pt>
                <c:pt idx="25">
                  <c:v>Feb-2000</c:v>
                </c:pt>
                <c:pt idx="26">
                  <c:v>Mar-2000</c:v>
                </c:pt>
                <c:pt idx="27">
                  <c:v>Apr-2000</c:v>
                </c:pt>
                <c:pt idx="28">
                  <c:v>May-2000</c:v>
                </c:pt>
                <c:pt idx="29">
                  <c:v>Jun-2000</c:v>
                </c:pt>
                <c:pt idx="30">
                  <c:v>Jul-2000</c:v>
                </c:pt>
                <c:pt idx="31">
                  <c:v>Aug-2000</c:v>
                </c:pt>
                <c:pt idx="32">
                  <c:v>Sep-2000</c:v>
                </c:pt>
                <c:pt idx="33">
                  <c:v>Oct-2000</c:v>
                </c:pt>
                <c:pt idx="34">
                  <c:v>Nov-2000</c:v>
                </c:pt>
                <c:pt idx="35">
                  <c:v>Dec-2000</c:v>
                </c:pt>
                <c:pt idx="36">
                  <c:v>Jan-2001</c:v>
                </c:pt>
                <c:pt idx="37">
                  <c:v>Feb-2001</c:v>
                </c:pt>
                <c:pt idx="38">
                  <c:v>Mar-2001</c:v>
                </c:pt>
                <c:pt idx="39">
                  <c:v>Apr-2001</c:v>
                </c:pt>
                <c:pt idx="40">
                  <c:v>May-2001</c:v>
                </c:pt>
                <c:pt idx="41">
                  <c:v>Jun-2001</c:v>
                </c:pt>
                <c:pt idx="42">
                  <c:v>Jul-2001</c:v>
                </c:pt>
                <c:pt idx="43">
                  <c:v>Aug-2001</c:v>
                </c:pt>
                <c:pt idx="44">
                  <c:v>Sep-2001</c:v>
                </c:pt>
                <c:pt idx="45">
                  <c:v>Oct-2001</c:v>
                </c:pt>
                <c:pt idx="46">
                  <c:v>Nov-2001</c:v>
                </c:pt>
                <c:pt idx="47">
                  <c:v>Dec-2001</c:v>
                </c:pt>
                <c:pt idx="48">
                  <c:v>Jan-2002</c:v>
                </c:pt>
                <c:pt idx="49">
                  <c:v>Feb-2002</c:v>
                </c:pt>
                <c:pt idx="50">
                  <c:v>Mar-2002</c:v>
                </c:pt>
                <c:pt idx="51">
                  <c:v>Apr-2002</c:v>
                </c:pt>
                <c:pt idx="52">
                  <c:v>May-2002</c:v>
                </c:pt>
                <c:pt idx="53">
                  <c:v>Jun-2002</c:v>
                </c:pt>
                <c:pt idx="54">
                  <c:v>Jul-2002</c:v>
                </c:pt>
                <c:pt idx="55">
                  <c:v>Aug-2002</c:v>
                </c:pt>
                <c:pt idx="56">
                  <c:v>Sep-2002</c:v>
                </c:pt>
                <c:pt idx="57">
                  <c:v>Oct-2002</c:v>
                </c:pt>
                <c:pt idx="58">
                  <c:v>Nov-2002</c:v>
                </c:pt>
                <c:pt idx="59">
                  <c:v>Dec-2002</c:v>
                </c:pt>
                <c:pt idx="60">
                  <c:v>Jan-2003</c:v>
                </c:pt>
                <c:pt idx="61">
                  <c:v>Feb-2003</c:v>
                </c:pt>
                <c:pt idx="62">
                  <c:v>Mar-2003</c:v>
                </c:pt>
                <c:pt idx="63">
                  <c:v>Apr-2003</c:v>
                </c:pt>
                <c:pt idx="64">
                  <c:v>May-2003</c:v>
                </c:pt>
                <c:pt idx="65">
                  <c:v>Jun-2003</c:v>
                </c:pt>
                <c:pt idx="66">
                  <c:v>Jul-2003</c:v>
                </c:pt>
                <c:pt idx="67">
                  <c:v>Aug-2003</c:v>
                </c:pt>
                <c:pt idx="68">
                  <c:v>Sep-2003</c:v>
                </c:pt>
                <c:pt idx="69">
                  <c:v>Oct-2003</c:v>
                </c:pt>
                <c:pt idx="70">
                  <c:v>Nov-2003</c:v>
                </c:pt>
                <c:pt idx="71">
                  <c:v>Dec-2003</c:v>
                </c:pt>
                <c:pt idx="72">
                  <c:v>Jan-2004</c:v>
                </c:pt>
                <c:pt idx="73">
                  <c:v>Feb-2004</c:v>
                </c:pt>
                <c:pt idx="74">
                  <c:v>Mar-2004</c:v>
                </c:pt>
                <c:pt idx="75">
                  <c:v>Apr-2004</c:v>
                </c:pt>
                <c:pt idx="76">
                  <c:v>May-2004</c:v>
                </c:pt>
                <c:pt idx="77">
                  <c:v>Jun-2004</c:v>
                </c:pt>
                <c:pt idx="78">
                  <c:v>Jul-2004</c:v>
                </c:pt>
                <c:pt idx="79">
                  <c:v>Aug-2004</c:v>
                </c:pt>
                <c:pt idx="80">
                  <c:v>Sep-2004</c:v>
                </c:pt>
                <c:pt idx="81">
                  <c:v>Oct-2004</c:v>
                </c:pt>
                <c:pt idx="82">
                  <c:v>Nov-2004</c:v>
                </c:pt>
                <c:pt idx="83">
                  <c:v>Dec-2004</c:v>
                </c:pt>
                <c:pt idx="84">
                  <c:v>Jan-2005</c:v>
                </c:pt>
                <c:pt idx="85">
                  <c:v>Feb-2005</c:v>
                </c:pt>
                <c:pt idx="86">
                  <c:v>Mar-2005</c:v>
                </c:pt>
                <c:pt idx="87">
                  <c:v>Apr-2005</c:v>
                </c:pt>
                <c:pt idx="88">
                  <c:v>May-2005</c:v>
                </c:pt>
                <c:pt idx="89">
                  <c:v>Jun-2005</c:v>
                </c:pt>
                <c:pt idx="90">
                  <c:v>Jul-2005</c:v>
                </c:pt>
                <c:pt idx="91">
                  <c:v>Aug-2005</c:v>
                </c:pt>
                <c:pt idx="92">
                  <c:v>Sep-2005</c:v>
                </c:pt>
                <c:pt idx="93">
                  <c:v>Oct-2005</c:v>
                </c:pt>
                <c:pt idx="94">
                  <c:v>Nov-2005</c:v>
                </c:pt>
                <c:pt idx="95">
                  <c:v>Dec-2005</c:v>
                </c:pt>
                <c:pt idx="96">
                  <c:v>Jan-2006</c:v>
                </c:pt>
                <c:pt idx="97">
                  <c:v>Feb-2006</c:v>
                </c:pt>
                <c:pt idx="98">
                  <c:v>Mar-2006</c:v>
                </c:pt>
                <c:pt idx="99">
                  <c:v>Apr-2006</c:v>
                </c:pt>
                <c:pt idx="100">
                  <c:v>May-2006</c:v>
                </c:pt>
                <c:pt idx="101">
                  <c:v>Jun-2006</c:v>
                </c:pt>
                <c:pt idx="102">
                  <c:v>Jul-2006</c:v>
                </c:pt>
                <c:pt idx="103">
                  <c:v>Aug-2006</c:v>
                </c:pt>
                <c:pt idx="104">
                  <c:v>Sep-2006</c:v>
                </c:pt>
                <c:pt idx="105">
                  <c:v>Oct-2006</c:v>
                </c:pt>
                <c:pt idx="106">
                  <c:v>Nov-2006</c:v>
                </c:pt>
                <c:pt idx="107">
                  <c:v>Dec-2006</c:v>
                </c:pt>
                <c:pt idx="108">
                  <c:v>Jan-2007</c:v>
                </c:pt>
                <c:pt idx="109">
                  <c:v>Feb-2007</c:v>
                </c:pt>
                <c:pt idx="110">
                  <c:v>Mar-2007</c:v>
                </c:pt>
                <c:pt idx="111">
                  <c:v>Apr-2007</c:v>
                </c:pt>
                <c:pt idx="112">
                  <c:v>May-2007</c:v>
                </c:pt>
                <c:pt idx="113">
                  <c:v>Jun-2007</c:v>
                </c:pt>
                <c:pt idx="114">
                  <c:v>Jul-2007</c:v>
                </c:pt>
                <c:pt idx="115">
                  <c:v>Aug-2007</c:v>
                </c:pt>
                <c:pt idx="116">
                  <c:v>Sep-2007</c:v>
                </c:pt>
                <c:pt idx="117">
                  <c:v>Oct-2007</c:v>
                </c:pt>
                <c:pt idx="118">
                  <c:v>Nov-2007</c:v>
                </c:pt>
                <c:pt idx="119">
                  <c:v>Dec-2007</c:v>
                </c:pt>
                <c:pt idx="120">
                  <c:v>Jan-2008</c:v>
                </c:pt>
                <c:pt idx="121">
                  <c:v>Feb-2008</c:v>
                </c:pt>
                <c:pt idx="122">
                  <c:v>Mar-2008</c:v>
                </c:pt>
                <c:pt idx="123">
                  <c:v>Apr-2008</c:v>
                </c:pt>
                <c:pt idx="124">
                  <c:v>May-2008</c:v>
                </c:pt>
                <c:pt idx="125">
                  <c:v>Jun-2008</c:v>
                </c:pt>
                <c:pt idx="126">
                  <c:v>Jul-2008</c:v>
                </c:pt>
                <c:pt idx="127">
                  <c:v>Aug-2008</c:v>
                </c:pt>
                <c:pt idx="128">
                  <c:v>Sep-2008</c:v>
                </c:pt>
                <c:pt idx="129">
                  <c:v>Oct-2008</c:v>
                </c:pt>
                <c:pt idx="130">
                  <c:v>Nov-2008</c:v>
                </c:pt>
                <c:pt idx="131">
                  <c:v>Dec-2008</c:v>
                </c:pt>
                <c:pt idx="132">
                  <c:v>Jan-2009</c:v>
                </c:pt>
                <c:pt idx="133">
                  <c:v>Feb-2009</c:v>
                </c:pt>
                <c:pt idx="134">
                  <c:v>Mar-2009</c:v>
                </c:pt>
                <c:pt idx="135">
                  <c:v>Apr-2009</c:v>
                </c:pt>
                <c:pt idx="136">
                  <c:v>May-2009</c:v>
                </c:pt>
                <c:pt idx="137">
                  <c:v>Jun-2009</c:v>
                </c:pt>
                <c:pt idx="138">
                  <c:v>Jul-2009</c:v>
                </c:pt>
                <c:pt idx="139">
                  <c:v>Aug-2009</c:v>
                </c:pt>
                <c:pt idx="140">
                  <c:v>Sep-2009</c:v>
                </c:pt>
                <c:pt idx="141">
                  <c:v>Oct-2009</c:v>
                </c:pt>
                <c:pt idx="142">
                  <c:v>Nov-2009</c:v>
                </c:pt>
                <c:pt idx="143">
                  <c:v>Dec-2009</c:v>
                </c:pt>
                <c:pt idx="144">
                  <c:v>Jan-2010</c:v>
                </c:pt>
                <c:pt idx="145">
                  <c:v>Feb-2010</c:v>
                </c:pt>
                <c:pt idx="146">
                  <c:v>Mar-2010</c:v>
                </c:pt>
                <c:pt idx="147">
                  <c:v>Apr-2010</c:v>
                </c:pt>
                <c:pt idx="148">
                  <c:v>May-2010</c:v>
                </c:pt>
                <c:pt idx="149">
                  <c:v>Jun-2010</c:v>
                </c:pt>
                <c:pt idx="150">
                  <c:v>Jul-2010</c:v>
                </c:pt>
                <c:pt idx="151">
                  <c:v>Aug-2010</c:v>
                </c:pt>
                <c:pt idx="152">
                  <c:v>Sep-2010</c:v>
                </c:pt>
                <c:pt idx="153">
                  <c:v>Oct-2010</c:v>
                </c:pt>
                <c:pt idx="154">
                  <c:v>Nov-2010</c:v>
                </c:pt>
                <c:pt idx="155">
                  <c:v>Dec-2010</c:v>
                </c:pt>
                <c:pt idx="156">
                  <c:v>Jan-2011</c:v>
                </c:pt>
                <c:pt idx="157">
                  <c:v>Feb-2011</c:v>
                </c:pt>
                <c:pt idx="158">
                  <c:v>Mar-2011</c:v>
                </c:pt>
                <c:pt idx="159">
                  <c:v>Apr-2011</c:v>
                </c:pt>
                <c:pt idx="160">
                  <c:v>May-2011</c:v>
                </c:pt>
                <c:pt idx="161">
                  <c:v>Jun-2011</c:v>
                </c:pt>
                <c:pt idx="162">
                  <c:v>Jul-2011</c:v>
                </c:pt>
                <c:pt idx="163">
                  <c:v>Aug-2011</c:v>
                </c:pt>
                <c:pt idx="164">
                  <c:v>Sep-2011</c:v>
                </c:pt>
                <c:pt idx="165">
                  <c:v>Oct-2011</c:v>
                </c:pt>
                <c:pt idx="166">
                  <c:v>Nov-2011</c:v>
                </c:pt>
                <c:pt idx="167">
                  <c:v>Dec-2011</c:v>
                </c:pt>
                <c:pt idx="168">
                  <c:v>Jan-2012</c:v>
                </c:pt>
                <c:pt idx="169">
                  <c:v>Feb-2012</c:v>
                </c:pt>
                <c:pt idx="170">
                  <c:v>Mar-2012</c:v>
                </c:pt>
                <c:pt idx="171">
                  <c:v>Apr-2012</c:v>
                </c:pt>
                <c:pt idx="172">
                  <c:v>May-2012</c:v>
                </c:pt>
                <c:pt idx="173">
                  <c:v>Jun-2012</c:v>
                </c:pt>
                <c:pt idx="174">
                  <c:v>Jul-2012</c:v>
                </c:pt>
                <c:pt idx="175">
                  <c:v>Aug-2012</c:v>
                </c:pt>
                <c:pt idx="176">
                  <c:v>Sep-2012</c:v>
                </c:pt>
                <c:pt idx="177">
                  <c:v>Oct-2012</c:v>
                </c:pt>
                <c:pt idx="178">
                  <c:v>Nov-2012</c:v>
                </c:pt>
                <c:pt idx="179">
                  <c:v>Dec-2012</c:v>
                </c:pt>
                <c:pt idx="180">
                  <c:v>Jan-2013</c:v>
                </c:pt>
                <c:pt idx="181">
                  <c:v>Feb-2013</c:v>
                </c:pt>
                <c:pt idx="182">
                  <c:v>Mar-2013</c:v>
                </c:pt>
                <c:pt idx="183">
                  <c:v>Apr-2013</c:v>
                </c:pt>
                <c:pt idx="184">
                  <c:v>May-2013</c:v>
                </c:pt>
                <c:pt idx="185">
                  <c:v>Jun-2013</c:v>
                </c:pt>
                <c:pt idx="186">
                  <c:v>Jul-2013</c:v>
                </c:pt>
                <c:pt idx="187">
                  <c:v>Aug-2013</c:v>
                </c:pt>
                <c:pt idx="188">
                  <c:v>Sep-2013</c:v>
                </c:pt>
                <c:pt idx="189">
                  <c:v>Oct-2013</c:v>
                </c:pt>
                <c:pt idx="190">
                  <c:v>Nov-2013</c:v>
                </c:pt>
                <c:pt idx="191">
                  <c:v>Dec-2013</c:v>
                </c:pt>
                <c:pt idx="192">
                  <c:v>Jan-2014</c:v>
                </c:pt>
                <c:pt idx="193">
                  <c:v>Feb-2014</c:v>
                </c:pt>
                <c:pt idx="194">
                  <c:v>Mar-2014</c:v>
                </c:pt>
                <c:pt idx="195">
                  <c:v>Apr-2014</c:v>
                </c:pt>
                <c:pt idx="196">
                  <c:v>May-2014</c:v>
                </c:pt>
                <c:pt idx="197">
                  <c:v>Jun-2014</c:v>
                </c:pt>
                <c:pt idx="198">
                  <c:v>Jul-2014</c:v>
                </c:pt>
                <c:pt idx="199">
                  <c:v>Aug-2014</c:v>
                </c:pt>
                <c:pt idx="200">
                  <c:v>Sep-2014</c:v>
                </c:pt>
                <c:pt idx="201">
                  <c:v>Oct-2014</c:v>
                </c:pt>
                <c:pt idx="202">
                  <c:v>Nov-2014</c:v>
                </c:pt>
                <c:pt idx="203">
                  <c:v>Dec-2014</c:v>
                </c:pt>
                <c:pt idx="204">
                  <c:v>Jan-2015</c:v>
                </c:pt>
                <c:pt idx="205">
                  <c:v>Feb-2015</c:v>
                </c:pt>
                <c:pt idx="206">
                  <c:v>Mar-2015</c:v>
                </c:pt>
                <c:pt idx="207">
                  <c:v>Apr-2015</c:v>
                </c:pt>
                <c:pt idx="208">
                  <c:v>May-2015</c:v>
                </c:pt>
                <c:pt idx="209">
                  <c:v>Jun-2015</c:v>
                </c:pt>
                <c:pt idx="210">
                  <c:v>Jul-2015</c:v>
                </c:pt>
                <c:pt idx="211">
                  <c:v>Aug-2015</c:v>
                </c:pt>
                <c:pt idx="212">
                  <c:v>Sep-2015</c:v>
                </c:pt>
                <c:pt idx="213">
                  <c:v>Oct-2015</c:v>
                </c:pt>
                <c:pt idx="214">
                  <c:v>Nov-2015</c:v>
                </c:pt>
                <c:pt idx="215">
                  <c:v>Dec-2015</c:v>
                </c:pt>
                <c:pt idx="216">
                  <c:v>Jan-2016</c:v>
                </c:pt>
                <c:pt idx="217">
                  <c:v>Feb-2016</c:v>
                </c:pt>
                <c:pt idx="218">
                  <c:v>Mar-2016</c:v>
                </c:pt>
                <c:pt idx="219">
                  <c:v>Apr-2016</c:v>
                </c:pt>
                <c:pt idx="220">
                  <c:v>May-2016</c:v>
                </c:pt>
                <c:pt idx="221">
                  <c:v>Jun-2016</c:v>
                </c:pt>
                <c:pt idx="222">
                  <c:v>Jul-2016</c:v>
                </c:pt>
                <c:pt idx="223">
                  <c:v>Aug-2016</c:v>
                </c:pt>
                <c:pt idx="224">
                  <c:v>Sep-2016</c:v>
                </c:pt>
                <c:pt idx="225">
                  <c:v>Oct-2016</c:v>
                </c:pt>
                <c:pt idx="226">
                  <c:v>Nov-2016</c:v>
                </c:pt>
                <c:pt idx="227">
                  <c:v>Dec-2016</c:v>
                </c:pt>
                <c:pt idx="228">
                  <c:v>Jan-2017</c:v>
                </c:pt>
                <c:pt idx="229">
                  <c:v>Feb-2017</c:v>
                </c:pt>
                <c:pt idx="230">
                  <c:v>Mar-2017</c:v>
                </c:pt>
                <c:pt idx="231">
                  <c:v>Apr-2017</c:v>
                </c:pt>
                <c:pt idx="232">
                  <c:v>May-2017</c:v>
                </c:pt>
                <c:pt idx="233">
                  <c:v>Jun-2017</c:v>
                </c:pt>
                <c:pt idx="234">
                  <c:v>Jul-2017</c:v>
                </c:pt>
                <c:pt idx="235">
                  <c:v>Aug-2017</c:v>
                </c:pt>
              </c:strCache>
            </c:strRef>
          </c:cat>
          <c:val>
            <c:numRef>
              <c:f>Sheet1!$C$2:$C$237</c:f>
              <c:numCache>
                <c:formatCode>General</c:formatCode>
                <c:ptCount val="236"/>
                <c:pt idx="0">
                  <c:v>247</c:v>
                </c:pt>
                <c:pt idx="1">
                  <c:v>262</c:v>
                </c:pt>
                <c:pt idx="2">
                  <c:v>254</c:v>
                </c:pt>
                <c:pt idx="3">
                  <c:v>271</c:v>
                </c:pt>
                <c:pt idx="4">
                  <c:v>267</c:v>
                </c:pt>
                <c:pt idx="5">
                  <c:v>273</c:v>
                </c:pt>
                <c:pt idx="6">
                  <c:v>318</c:v>
                </c:pt>
                <c:pt idx="7">
                  <c:v>366</c:v>
                </c:pt>
                <c:pt idx="8">
                  <c:v>336</c:v>
                </c:pt>
                <c:pt idx="9">
                  <c:v>283</c:v>
                </c:pt>
                <c:pt idx="10">
                  <c:v>297</c:v>
                </c:pt>
                <c:pt idx="11">
                  <c:v>282</c:v>
                </c:pt>
                <c:pt idx="12">
                  <c:v>299</c:v>
                </c:pt>
                <c:pt idx="13">
                  <c:v>320</c:v>
                </c:pt>
                <c:pt idx="14">
                  <c:v>352</c:v>
                </c:pt>
                <c:pt idx="15">
                  <c:v>345</c:v>
                </c:pt>
                <c:pt idx="16">
                  <c:v>383</c:v>
                </c:pt>
                <c:pt idx="17">
                  <c:v>422</c:v>
                </c:pt>
                <c:pt idx="18">
                  <c:v>448</c:v>
                </c:pt>
                <c:pt idx="19">
                  <c:v>371</c:v>
                </c:pt>
                <c:pt idx="20">
                  <c:v>351</c:v>
                </c:pt>
                <c:pt idx="21">
                  <c:v>284</c:v>
                </c:pt>
                <c:pt idx="22">
                  <c:v>313</c:v>
                </c:pt>
                <c:pt idx="23">
                  <c:v>308</c:v>
                </c:pt>
                <c:pt idx="24">
                  <c:v>305</c:v>
                </c:pt>
                <c:pt idx="25">
                  <c:v>324</c:v>
                </c:pt>
                <c:pt idx="26">
                  <c:v>348</c:v>
                </c:pt>
                <c:pt idx="27">
                  <c:v>337</c:v>
                </c:pt>
                <c:pt idx="28">
                  <c:v>303</c:v>
                </c:pt>
                <c:pt idx="29">
                  <c:v>277</c:v>
                </c:pt>
                <c:pt idx="30">
                  <c:v>256</c:v>
                </c:pt>
                <c:pt idx="31">
                  <c:v>250</c:v>
                </c:pt>
                <c:pt idx="32">
                  <c:v>259</c:v>
                </c:pt>
                <c:pt idx="33">
                  <c:v>246</c:v>
                </c:pt>
                <c:pt idx="34">
                  <c:v>251</c:v>
                </c:pt>
                <c:pt idx="35">
                  <c:v>230</c:v>
                </c:pt>
                <c:pt idx="36">
                  <c:v>227</c:v>
                </c:pt>
                <c:pt idx="37">
                  <c:v>229</c:v>
                </c:pt>
                <c:pt idx="38">
                  <c:v>232</c:v>
                </c:pt>
                <c:pt idx="39">
                  <c:v>249</c:v>
                </c:pt>
                <c:pt idx="40">
                  <c:v>320</c:v>
                </c:pt>
                <c:pt idx="41">
                  <c:v>297</c:v>
                </c:pt>
                <c:pt idx="42">
                  <c:v>278</c:v>
                </c:pt>
                <c:pt idx="43">
                  <c:v>277</c:v>
                </c:pt>
                <c:pt idx="44">
                  <c:v>251</c:v>
                </c:pt>
                <c:pt idx="45">
                  <c:v>230</c:v>
                </c:pt>
                <c:pt idx="46">
                  <c:v>235</c:v>
                </c:pt>
                <c:pt idx="47">
                  <c:v>225</c:v>
                </c:pt>
                <c:pt idx="48">
                  <c:v>235</c:v>
                </c:pt>
                <c:pt idx="49">
                  <c:v>259</c:v>
                </c:pt>
                <c:pt idx="50">
                  <c:v>274</c:v>
                </c:pt>
                <c:pt idx="51">
                  <c:v>264</c:v>
                </c:pt>
                <c:pt idx="52">
                  <c:v>243</c:v>
                </c:pt>
                <c:pt idx="53">
                  <c:v>247</c:v>
                </c:pt>
                <c:pt idx="54">
                  <c:v>240</c:v>
                </c:pt>
                <c:pt idx="55">
                  <c:v>253</c:v>
                </c:pt>
                <c:pt idx="56">
                  <c:v>243</c:v>
                </c:pt>
                <c:pt idx="57">
                  <c:v>244</c:v>
                </c:pt>
                <c:pt idx="58">
                  <c:v>238</c:v>
                </c:pt>
                <c:pt idx="59">
                  <c:v>236</c:v>
                </c:pt>
                <c:pt idx="60">
                  <c:v>245</c:v>
                </c:pt>
                <c:pt idx="61">
                  <c:v>263</c:v>
                </c:pt>
                <c:pt idx="62">
                  <c:v>253</c:v>
                </c:pt>
                <c:pt idx="63">
                  <c:v>259</c:v>
                </c:pt>
                <c:pt idx="64">
                  <c:v>267</c:v>
                </c:pt>
                <c:pt idx="65">
                  <c:v>319</c:v>
                </c:pt>
                <c:pt idx="66">
                  <c:v>376</c:v>
                </c:pt>
                <c:pt idx="67">
                  <c:v>440</c:v>
                </c:pt>
                <c:pt idx="68">
                  <c:v>537</c:v>
                </c:pt>
                <c:pt idx="69">
                  <c:v>555</c:v>
                </c:pt>
                <c:pt idx="70">
                  <c:v>528</c:v>
                </c:pt>
                <c:pt idx="71">
                  <c:v>356</c:v>
                </c:pt>
                <c:pt idx="72">
                  <c:v>427</c:v>
                </c:pt>
                <c:pt idx="73">
                  <c:v>554</c:v>
                </c:pt>
                <c:pt idx="74">
                  <c:v>573</c:v>
                </c:pt>
                <c:pt idx="75">
                  <c:v>598</c:v>
                </c:pt>
                <c:pt idx="76">
                  <c:v>533</c:v>
                </c:pt>
                <c:pt idx="77">
                  <c:v>455</c:v>
                </c:pt>
                <c:pt idx="78">
                  <c:v>397</c:v>
                </c:pt>
                <c:pt idx="79">
                  <c:v>485</c:v>
                </c:pt>
                <c:pt idx="80">
                  <c:v>465</c:v>
                </c:pt>
                <c:pt idx="81">
                  <c:v>343</c:v>
                </c:pt>
                <c:pt idx="82">
                  <c:v>329</c:v>
                </c:pt>
                <c:pt idx="83">
                  <c:v>387</c:v>
                </c:pt>
                <c:pt idx="84">
                  <c:v>396</c:v>
                </c:pt>
                <c:pt idx="85">
                  <c:v>449</c:v>
                </c:pt>
                <c:pt idx="86">
                  <c:v>447</c:v>
                </c:pt>
                <c:pt idx="87">
                  <c:v>396</c:v>
                </c:pt>
                <c:pt idx="88">
                  <c:v>382</c:v>
                </c:pt>
                <c:pt idx="89">
                  <c:v>391</c:v>
                </c:pt>
                <c:pt idx="90">
                  <c:v>366</c:v>
                </c:pt>
                <c:pt idx="91">
                  <c:v>353</c:v>
                </c:pt>
                <c:pt idx="92">
                  <c:v>488</c:v>
                </c:pt>
                <c:pt idx="93">
                  <c:v>484</c:v>
                </c:pt>
                <c:pt idx="94">
                  <c:v>368</c:v>
                </c:pt>
                <c:pt idx="95">
                  <c:v>381</c:v>
                </c:pt>
                <c:pt idx="96">
                  <c:v>389</c:v>
                </c:pt>
                <c:pt idx="97">
                  <c:v>372</c:v>
                </c:pt>
                <c:pt idx="98">
                  <c:v>369</c:v>
                </c:pt>
                <c:pt idx="99">
                  <c:v>357</c:v>
                </c:pt>
                <c:pt idx="100">
                  <c:v>326</c:v>
                </c:pt>
                <c:pt idx="101">
                  <c:v>320</c:v>
                </c:pt>
                <c:pt idx="102">
                  <c:v>293</c:v>
                </c:pt>
                <c:pt idx="103">
                  <c:v>291</c:v>
                </c:pt>
                <c:pt idx="104">
                  <c:v>271</c:v>
                </c:pt>
                <c:pt idx="105">
                  <c:v>260</c:v>
                </c:pt>
                <c:pt idx="106">
                  <c:v>269</c:v>
                </c:pt>
                <c:pt idx="107">
                  <c:v>266</c:v>
                </c:pt>
                <c:pt idx="108">
                  <c:v>271</c:v>
                </c:pt>
                <c:pt idx="109">
                  <c:v>272</c:v>
                </c:pt>
                <c:pt idx="110">
                  <c:v>268</c:v>
                </c:pt>
                <c:pt idx="111">
                  <c:v>287</c:v>
                </c:pt>
                <c:pt idx="112">
                  <c:v>295</c:v>
                </c:pt>
                <c:pt idx="113">
                  <c:v>322</c:v>
                </c:pt>
                <c:pt idx="114">
                  <c:v>331</c:v>
                </c:pt>
                <c:pt idx="115">
                  <c:v>323</c:v>
                </c:pt>
                <c:pt idx="116">
                  <c:v>306</c:v>
                </c:pt>
                <c:pt idx="117">
                  <c:v>298</c:v>
                </c:pt>
                <c:pt idx="118">
                  <c:v>309</c:v>
                </c:pt>
                <c:pt idx="119">
                  <c:v>294</c:v>
                </c:pt>
                <c:pt idx="120">
                  <c:v>278</c:v>
                </c:pt>
                <c:pt idx="121">
                  <c:v>276</c:v>
                </c:pt>
                <c:pt idx="122">
                  <c:v>279</c:v>
                </c:pt>
                <c:pt idx="123">
                  <c:v>286</c:v>
                </c:pt>
                <c:pt idx="124">
                  <c:v>320</c:v>
                </c:pt>
                <c:pt idx="125">
                  <c:v>316</c:v>
                </c:pt>
                <c:pt idx="126">
                  <c:v>304</c:v>
                </c:pt>
                <c:pt idx="127">
                  <c:v>315</c:v>
                </c:pt>
                <c:pt idx="128">
                  <c:v>316</c:v>
                </c:pt>
                <c:pt idx="129">
                  <c:v>288</c:v>
                </c:pt>
                <c:pt idx="130">
                  <c:v>270</c:v>
                </c:pt>
                <c:pt idx="131">
                  <c:v>255</c:v>
                </c:pt>
                <c:pt idx="132">
                  <c:v>251</c:v>
                </c:pt>
                <c:pt idx="133">
                  <c:v>257</c:v>
                </c:pt>
                <c:pt idx="134">
                  <c:v>247</c:v>
                </c:pt>
                <c:pt idx="135">
                  <c:v>242</c:v>
                </c:pt>
                <c:pt idx="136">
                  <c:v>242</c:v>
                </c:pt>
                <c:pt idx="137">
                  <c:v>248</c:v>
                </c:pt>
                <c:pt idx="138">
                  <c:v>263</c:v>
                </c:pt>
                <c:pt idx="139">
                  <c:v>281</c:v>
                </c:pt>
                <c:pt idx="140">
                  <c:v>278</c:v>
                </c:pt>
                <c:pt idx="141">
                  <c:v>258</c:v>
                </c:pt>
                <c:pt idx="142">
                  <c:v>270</c:v>
                </c:pt>
                <c:pt idx="143">
                  <c:v>275</c:v>
                </c:pt>
                <c:pt idx="144">
                  <c:v>282</c:v>
                </c:pt>
                <c:pt idx="145">
                  <c:v>308</c:v>
                </c:pt>
                <c:pt idx="146">
                  <c:v>347</c:v>
                </c:pt>
                <c:pt idx="147">
                  <c:v>446</c:v>
                </c:pt>
                <c:pt idx="148">
                  <c:v>429</c:v>
                </c:pt>
                <c:pt idx="149">
                  <c:v>333</c:v>
                </c:pt>
                <c:pt idx="150">
                  <c:v>323</c:v>
                </c:pt>
                <c:pt idx="151">
                  <c:v>294</c:v>
                </c:pt>
                <c:pt idx="152">
                  <c:v>285</c:v>
                </c:pt>
                <c:pt idx="153">
                  <c:v>277</c:v>
                </c:pt>
                <c:pt idx="154">
                  <c:v>277</c:v>
                </c:pt>
                <c:pt idx="155">
                  <c:v>284</c:v>
                </c:pt>
                <c:pt idx="156">
                  <c:v>304</c:v>
                </c:pt>
                <c:pt idx="157">
                  <c:v>295</c:v>
                </c:pt>
                <c:pt idx="158">
                  <c:v>298</c:v>
                </c:pt>
                <c:pt idx="159">
                  <c:v>291</c:v>
                </c:pt>
                <c:pt idx="160">
                  <c:v>278</c:v>
                </c:pt>
                <c:pt idx="161">
                  <c:v>278</c:v>
                </c:pt>
                <c:pt idx="162">
                  <c:v>278</c:v>
                </c:pt>
                <c:pt idx="163">
                  <c:v>288</c:v>
                </c:pt>
                <c:pt idx="164">
                  <c:v>296</c:v>
                </c:pt>
                <c:pt idx="165">
                  <c:v>297</c:v>
                </c:pt>
                <c:pt idx="166">
                  <c:v>292</c:v>
                </c:pt>
                <c:pt idx="167">
                  <c:v>303</c:v>
                </c:pt>
                <c:pt idx="168">
                  <c:v>326</c:v>
                </c:pt>
                <c:pt idx="169">
                  <c:v>321</c:v>
                </c:pt>
                <c:pt idx="170">
                  <c:v>347</c:v>
                </c:pt>
                <c:pt idx="171">
                  <c:v>344</c:v>
                </c:pt>
                <c:pt idx="172">
                  <c:v>359</c:v>
                </c:pt>
                <c:pt idx="173">
                  <c:v>373</c:v>
                </c:pt>
                <c:pt idx="174">
                  <c:v>376</c:v>
                </c:pt>
                <c:pt idx="175">
                  <c:v>436</c:v>
                </c:pt>
                <c:pt idx="176">
                  <c:v>442</c:v>
                </c:pt>
                <c:pt idx="177">
                  <c:v>403</c:v>
                </c:pt>
                <c:pt idx="178">
                  <c:v>434</c:v>
                </c:pt>
                <c:pt idx="179">
                  <c:v>449</c:v>
                </c:pt>
                <c:pt idx="180">
                  <c:v>483</c:v>
                </c:pt>
                <c:pt idx="181">
                  <c:v>506</c:v>
                </c:pt>
                <c:pt idx="182">
                  <c:v>513</c:v>
                </c:pt>
                <c:pt idx="183">
                  <c:v>509</c:v>
                </c:pt>
                <c:pt idx="184">
                  <c:v>456</c:v>
                </c:pt>
                <c:pt idx="185">
                  <c:v>391</c:v>
                </c:pt>
                <c:pt idx="186">
                  <c:v>383</c:v>
                </c:pt>
                <c:pt idx="187">
                  <c:v>386</c:v>
                </c:pt>
                <c:pt idx="188">
                  <c:v>375</c:v>
                </c:pt>
                <c:pt idx="189">
                  <c:v>380</c:v>
                </c:pt>
                <c:pt idx="190">
                  <c:v>370</c:v>
                </c:pt>
                <c:pt idx="191">
                  <c:v>365</c:v>
                </c:pt>
                <c:pt idx="192">
                  <c:v>364</c:v>
                </c:pt>
                <c:pt idx="193">
                  <c:v>361</c:v>
                </c:pt>
                <c:pt idx="194">
                  <c:v>365</c:v>
                </c:pt>
                <c:pt idx="195">
                  <c:v>358</c:v>
                </c:pt>
                <c:pt idx="196">
                  <c:v>385</c:v>
                </c:pt>
                <c:pt idx="197">
                  <c:v>372</c:v>
                </c:pt>
                <c:pt idx="198">
                  <c:v>394</c:v>
                </c:pt>
                <c:pt idx="199">
                  <c:v>409</c:v>
                </c:pt>
                <c:pt idx="200">
                  <c:v>403</c:v>
                </c:pt>
                <c:pt idx="201">
                  <c:v>411</c:v>
                </c:pt>
                <c:pt idx="202">
                  <c:v>401</c:v>
                </c:pt>
                <c:pt idx="203">
                  <c:v>391</c:v>
                </c:pt>
                <c:pt idx="204">
                  <c:v>386</c:v>
                </c:pt>
                <c:pt idx="205">
                  <c:v>380</c:v>
                </c:pt>
                <c:pt idx="206">
                  <c:v>375</c:v>
                </c:pt>
                <c:pt idx="207">
                  <c:v>364</c:v>
                </c:pt>
                <c:pt idx="208">
                  <c:v>360</c:v>
                </c:pt>
                <c:pt idx="209">
                  <c:v>369</c:v>
                </c:pt>
                <c:pt idx="210">
                  <c:v>352</c:v>
                </c:pt>
                <c:pt idx="211">
                  <c:v>350</c:v>
                </c:pt>
                <c:pt idx="212">
                  <c:v>358</c:v>
                </c:pt>
                <c:pt idx="213">
                  <c:v>359</c:v>
                </c:pt>
                <c:pt idx="214">
                  <c:v>367</c:v>
                </c:pt>
                <c:pt idx="215">
                  <c:v>357</c:v>
                </c:pt>
                <c:pt idx="216">
                  <c:v>354</c:v>
                </c:pt>
                <c:pt idx="217">
                  <c:v>345</c:v>
                </c:pt>
                <c:pt idx="218">
                  <c:v>352</c:v>
                </c:pt>
                <c:pt idx="219">
                  <c:v>358</c:v>
                </c:pt>
                <c:pt idx="220">
                  <c:v>375</c:v>
                </c:pt>
                <c:pt idx="221">
                  <c:v>374</c:v>
                </c:pt>
                <c:pt idx="222">
                  <c:v>392</c:v>
                </c:pt>
                <c:pt idx="223">
                  <c:v>393</c:v>
                </c:pt>
                <c:pt idx="224">
                  <c:v>386</c:v>
                </c:pt>
                <c:pt idx="225">
                  <c:v>375</c:v>
                </c:pt>
                <c:pt idx="226">
                  <c:v>364</c:v>
                </c:pt>
                <c:pt idx="227">
                  <c:v>367</c:v>
                </c:pt>
                <c:pt idx="228">
                  <c:v>367</c:v>
                </c:pt>
                <c:pt idx="229">
                  <c:v>391</c:v>
                </c:pt>
                <c:pt idx="230">
                  <c:v>403</c:v>
                </c:pt>
                <c:pt idx="231">
                  <c:v>421</c:v>
                </c:pt>
                <c:pt idx="232">
                  <c:v>415</c:v>
                </c:pt>
                <c:pt idx="233">
                  <c:v>408</c:v>
                </c:pt>
                <c:pt idx="234">
                  <c:v>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88-4A81-BBAA-770C381AE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353832"/>
        <c:axId val="459351864"/>
      </c:lineChart>
      <c:catAx>
        <c:axId val="60126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259016"/>
        <c:crosses val="autoZero"/>
        <c:auto val="1"/>
        <c:lblAlgn val="ctr"/>
        <c:lblOffset val="100"/>
        <c:noMultiLvlLbl val="0"/>
      </c:catAx>
      <c:valAx>
        <c:axId val="601259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Housing start (1000</a:t>
                </a:r>
                <a:r>
                  <a:rPr lang="en-US" b="1" baseline="0" dirty="0" smtClean="0"/>
                  <a:t> units)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262952"/>
        <c:crosses val="autoZero"/>
        <c:crossBetween val="between"/>
      </c:valAx>
      <c:valAx>
        <c:axId val="4593518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$/MBF or $/MSF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353832"/>
        <c:crosses val="max"/>
        <c:crossBetween val="between"/>
      </c:valAx>
      <c:catAx>
        <c:axId val="459353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9351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45952662996769"/>
          <c:y val="3.5487566172872458E-2"/>
          <c:w val="0.74344435927809904"/>
          <c:h val="7.1566795675964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15916760404945E-2"/>
          <c:y val="5.542951548686758E-2"/>
          <c:w val="0.82118063367079119"/>
          <c:h val="0.732721286044216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 Sawtimber Price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38.791004727272728</c:v>
                </c:pt>
                <c:pt idx="1">
                  <c:v>40.462853333333335</c:v>
                </c:pt>
                <c:pt idx="2">
                  <c:v>38.704905303030309</c:v>
                </c:pt>
                <c:pt idx="3">
                  <c:v>39.096969696969694</c:v>
                </c:pt>
                <c:pt idx="4">
                  <c:v>34.884848484848483</c:v>
                </c:pt>
                <c:pt idx="5">
                  <c:v>36.487878787878785</c:v>
                </c:pt>
                <c:pt idx="6">
                  <c:v>36.016363636363636</c:v>
                </c:pt>
                <c:pt idx="7">
                  <c:v>38.072499999999998</c:v>
                </c:pt>
                <c:pt idx="8">
                  <c:v>40.027954545454541</c:v>
                </c:pt>
                <c:pt idx="9">
                  <c:v>38.24613636363636</c:v>
                </c:pt>
                <c:pt idx="10">
                  <c:v>37.045097018067331</c:v>
                </c:pt>
                <c:pt idx="11">
                  <c:v>31.081457955316676</c:v>
                </c:pt>
                <c:pt idx="12">
                  <c:v>26.922045454545454</c:v>
                </c:pt>
                <c:pt idx="13">
                  <c:v>28.045000000000002</c:v>
                </c:pt>
                <c:pt idx="14">
                  <c:v>23.967500000000001</c:v>
                </c:pt>
                <c:pt idx="15">
                  <c:v>23.324999999999999</c:v>
                </c:pt>
                <c:pt idx="16">
                  <c:v>24.587500000000002</c:v>
                </c:pt>
                <c:pt idx="17">
                  <c:v>25.585000000000001</c:v>
                </c:pt>
                <c:pt idx="18">
                  <c:v>25.737499999999997</c:v>
                </c:pt>
                <c:pt idx="19">
                  <c:v>24.732499999999998</c:v>
                </c:pt>
                <c:pt idx="20">
                  <c:v>23.58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3A-4610-85EA-3C95B42D7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262048"/>
        <c:axId val="45526762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RL Composite Lumber Price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423</c:v>
                </c:pt>
                <c:pt idx="1">
                  <c:v>354</c:v>
                </c:pt>
                <c:pt idx="2">
                  <c:v>408</c:v>
                </c:pt>
                <c:pt idx="3">
                  <c:v>329</c:v>
                </c:pt>
                <c:pt idx="4">
                  <c:v>318</c:v>
                </c:pt>
                <c:pt idx="5">
                  <c:v>304</c:v>
                </c:pt>
                <c:pt idx="6">
                  <c:v>311</c:v>
                </c:pt>
                <c:pt idx="7">
                  <c:v>404</c:v>
                </c:pt>
                <c:pt idx="8">
                  <c:v>387</c:v>
                </c:pt>
                <c:pt idx="9">
                  <c:v>327</c:v>
                </c:pt>
                <c:pt idx="10">
                  <c:v>284</c:v>
                </c:pt>
                <c:pt idx="11">
                  <c:v>252</c:v>
                </c:pt>
                <c:pt idx="12">
                  <c:v>222</c:v>
                </c:pt>
                <c:pt idx="13">
                  <c:v>284</c:v>
                </c:pt>
                <c:pt idx="14">
                  <c:v>272</c:v>
                </c:pt>
                <c:pt idx="15">
                  <c:v>322</c:v>
                </c:pt>
                <c:pt idx="16">
                  <c:v>384</c:v>
                </c:pt>
                <c:pt idx="17">
                  <c:v>383</c:v>
                </c:pt>
                <c:pt idx="18">
                  <c:v>330</c:v>
                </c:pt>
                <c:pt idx="19">
                  <c:v>346</c:v>
                </c:pt>
                <c:pt idx="20">
                  <c:v>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3A-4610-85EA-3C95B42D7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264016"/>
        <c:axId val="368665224"/>
      </c:lineChart>
      <c:catAx>
        <c:axId val="45526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67624"/>
        <c:crosses val="autoZero"/>
        <c:auto val="1"/>
        <c:lblAlgn val="ctr"/>
        <c:lblOffset val="100"/>
        <c:noMultiLvlLbl val="0"/>
      </c:catAx>
      <c:valAx>
        <c:axId val="455267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rgbClr val="00B050"/>
                    </a:solidFill>
                  </a:rPr>
                  <a:t>$/green ton</a:t>
                </a:r>
                <a:endParaRPr lang="en-US" dirty="0">
                  <a:solidFill>
                    <a:srgbClr val="00B05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B0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62048"/>
        <c:crosses val="autoZero"/>
        <c:crossBetween val="between"/>
      </c:valAx>
      <c:valAx>
        <c:axId val="3686652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$/MBF 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64016"/>
        <c:crosses val="max"/>
        <c:crossBetween val="between"/>
      </c:valAx>
      <c:catAx>
        <c:axId val="455264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665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22581899484788"/>
          <c:y val="4.5200908197931822E-2"/>
          <c:w val="0.66442163479565053"/>
          <c:h val="9.5108932613215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18149120248857"/>
          <c:y val="0.15785960578457103"/>
          <c:w val="0.85157468163701744"/>
          <c:h val="0.630307755648191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Paperboard production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51-4554-9CB4-88B221D9A0E7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#,##0</c:formatCode>
                <c:ptCount val="17"/>
                <c:pt idx="0">
                  <c:v>48.972000000000001</c:v>
                </c:pt>
                <c:pt idx="1">
                  <c:v>46.808999999999997</c:v>
                </c:pt>
                <c:pt idx="2">
                  <c:v>48.125999999999998</c:v>
                </c:pt>
                <c:pt idx="3">
                  <c:v>48.018000000000001</c:v>
                </c:pt>
                <c:pt idx="4">
                  <c:v>50.085000000000001</c:v>
                </c:pt>
                <c:pt idx="5">
                  <c:v>49.71</c:v>
                </c:pt>
                <c:pt idx="6">
                  <c:v>50.42</c:v>
                </c:pt>
                <c:pt idx="7">
                  <c:v>50.4</c:v>
                </c:pt>
                <c:pt idx="8">
                  <c:v>48.591000000000001</c:v>
                </c:pt>
                <c:pt idx="9">
                  <c:v>44.491</c:v>
                </c:pt>
                <c:pt idx="10">
                  <c:v>47.46</c:v>
                </c:pt>
                <c:pt idx="11">
                  <c:v>47.389000000000003</c:v>
                </c:pt>
                <c:pt idx="12">
                  <c:v>47.759</c:v>
                </c:pt>
                <c:pt idx="13">
                  <c:v>48.15</c:v>
                </c:pt>
                <c:pt idx="14">
                  <c:v>48.775500000000001</c:v>
                </c:pt>
                <c:pt idx="15" formatCode="General">
                  <c:v>49.401000000000003</c:v>
                </c:pt>
                <c:pt idx="16" formatCode="General">
                  <c:v>49.731000000000002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5-4AF4-8D1D-B239D1F84B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Paper Production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51-4554-9CB4-88B221D9A0E7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#,##0</c:formatCode>
                <c:ptCount val="17"/>
                <c:pt idx="0">
                  <c:v>45.518999999999998</c:v>
                </c:pt>
                <c:pt idx="1">
                  <c:v>42.103999999999999</c:v>
                </c:pt>
                <c:pt idx="2">
                  <c:v>41.51</c:v>
                </c:pt>
                <c:pt idx="3">
                  <c:v>40.366999999999997</c:v>
                </c:pt>
                <c:pt idx="4">
                  <c:v>41.814</c:v>
                </c:pt>
                <c:pt idx="5">
                  <c:v>41.320999999999998</c:v>
                </c:pt>
                <c:pt idx="6">
                  <c:v>41.38</c:v>
                </c:pt>
                <c:pt idx="7">
                  <c:v>41.17</c:v>
                </c:pt>
                <c:pt idx="8">
                  <c:v>39.027999999999999</c:v>
                </c:pt>
                <c:pt idx="9">
                  <c:v>33.808</c:v>
                </c:pt>
                <c:pt idx="10">
                  <c:v>35.508000000000003</c:v>
                </c:pt>
                <c:pt idx="11">
                  <c:v>34.130000000000003</c:v>
                </c:pt>
                <c:pt idx="12">
                  <c:v>33.156999999999996</c:v>
                </c:pt>
                <c:pt idx="13">
                  <c:v>32.268999999999998</c:v>
                </c:pt>
                <c:pt idx="14">
                  <c:v>30.935500000000001</c:v>
                </c:pt>
                <c:pt idx="15" formatCode="General">
                  <c:v>29.602</c:v>
                </c:pt>
                <c:pt idx="16" formatCode="General">
                  <c:v>28.611000000000001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55-4AF4-8D1D-B239D1F84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297616"/>
        <c:axId val="545288104"/>
      </c:lineChart>
      <c:catAx>
        <c:axId val="5452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288104"/>
        <c:crosses val="autoZero"/>
        <c:auto val="1"/>
        <c:lblAlgn val="ctr"/>
        <c:lblOffset val="100"/>
        <c:noMultiLvlLbl val="0"/>
      </c:catAx>
      <c:valAx>
        <c:axId val="545288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 tons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29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12484203363469"/>
          <c:y val="3.7822760362501859E-2"/>
          <c:w val="0.63681855740254689"/>
          <c:h val="7.96686970732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15916760404945E-2"/>
          <c:y val="5.542951548686758E-2"/>
          <c:w val="0.82118063367079119"/>
          <c:h val="0.732721286044216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RL Panel Price</c:v>
                </c:pt>
              </c:strCache>
            </c:strRef>
          </c:tx>
          <c:spPr>
            <a:ln w="44450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288</c:v>
                </c:pt>
                <c:pt idx="1">
                  <c:v>350</c:v>
                </c:pt>
                <c:pt idx="2">
                  <c:v>282</c:v>
                </c:pt>
                <c:pt idx="3">
                  <c:v>254</c:v>
                </c:pt>
                <c:pt idx="4">
                  <c:v>248</c:v>
                </c:pt>
                <c:pt idx="5">
                  <c:v>367</c:v>
                </c:pt>
                <c:pt idx="6">
                  <c:v>462</c:v>
                </c:pt>
                <c:pt idx="7">
                  <c:v>408</c:v>
                </c:pt>
                <c:pt idx="8">
                  <c:v>315</c:v>
                </c:pt>
                <c:pt idx="9">
                  <c:v>298</c:v>
                </c:pt>
                <c:pt idx="10">
                  <c:v>292</c:v>
                </c:pt>
                <c:pt idx="11">
                  <c:v>259</c:v>
                </c:pt>
                <c:pt idx="12">
                  <c:v>324</c:v>
                </c:pt>
                <c:pt idx="13">
                  <c:v>292</c:v>
                </c:pt>
                <c:pt idx="14">
                  <c:v>384</c:v>
                </c:pt>
                <c:pt idx="15">
                  <c:v>426</c:v>
                </c:pt>
                <c:pt idx="16">
                  <c:v>385</c:v>
                </c:pt>
                <c:pt idx="17">
                  <c:v>365</c:v>
                </c:pt>
                <c:pt idx="18">
                  <c:v>370</c:v>
                </c:pt>
                <c:pt idx="19">
                  <c:v>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3A-4610-85EA-3C95B42D7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264016"/>
        <c:axId val="368665224"/>
      </c:line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SE PPW Price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10.668742367706919</c:v>
                </c:pt>
                <c:pt idx="1">
                  <c:v>9.0680062754409771</c:v>
                </c:pt>
                <c:pt idx="2">
                  <c:v>7.7778154681139746</c:v>
                </c:pt>
                <c:pt idx="3">
                  <c:v>6.46387381275441</c:v>
                </c:pt>
                <c:pt idx="4">
                  <c:v>6.0603799185888736</c:v>
                </c:pt>
                <c:pt idx="5">
                  <c:v>6.86</c:v>
                </c:pt>
                <c:pt idx="6">
                  <c:v>6.5290909090909084</c:v>
                </c:pt>
                <c:pt idx="7">
                  <c:v>7.3277272727272731</c:v>
                </c:pt>
                <c:pt idx="8">
                  <c:v>6.559772727272728</c:v>
                </c:pt>
                <c:pt idx="9">
                  <c:v>7.8572778293821379</c:v>
                </c:pt>
                <c:pt idx="10">
                  <c:v>8.6430253615476946</c:v>
                </c:pt>
                <c:pt idx="11">
                  <c:v>8.1431818181818194</c:v>
                </c:pt>
                <c:pt idx="12">
                  <c:v>9.5449999999999982</c:v>
                </c:pt>
                <c:pt idx="13">
                  <c:v>8.1625000000000014</c:v>
                </c:pt>
                <c:pt idx="14">
                  <c:v>8.77</c:v>
                </c:pt>
                <c:pt idx="15">
                  <c:v>9.682500000000001</c:v>
                </c:pt>
                <c:pt idx="16">
                  <c:v>10.3475</c:v>
                </c:pt>
                <c:pt idx="17">
                  <c:v>10.135</c:v>
                </c:pt>
                <c:pt idx="18">
                  <c:v>10.172500000000001</c:v>
                </c:pt>
                <c:pt idx="19">
                  <c:v>9.3949999999999996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4F-4CE7-851C-B0A004988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375168"/>
        <c:axId val="550383696"/>
      </c:lineChart>
      <c:valAx>
        <c:axId val="36866522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$/MSF 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64016"/>
        <c:crosses val="max"/>
        <c:crossBetween val="between"/>
      </c:valAx>
      <c:catAx>
        <c:axId val="45526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665224"/>
        <c:crosses val="autoZero"/>
        <c:auto val="1"/>
        <c:lblAlgn val="ctr"/>
        <c:lblOffset val="100"/>
        <c:noMultiLvlLbl val="0"/>
      </c:catAx>
      <c:valAx>
        <c:axId val="5503836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$/ Green ton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375168"/>
        <c:crosses val="autoZero"/>
        <c:crossBetween val="between"/>
      </c:valAx>
      <c:catAx>
        <c:axId val="550375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0383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0272674249052"/>
          <c:y val="0.15785960578457103"/>
          <c:w val="0.88022139593661908"/>
          <c:h val="0.630307755648191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CNS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0A-4216-99FD-6570D97D36B5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Sheet1!$A$2:$A$38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10.445817786069652</c:v>
                </c:pt>
                <c:pt idx="1">
                  <c:v>11.347170398009951</c:v>
                </c:pt>
                <c:pt idx="2">
                  <c:v>13.526464897733554</c:v>
                </c:pt>
                <c:pt idx="3">
                  <c:v>15.231999723604201</c:v>
                </c:pt>
                <c:pt idx="4">
                  <c:v>15.464148638122516</c:v>
                </c:pt>
                <c:pt idx="5">
                  <c:v>14.385105721393035</c:v>
                </c:pt>
                <c:pt idx="6">
                  <c:v>12.026826096788781</c:v>
                </c:pt>
                <c:pt idx="7">
                  <c:v>11.625530020352778</c:v>
                </c:pt>
                <c:pt idx="8">
                  <c:v>11.931125621890546</c:v>
                </c:pt>
                <c:pt idx="9">
                  <c:v>12.47092661691542</c:v>
                </c:pt>
                <c:pt idx="10">
                  <c:v>12.826026119402984</c:v>
                </c:pt>
                <c:pt idx="11">
                  <c:v>13.539023631840797</c:v>
                </c:pt>
                <c:pt idx="12">
                  <c:v>16.205690298507463</c:v>
                </c:pt>
                <c:pt idx="13">
                  <c:v>18.373523009950247</c:v>
                </c:pt>
                <c:pt idx="14">
                  <c:v>21.51833870420624</c:v>
                </c:pt>
                <c:pt idx="15">
                  <c:v>23.798168249660787</c:v>
                </c:pt>
                <c:pt idx="16">
                  <c:v>22.287730374103507</c:v>
                </c:pt>
                <c:pt idx="17">
                  <c:v>28.06304750193836</c:v>
                </c:pt>
                <c:pt idx="18">
                  <c:v>28.911089661271568</c:v>
                </c:pt>
                <c:pt idx="19">
                  <c:v>28.601867367706916</c:v>
                </c:pt>
                <c:pt idx="20">
                  <c:v>27.539908412483037</c:v>
                </c:pt>
                <c:pt idx="21">
                  <c:v>23.251984396200811</c:v>
                </c:pt>
                <c:pt idx="22">
                  <c:v>22.829664179104473</c:v>
                </c:pt>
                <c:pt idx="23">
                  <c:v>22.531749999999999</c:v>
                </c:pt>
                <c:pt idx="24">
                  <c:v>23.037499999999998</c:v>
                </c:pt>
                <c:pt idx="25">
                  <c:v>23.648636363636363</c:v>
                </c:pt>
                <c:pt idx="26">
                  <c:v>22.135454545454547</c:v>
                </c:pt>
                <c:pt idx="27">
                  <c:v>19.667268697238352</c:v>
                </c:pt>
                <c:pt idx="28">
                  <c:v>17.347590051136628</c:v>
                </c:pt>
                <c:pt idx="29">
                  <c:v>15.922499999999999</c:v>
                </c:pt>
                <c:pt idx="30">
                  <c:v>16.884999999999998</c:v>
                </c:pt>
                <c:pt idx="31">
                  <c:v>14.6775</c:v>
                </c:pt>
                <c:pt idx="32">
                  <c:v>15.244999999999999</c:v>
                </c:pt>
                <c:pt idx="33">
                  <c:v>16.29</c:v>
                </c:pt>
                <c:pt idx="34">
                  <c:v>17.135000000000002</c:v>
                </c:pt>
                <c:pt idx="35">
                  <c:v>17.505000000000003</c:v>
                </c:pt>
                <c:pt idx="36">
                  <c:v>17.13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5-4AF4-8D1D-B239D1F84B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Pulpwood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0A-4216-99FD-6570D97D36B5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Sheet1!$A$2:$A$38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4.3545276241171766</c:v>
                </c:pt>
                <c:pt idx="1">
                  <c:v>4.5840508993494069</c:v>
                </c:pt>
                <c:pt idx="2">
                  <c:v>5.1018943742824341</c:v>
                </c:pt>
                <c:pt idx="3">
                  <c:v>5.329721584385763</c:v>
                </c:pt>
                <c:pt idx="4">
                  <c:v>5.8038892078071171</c:v>
                </c:pt>
                <c:pt idx="5">
                  <c:v>5.3133371603520851</c:v>
                </c:pt>
                <c:pt idx="6">
                  <c:v>4.6760667814772292</c:v>
                </c:pt>
                <c:pt idx="7">
                  <c:v>4.5609691924990425</c:v>
                </c:pt>
                <c:pt idx="8">
                  <c:v>4.8212543053960957</c:v>
                </c:pt>
                <c:pt idx="9">
                  <c:v>5.5260476463834669</c:v>
                </c:pt>
                <c:pt idx="10">
                  <c:v>5.9716561423650969</c:v>
                </c:pt>
                <c:pt idx="11">
                  <c:v>6.4100172215843854</c:v>
                </c:pt>
                <c:pt idx="12">
                  <c:v>7.3547646383467278</c:v>
                </c:pt>
                <c:pt idx="13">
                  <c:v>8.2980051664753152</c:v>
                </c:pt>
                <c:pt idx="14">
                  <c:v>8.2662039453084226</c:v>
                </c:pt>
                <c:pt idx="15">
                  <c:v>9.0018656716417897</c:v>
                </c:pt>
                <c:pt idx="16">
                  <c:v>8.8554927069199465</c:v>
                </c:pt>
                <c:pt idx="17">
                  <c:v>10.04274592944369</c:v>
                </c:pt>
                <c:pt idx="18">
                  <c:v>10.668742367706919</c:v>
                </c:pt>
                <c:pt idx="19">
                  <c:v>9.0680062754409771</c:v>
                </c:pt>
                <c:pt idx="20">
                  <c:v>7.7778154681139746</c:v>
                </c:pt>
                <c:pt idx="21">
                  <c:v>6.46387381275441</c:v>
                </c:pt>
                <c:pt idx="22">
                  <c:v>6.0603799185888736</c:v>
                </c:pt>
                <c:pt idx="23">
                  <c:v>6.86</c:v>
                </c:pt>
                <c:pt idx="24">
                  <c:v>6.5290909090909084</c:v>
                </c:pt>
                <c:pt idx="25">
                  <c:v>7.3277272727272731</c:v>
                </c:pt>
                <c:pt idx="26">
                  <c:v>6.559772727272728</c:v>
                </c:pt>
                <c:pt idx="27">
                  <c:v>7.8572778293821379</c:v>
                </c:pt>
                <c:pt idx="28">
                  <c:v>8.6430253615476946</c:v>
                </c:pt>
                <c:pt idx="29">
                  <c:v>8.1431818181818194</c:v>
                </c:pt>
                <c:pt idx="30">
                  <c:v>9.5449999999999982</c:v>
                </c:pt>
                <c:pt idx="31">
                  <c:v>8.1625000000000014</c:v>
                </c:pt>
                <c:pt idx="32">
                  <c:v>8.77</c:v>
                </c:pt>
                <c:pt idx="33">
                  <c:v>9.682500000000001</c:v>
                </c:pt>
                <c:pt idx="34">
                  <c:v>10.3475</c:v>
                </c:pt>
                <c:pt idx="35">
                  <c:v>10.135</c:v>
                </c:pt>
                <c:pt idx="36">
                  <c:v>10.172500000000001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55-4AF4-8D1D-B239D1F84B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Pine sawtimber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dLbl>
              <c:idx val="36"/>
              <c:layout>
                <c:manualLayout>
                  <c:x val="0"/>
                  <c:y val="-8.4967320261437912E-2"/>
                </c:manualLayout>
              </c:layout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0A-4216-99FD-6570D97D36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Sheet1!$A$2:$A$38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Sheet1!$D$2:$D$38</c:f>
              <c:numCache>
                <c:formatCode>General</c:formatCode>
                <c:ptCount val="37"/>
                <c:pt idx="0">
                  <c:v>16.526348873348873</c:v>
                </c:pt>
                <c:pt idx="1">
                  <c:v>18.082905982905984</c:v>
                </c:pt>
                <c:pt idx="2">
                  <c:v>16.471803418803418</c:v>
                </c:pt>
                <c:pt idx="3">
                  <c:v>19.105982905982906</c:v>
                </c:pt>
                <c:pt idx="4">
                  <c:v>18.961547008547011</c:v>
                </c:pt>
                <c:pt idx="5">
                  <c:v>15.953811965811965</c:v>
                </c:pt>
                <c:pt idx="6">
                  <c:v>15.852128205128206</c:v>
                </c:pt>
                <c:pt idx="7">
                  <c:v>14.399153846153848</c:v>
                </c:pt>
                <c:pt idx="8">
                  <c:v>16.387179487179484</c:v>
                </c:pt>
                <c:pt idx="9">
                  <c:v>15.946153846153845</c:v>
                </c:pt>
                <c:pt idx="10">
                  <c:v>17.115384615384613</c:v>
                </c:pt>
                <c:pt idx="11">
                  <c:v>16.951282051282053</c:v>
                </c:pt>
                <c:pt idx="12">
                  <c:v>21.287179487179486</c:v>
                </c:pt>
                <c:pt idx="13">
                  <c:v>25.376923076923074</c:v>
                </c:pt>
                <c:pt idx="14">
                  <c:v>32.601165501165504</c:v>
                </c:pt>
                <c:pt idx="15">
                  <c:v>35.515151515151516</c:v>
                </c:pt>
                <c:pt idx="16">
                  <c:v>31.549621636363632</c:v>
                </c:pt>
                <c:pt idx="17">
                  <c:v>38.791004727272728</c:v>
                </c:pt>
                <c:pt idx="18">
                  <c:v>40.462853333333335</c:v>
                </c:pt>
                <c:pt idx="19">
                  <c:v>38.704905303030309</c:v>
                </c:pt>
                <c:pt idx="20">
                  <c:v>39.096969696969694</c:v>
                </c:pt>
                <c:pt idx="21">
                  <c:v>34.884848484848483</c:v>
                </c:pt>
                <c:pt idx="22">
                  <c:v>36.487878787878785</c:v>
                </c:pt>
                <c:pt idx="23">
                  <c:v>36.016363636363636</c:v>
                </c:pt>
                <c:pt idx="24">
                  <c:v>38.072499999999998</c:v>
                </c:pt>
                <c:pt idx="25">
                  <c:v>40.027954545454541</c:v>
                </c:pt>
                <c:pt idx="26">
                  <c:v>38.24613636363636</c:v>
                </c:pt>
                <c:pt idx="27">
                  <c:v>37.045097018067331</c:v>
                </c:pt>
                <c:pt idx="28">
                  <c:v>31.081457955316676</c:v>
                </c:pt>
                <c:pt idx="29">
                  <c:v>26.922045454545454</c:v>
                </c:pt>
                <c:pt idx="30">
                  <c:v>28.045000000000002</c:v>
                </c:pt>
                <c:pt idx="31">
                  <c:v>23.967500000000001</c:v>
                </c:pt>
                <c:pt idx="32">
                  <c:v>23.324999999999999</c:v>
                </c:pt>
                <c:pt idx="33">
                  <c:v>24.587500000000002</c:v>
                </c:pt>
                <c:pt idx="34">
                  <c:v>25.585000000000001</c:v>
                </c:pt>
                <c:pt idx="35">
                  <c:v>25.737499999999997</c:v>
                </c:pt>
                <c:pt idx="36">
                  <c:v>24.732499999999998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55-4AF4-8D1D-B239D1F84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297616"/>
        <c:axId val="545288104"/>
      </c:lineChart>
      <c:catAx>
        <c:axId val="5452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288104"/>
        <c:crosses val="autoZero"/>
        <c:auto val="1"/>
        <c:lblAlgn val="ctr"/>
        <c:lblOffset val="100"/>
        <c:noMultiLvlLbl val="0"/>
      </c:catAx>
      <c:valAx>
        <c:axId val="545288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$/Green</a:t>
                </a:r>
                <a:r>
                  <a:rPr lang="en-US" b="1" baseline="0" dirty="0" smtClean="0"/>
                  <a:t> ton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29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00138524351128"/>
          <c:y val="4.0967526118058775E-2"/>
          <c:w val="0.49021361913094197"/>
          <c:h val="8.2792959703566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0272674249052"/>
          <c:y val="0.15785960578457103"/>
          <c:w val="0.88022139593661908"/>
          <c:h val="0.630307755648191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CNS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layout>
                <c:manualLayout>
                  <c:x val="0"/>
                  <c:y val="3.1911893366270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0A-4216-99FD-6570D97D36B5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Sheet1!$A$2:$A$38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9.9578815882456162</c:v>
                </c:pt>
                <c:pt idx="1">
                  <c:v>10.848155256223663</c:v>
                </c:pt>
                <c:pt idx="2">
                  <c:v>13.526464897733554</c:v>
                </c:pt>
                <c:pt idx="3">
                  <c:v>13.420264073660087</c:v>
                </c:pt>
                <c:pt idx="4">
                  <c:v>13.745909900553348</c:v>
                </c:pt>
                <c:pt idx="5">
                  <c:v>13.125096461125032</c:v>
                </c:pt>
                <c:pt idx="6">
                  <c:v>10.884005517455911</c:v>
                </c:pt>
                <c:pt idx="7">
                  <c:v>9.8354737904845848</c:v>
                </c:pt>
                <c:pt idx="8">
                  <c:v>9.771601655930013</c:v>
                </c:pt>
                <c:pt idx="9">
                  <c:v>9.9211826705771067</c:v>
                </c:pt>
                <c:pt idx="10">
                  <c:v>10.293760930499989</c:v>
                </c:pt>
                <c:pt idx="11">
                  <c:v>10.839890818127138</c:v>
                </c:pt>
                <c:pt idx="12">
                  <c:v>11.199509535941578</c:v>
                </c:pt>
                <c:pt idx="13">
                  <c:v>10.018278631379633</c:v>
                </c:pt>
                <c:pt idx="14">
                  <c:v>11.421623516033035</c:v>
                </c:pt>
                <c:pt idx="15">
                  <c:v>13.724433823333786</c:v>
                </c:pt>
                <c:pt idx="16">
                  <c:v>12.395845591826198</c:v>
                </c:pt>
                <c:pt idx="17">
                  <c:v>14.428302057551857</c:v>
                </c:pt>
                <c:pt idx="18">
                  <c:v>16.106456635805888</c:v>
                </c:pt>
                <c:pt idx="19">
                  <c:v>15.19759158751696</c:v>
                </c:pt>
                <c:pt idx="20">
                  <c:v>15.402633340314896</c:v>
                </c:pt>
                <c:pt idx="21">
                  <c:v>13.55010745699348</c:v>
                </c:pt>
                <c:pt idx="22">
                  <c:v>13.381983692323843</c:v>
                </c:pt>
                <c:pt idx="23">
                  <c:v>12.926993689041883</c:v>
                </c:pt>
                <c:pt idx="24">
                  <c:v>11.31507858546169</c:v>
                </c:pt>
                <c:pt idx="25">
                  <c:v>11.907671885013276</c:v>
                </c:pt>
                <c:pt idx="26">
                  <c:v>11.736720331630194</c:v>
                </c:pt>
                <c:pt idx="27">
                  <c:v>11.257738235396882</c:v>
                </c:pt>
                <c:pt idx="28">
                  <c:v>10.610146820267051</c:v>
                </c:pt>
                <c:pt idx="29">
                  <c:v>10.657630522088352</c:v>
                </c:pt>
                <c:pt idx="30">
                  <c:v>10.092647937836222</c:v>
                </c:pt>
                <c:pt idx="31">
                  <c:v>8.8100240096038416</c:v>
                </c:pt>
                <c:pt idx="32">
                  <c:v>8.8376811594202902</c:v>
                </c:pt>
                <c:pt idx="33">
                  <c:v>8.1982888777050835</c:v>
                </c:pt>
                <c:pt idx="34">
                  <c:v>7.9734760353652865</c:v>
                </c:pt>
                <c:pt idx="35">
                  <c:v>8.7832413447064717</c:v>
                </c:pt>
                <c:pt idx="36">
                  <c:v>8.4886025768087219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5-4AF4-8D1D-B239D1F84B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Pulpwood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0A-4216-99FD-6570D97D36B5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Sheet1!$A$2:$A$38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4.1511226159362966</c:v>
                </c:pt>
                <c:pt idx="1">
                  <c:v>4.3824578387661628</c:v>
                </c:pt>
                <c:pt idx="2">
                  <c:v>5.1018943742824341</c:v>
                </c:pt>
                <c:pt idx="3">
                  <c:v>4.6957899421900997</c:v>
                </c:pt>
                <c:pt idx="4">
                  <c:v>5.1590126291618814</c:v>
                </c:pt>
                <c:pt idx="5">
                  <c:v>4.8479353652847497</c:v>
                </c:pt>
                <c:pt idx="6">
                  <c:v>4.2317346438707961</c:v>
                </c:pt>
                <c:pt idx="7">
                  <c:v>3.8586879801176339</c:v>
                </c:pt>
                <c:pt idx="8">
                  <c:v>3.9486112247306275</c:v>
                </c:pt>
                <c:pt idx="9">
                  <c:v>4.396219289087882</c:v>
                </c:pt>
                <c:pt idx="10">
                  <c:v>4.7926614304695807</c:v>
                </c:pt>
                <c:pt idx="11">
                  <c:v>5.1321194728457833</c:v>
                </c:pt>
                <c:pt idx="12">
                  <c:v>5.0827675455056864</c:v>
                </c:pt>
                <c:pt idx="13">
                  <c:v>4.5245393492231809</c:v>
                </c:pt>
                <c:pt idx="14">
                  <c:v>4.3875817119471456</c:v>
                </c:pt>
                <c:pt idx="15">
                  <c:v>5.1913873538879995</c:v>
                </c:pt>
                <c:pt idx="16">
                  <c:v>4.9251906045160982</c:v>
                </c:pt>
                <c:pt idx="17">
                  <c:v>5.1633655164234913</c:v>
                </c:pt>
                <c:pt idx="18">
                  <c:v>5.9435890627893704</c:v>
                </c:pt>
                <c:pt idx="19">
                  <c:v>4.81828176165833</c:v>
                </c:pt>
                <c:pt idx="20">
                  <c:v>4.3500086510704552</c:v>
                </c:pt>
                <c:pt idx="21">
                  <c:v>3.7668262312088632</c:v>
                </c:pt>
                <c:pt idx="22">
                  <c:v>3.552391511482341</c:v>
                </c:pt>
                <c:pt idx="23">
                  <c:v>3.9357429718875507</c:v>
                </c:pt>
                <c:pt idx="24">
                  <c:v>3.2068226469012324</c:v>
                </c:pt>
                <c:pt idx="25">
                  <c:v>3.6896914767005402</c:v>
                </c:pt>
                <c:pt idx="26">
                  <c:v>3.4781403644075968</c:v>
                </c:pt>
                <c:pt idx="27">
                  <c:v>4.4975831879691697</c:v>
                </c:pt>
                <c:pt idx="28">
                  <c:v>5.2862540437600583</c:v>
                </c:pt>
                <c:pt idx="29">
                  <c:v>5.450590239746866</c:v>
                </c:pt>
                <c:pt idx="30">
                  <c:v>5.705319784817692</c:v>
                </c:pt>
                <c:pt idx="31">
                  <c:v>4.8994597839135654</c:v>
                </c:pt>
                <c:pt idx="32">
                  <c:v>5.0840579710144933</c:v>
                </c:pt>
                <c:pt idx="33">
                  <c:v>4.8729240060392556</c:v>
                </c:pt>
                <c:pt idx="34">
                  <c:v>4.8150302466263382</c:v>
                </c:pt>
                <c:pt idx="35">
                  <c:v>5.0852985449071753</c:v>
                </c:pt>
                <c:pt idx="36">
                  <c:v>5.0408820614469771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55-4AF4-8D1D-B239D1F84B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Pine sawtimber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dLbl>
              <c:idx val="36"/>
              <c:layout>
                <c:manualLayout>
                  <c:x val="0"/>
                  <c:y val="-8.4967320261437912E-2"/>
                </c:manualLayout>
              </c:layout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0A-4216-99FD-6570D97D36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Sheet1!$A$2:$A$38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Sheet1!$D$2:$D$38</c:f>
              <c:numCache>
                <c:formatCode>General</c:formatCode>
                <c:ptCount val="37"/>
                <c:pt idx="0">
                  <c:v>15.754384054670043</c:v>
                </c:pt>
                <c:pt idx="1">
                  <c:v>17.28767302381069</c:v>
                </c:pt>
                <c:pt idx="2">
                  <c:v>16.471803418803418</c:v>
                </c:pt>
                <c:pt idx="3">
                  <c:v>16.833465115403442</c:v>
                </c:pt>
                <c:pt idx="4">
                  <c:v>16.854708452041788</c:v>
                </c:pt>
                <c:pt idx="5">
                  <c:v>14.556397779025517</c:v>
                </c:pt>
                <c:pt idx="6">
                  <c:v>14.345817380206523</c:v>
                </c:pt>
                <c:pt idx="7">
                  <c:v>12.182025250553171</c:v>
                </c:pt>
                <c:pt idx="8">
                  <c:v>13.42111342111342</c:v>
                </c:pt>
                <c:pt idx="9">
                  <c:v>12.685882136956122</c:v>
                </c:pt>
                <c:pt idx="10">
                  <c:v>13.736263736263735</c:v>
                </c:pt>
                <c:pt idx="11">
                  <c:v>13.571883147543677</c:v>
                </c:pt>
                <c:pt idx="12">
                  <c:v>14.71125050945369</c:v>
                </c:pt>
                <c:pt idx="13">
                  <c:v>13.83692643234628</c:v>
                </c:pt>
                <c:pt idx="14">
                  <c:v>17.304227973017781</c:v>
                </c:pt>
                <c:pt idx="15">
                  <c:v>20.481632938380343</c:v>
                </c:pt>
                <c:pt idx="16">
                  <c:v>17.54706431388411</c:v>
                </c:pt>
                <c:pt idx="17">
                  <c:v>19.943961299369011</c:v>
                </c:pt>
                <c:pt idx="18">
                  <c:v>22.541979572887648</c:v>
                </c:pt>
                <c:pt idx="19">
                  <c:v>20.565837036679227</c:v>
                </c:pt>
                <c:pt idx="20">
                  <c:v>21.866314148193339</c:v>
                </c:pt>
                <c:pt idx="21">
                  <c:v>20.32916578371124</c:v>
                </c:pt>
                <c:pt idx="22">
                  <c:v>21.387971153504566</c:v>
                </c:pt>
                <c:pt idx="23">
                  <c:v>20.663432952589577</c:v>
                </c:pt>
                <c:pt idx="24">
                  <c:v>18.699656188605108</c:v>
                </c:pt>
                <c:pt idx="25">
                  <c:v>20.155062711709235</c:v>
                </c:pt>
                <c:pt idx="26">
                  <c:v>20.278969439892027</c:v>
                </c:pt>
                <c:pt idx="27">
                  <c:v>21.204978258767792</c:v>
                </c:pt>
                <c:pt idx="28">
                  <c:v>19.010066027716622</c:v>
                </c:pt>
                <c:pt idx="29">
                  <c:v>18.02011074601436</c:v>
                </c:pt>
                <c:pt idx="30">
                  <c:v>16.76329946204423</c:v>
                </c:pt>
                <c:pt idx="31">
                  <c:v>14.386254501800721</c:v>
                </c:pt>
                <c:pt idx="32">
                  <c:v>13.521739130434783</c:v>
                </c:pt>
                <c:pt idx="33">
                  <c:v>12.374182184197283</c:v>
                </c:pt>
                <c:pt idx="34">
                  <c:v>11.905537459283387</c:v>
                </c:pt>
                <c:pt idx="35">
                  <c:v>12.913948820873056</c:v>
                </c:pt>
                <c:pt idx="36">
                  <c:v>12.255946481665013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55-4AF4-8D1D-B239D1F84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297616"/>
        <c:axId val="545288104"/>
      </c:lineChart>
      <c:catAx>
        <c:axId val="5452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288104"/>
        <c:crosses val="autoZero"/>
        <c:auto val="1"/>
        <c:lblAlgn val="ctr"/>
        <c:lblOffset val="100"/>
        <c:noMultiLvlLbl val="0"/>
      </c:catAx>
      <c:valAx>
        <c:axId val="545288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$/Green</a:t>
                </a:r>
                <a:r>
                  <a:rPr lang="en-US" b="1" baseline="0" dirty="0" smtClean="0"/>
                  <a:t> ton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29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00138524351128"/>
          <c:y val="4.0967526118058775E-2"/>
          <c:w val="0.49021361913094197"/>
          <c:h val="8.2792959703566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6E-4C88-BA7A-2C7C02018FE6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6E-4C88-BA7A-2C7C02018FE6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6E-4C88-BA7A-2C7C02018FE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6E-4C88-BA7A-2C7C02018FE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6E-4C88-BA7A-2C7C02018FE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Pulpwood</c:v>
                </c:pt>
                <c:pt idx="1">
                  <c:v>Sawlog</c:v>
                </c:pt>
                <c:pt idx="2">
                  <c:v>Industrial roundwood harvest</c:v>
                </c:pt>
                <c:pt idx="3">
                  <c:v>Volume of growing stock</c:v>
                </c:pt>
                <c:pt idx="4">
                  <c:v>Forest land area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0.21201125075154026</c:v>
                </c:pt>
                <c:pt idx="1">
                  <c:v>7.649942716089228E-2</c:v>
                </c:pt>
                <c:pt idx="2">
                  <c:v>0.11837812665422225</c:v>
                </c:pt>
                <c:pt idx="3">
                  <c:v>0.02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6E-4C88-BA7A-2C7C02018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4038432"/>
        <c:axId val="544041712"/>
      </c:barChart>
      <c:catAx>
        <c:axId val="54403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41712"/>
        <c:crosses val="autoZero"/>
        <c:auto val="1"/>
        <c:lblAlgn val="ctr"/>
        <c:lblOffset val="100"/>
        <c:noMultiLvlLbl val="0"/>
      </c:catAx>
      <c:valAx>
        <c:axId val="54404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3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6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82724174403573"/>
          <c:y val="0.21690714972891983"/>
          <c:w val="0.81677323320696027"/>
          <c:h val="0.611439793510202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3.9670000000000001</c:v>
                </c:pt>
                <c:pt idx="1">
                  <c:v>4.742</c:v>
                </c:pt>
                <c:pt idx="2">
                  <c:v>5.7830000000000004</c:v>
                </c:pt>
                <c:pt idx="3">
                  <c:v>5.992</c:v>
                </c:pt>
                <c:pt idx="4">
                  <c:v>5.5419999999999998</c:v>
                </c:pt>
                <c:pt idx="5">
                  <c:v>5.0830000000000002</c:v>
                </c:pt>
                <c:pt idx="6">
                  <c:v>4.6079999999999997</c:v>
                </c:pt>
                <c:pt idx="7">
                  <c:v>4.617</c:v>
                </c:pt>
                <c:pt idx="8">
                  <c:v>5.8</c:v>
                </c:pt>
                <c:pt idx="9">
                  <c:v>9.2829999999999995</c:v>
                </c:pt>
                <c:pt idx="10">
                  <c:v>9.6080000000000005</c:v>
                </c:pt>
                <c:pt idx="11">
                  <c:v>8.9329999999999998</c:v>
                </c:pt>
                <c:pt idx="12">
                  <c:v>8.0749999999999993</c:v>
                </c:pt>
                <c:pt idx="13">
                  <c:v>7.367</c:v>
                </c:pt>
                <c:pt idx="14">
                  <c:v>6.1669999999999998</c:v>
                </c:pt>
                <c:pt idx="15">
                  <c:v>5.258</c:v>
                </c:pt>
                <c:pt idx="16">
                  <c:v>4.8499999999999996</c:v>
                </c:pt>
                <c:pt idx="17">
                  <c:v>4.6749999999999998</c:v>
                </c:pt>
                <c:pt idx="18">
                  <c:v>4.6120000000000001</c:v>
                </c:pt>
                <c:pt idx="19">
                  <c:v>4.4390000000000001</c:v>
                </c:pt>
                <c:pt idx="20">
                  <c:v>4.4800000000000004</c:v>
                </c:pt>
                <c:pt idx="21">
                  <c:v>4.7480000000000002</c:v>
                </c:pt>
                <c:pt idx="22">
                  <c:v>4.9930000000000003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DA-4B79-8272-A9CA65573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325432"/>
        <c:axId val="49332510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GDP growth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4.0919999999999996</c:v>
                </c:pt>
                <c:pt idx="1">
                  <c:v>0.97599999999999998</c:v>
                </c:pt>
                <c:pt idx="2">
                  <c:v>1.786</c:v>
                </c:pt>
                <c:pt idx="3">
                  <c:v>2.8069999999999999</c:v>
                </c:pt>
                <c:pt idx="4">
                  <c:v>3.7850000000000001</c:v>
                </c:pt>
                <c:pt idx="5">
                  <c:v>3.3450000000000002</c:v>
                </c:pt>
                <c:pt idx="6">
                  <c:v>2.6659999999999999</c:v>
                </c:pt>
                <c:pt idx="7">
                  <c:v>1.7789999999999999</c:v>
                </c:pt>
                <c:pt idx="8">
                  <c:v>-0.29199999999999998</c:v>
                </c:pt>
                <c:pt idx="9">
                  <c:v>-2.7759999999999998</c:v>
                </c:pt>
                <c:pt idx="10">
                  <c:v>2.532</c:v>
                </c:pt>
                <c:pt idx="11">
                  <c:v>1.6020000000000001</c:v>
                </c:pt>
                <c:pt idx="12">
                  <c:v>2.2240000000000002</c:v>
                </c:pt>
                <c:pt idx="13">
                  <c:v>1.677</c:v>
                </c:pt>
                <c:pt idx="14">
                  <c:v>2.37</c:v>
                </c:pt>
                <c:pt idx="15">
                  <c:v>2.5960000000000001</c:v>
                </c:pt>
                <c:pt idx="16">
                  <c:v>1.6160000000000001</c:v>
                </c:pt>
                <c:pt idx="17">
                  <c:v>2.3069999999999999</c:v>
                </c:pt>
                <c:pt idx="18">
                  <c:v>2.5190000000000001</c:v>
                </c:pt>
                <c:pt idx="19">
                  <c:v>2.121</c:v>
                </c:pt>
                <c:pt idx="20">
                  <c:v>1.825</c:v>
                </c:pt>
                <c:pt idx="21">
                  <c:v>1.6719999999999999</c:v>
                </c:pt>
                <c:pt idx="22">
                  <c:v>1.7030000000000001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83-48FE-9CA7-F3114DC80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744720"/>
        <c:axId val="487739472"/>
      </c:lineChart>
      <c:valAx>
        <c:axId val="493325104"/>
        <c:scaling>
          <c:orientation val="minMax"/>
          <c:max val="1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325432"/>
        <c:crosses val="max"/>
        <c:crossBetween val="between"/>
      </c:valAx>
      <c:catAx>
        <c:axId val="49332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325104"/>
        <c:crosses val="autoZero"/>
        <c:auto val="1"/>
        <c:lblAlgn val="ctr"/>
        <c:lblOffset val="100"/>
        <c:noMultiLvlLbl val="0"/>
      </c:catAx>
      <c:valAx>
        <c:axId val="487739472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GDP growth rate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8656716417910449E-2"/>
              <c:y val="1.175958787691807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744720"/>
        <c:crosses val="autoZero"/>
        <c:crossBetween val="between"/>
      </c:valAx>
      <c:catAx>
        <c:axId val="487744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7739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55084086711384"/>
          <c:y val="4.4861391929187228E-2"/>
          <c:w val="0.78674188295907455"/>
          <c:h val="0.843173265004596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Housing start</c:v>
                </c:pt>
              </c:strCache>
            </c:strRef>
          </c:tx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2002</c:v>
                </c:pt>
                <c:pt idx="4">
                  <c:v>2004</c:v>
                </c:pt>
                <c:pt idx="5">
                  <c:v>2003</c:v>
                </c:pt>
                <c:pt idx="6">
                  <c:v>2006</c:v>
                </c:pt>
                <c:pt idx="7">
                  <c:v>2004</c:v>
                </c:pt>
                <c:pt idx="8">
                  <c:v>2008</c:v>
                </c:pt>
                <c:pt idx="9">
                  <c:v>2005</c:v>
                </c:pt>
                <c:pt idx="10">
                  <c:v>2010</c:v>
                </c:pt>
                <c:pt idx="11">
                  <c:v>2006</c:v>
                </c:pt>
                <c:pt idx="12">
                  <c:v>2012</c:v>
                </c:pt>
                <c:pt idx="13">
                  <c:v>2007</c:v>
                </c:pt>
                <c:pt idx="14">
                  <c:v>2014</c:v>
                </c:pt>
                <c:pt idx="15">
                  <c:v>2008</c:v>
                </c:pt>
                <c:pt idx="16">
                  <c:v>2016</c:v>
                </c:pt>
                <c:pt idx="17">
                  <c:v>2009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1573.3333333</c:v>
                </c:pt>
                <c:pt idx="1">
                  <c:v>1601.166667</c:v>
                </c:pt>
                <c:pt idx="2">
                  <c:v>1710.25</c:v>
                </c:pt>
                <c:pt idx="3">
                  <c:v>1853.7499997</c:v>
                </c:pt>
                <c:pt idx="4">
                  <c:v>1949.5000003</c:v>
                </c:pt>
                <c:pt idx="5">
                  <c:v>2072.9166667</c:v>
                </c:pt>
                <c:pt idx="6">
                  <c:v>1811.9166663000001</c:v>
                </c:pt>
                <c:pt idx="7">
                  <c:v>1341.8333333</c:v>
                </c:pt>
                <c:pt idx="8">
                  <c:v>900</c:v>
                </c:pt>
                <c:pt idx="9">
                  <c:v>554</c:v>
                </c:pt>
                <c:pt idx="10">
                  <c:v>585.5</c:v>
                </c:pt>
                <c:pt idx="11">
                  <c:v>611.91666659999999</c:v>
                </c:pt>
                <c:pt idx="12">
                  <c:v>783.75</c:v>
                </c:pt>
                <c:pt idx="13">
                  <c:v>928.25</c:v>
                </c:pt>
                <c:pt idx="14">
                  <c:v>1001.0833333</c:v>
                </c:pt>
                <c:pt idx="15">
                  <c:v>1107.0833333</c:v>
                </c:pt>
                <c:pt idx="16">
                  <c:v>1177.25</c:v>
                </c:pt>
                <c:pt idx="17">
                  <c:v>1206</c:v>
                </c:pt>
                <c:pt idx="18">
                  <c:v>1300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82-42E9-B2AA-1C0D44323F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Single-family housing start</c:v>
                </c:pt>
              </c:strCache>
            </c:strRef>
          </c:tx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2002</c:v>
                </c:pt>
                <c:pt idx="4">
                  <c:v>2004</c:v>
                </c:pt>
                <c:pt idx="5">
                  <c:v>2003</c:v>
                </c:pt>
                <c:pt idx="6">
                  <c:v>2006</c:v>
                </c:pt>
                <c:pt idx="7">
                  <c:v>2004</c:v>
                </c:pt>
                <c:pt idx="8">
                  <c:v>2008</c:v>
                </c:pt>
                <c:pt idx="9">
                  <c:v>2005</c:v>
                </c:pt>
                <c:pt idx="10">
                  <c:v>2010</c:v>
                </c:pt>
                <c:pt idx="11">
                  <c:v>2006</c:v>
                </c:pt>
                <c:pt idx="12">
                  <c:v>2012</c:v>
                </c:pt>
                <c:pt idx="13">
                  <c:v>2007</c:v>
                </c:pt>
                <c:pt idx="14">
                  <c:v>2014</c:v>
                </c:pt>
                <c:pt idx="15">
                  <c:v>2008</c:v>
                </c:pt>
                <c:pt idx="16">
                  <c:v>2016</c:v>
                </c:pt>
                <c:pt idx="17">
                  <c:v>2009</c:v>
                </c:pt>
                <c:pt idx="18">
                  <c:v>2018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1232</c:v>
                </c:pt>
                <c:pt idx="1">
                  <c:v>1271.666667</c:v>
                </c:pt>
                <c:pt idx="2">
                  <c:v>1363.25</c:v>
                </c:pt>
                <c:pt idx="3">
                  <c:v>1505.083333</c:v>
                </c:pt>
                <c:pt idx="4">
                  <c:v>1604.166667</c:v>
                </c:pt>
                <c:pt idx="5">
                  <c:v>1718.5</c:v>
                </c:pt>
                <c:pt idx="6">
                  <c:v>1473.583333</c:v>
                </c:pt>
                <c:pt idx="7">
                  <c:v>1035.75</c:v>
                </c:pt>
                <c:pt idx="8">
                  <c:v>616.33333330000005</c:v>
                </c:pt>
                <c:pt idx="9">
                  <c:v>442.41666670000001</c:v>
                </c:pt>
                <c:pt idx="10">
                  <c:v>471.41666670000001</c:v>
                </c:pt>
                <c:pt idx="11">
                  <c:v>434.33333329999999</c:v>
                </c:pt>
                <c:pt idx="12">
                  <c:v>537</c:v>
                </c:pt>
                <c:pt idx="13">
                  <c:v>620.25</c:v>
                </c:pt>
                <c:pt idx="14">
                  <c:v>646.58333330000005</c:v>
                </c:pt>
                <c:pt idx="15">
                  <c:v>712.25</c:v>
                </c:pt>
                <c:pt idx="16">
                  <c:v>784.41666669999995</c:v>
                </c:pt>
                <c:pt idx="17">
                  <c:v>840</c:v>
                </c:pt>
                <c:pt idx="18">
                  <c:v>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82-42E9-B2AA-1C0D44323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849152"/>
        <c:axId val="78850688"/>
      </c:lineChart>
      <c:catAx>
        <c:axId val="7884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850688"/>
        <c:crosses val="autoZero"/>
        <c:auto val="1"/>
        <c:lblAlgn val="ctr"/>
        <c:lblOffset val="100"/>
        <c:tickLblSkip val="2"/>
        <c:noMultiLvlLbl val="1"/>
      </c:catAx>
      <c:valAx>
        <c:axId val="78850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Thousand units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8849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837914357927482"/>
          <c:y val="6.0644089507511025E-2"/>
          <c:w val="0.63723814037134252"/>
          <c:h val="0.11510566922442803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74039608685263E-2"/>
          <c:y val="0.15928983564660482"/>
          <c:w val="0.91218050584586019"/>
          <c:h val="0.659576877046183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growth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0A-4851-BC78-9C76B245A1C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4.0919999999999996</c:v>
                </c:pt>
                <c:pt idx="1">
                  <c:v>0.97599999999999998</c:v>
                </c:pt>
                <c:pt idx="2">
                  <c:v>1.786</c:v>
                </c:pt>
                <c:pt idx="3">
                  <c:v>2.8069999999999999</c:v>
                </c:pt>
                <c:pt idx="4">
                  <c:v>3.7850000000000001</c:v>
                </c:pt>
                <c:pt idx="5">
                  <c:v>3.3450000000000002</c:v>
                </c:pt>
                <c:pt idx="6">
                  <c:v>2.6659999999999999</c:v>
                </c:pt>
                <c:pt idx="7">
                  <c:v>1.7789999999999999</c:v>
                </c:pt>
                <c:pt idx="8">
                  <c:v>-0.29199999999999998</c:v>
                </c:pt>
                <c:pt idx="9">
                  <c:v>-2.7759999999999998</c:v>
                </c:pt>
                <c:pt idx="10">
                  <c:v>2.532</c:v>
                </c:pt>
                <c:pt idx="11">
                  <c:v>1.6020000000000001</c:v>
                </c:pt>
                <c:pt idx="12">
                  <c:v>2.2240000000000002</c:v>
                </c:pt>
                <c:pt idx="13">
                  <c:v>1.677</c:v>
                </c:pt>
                <c:pt idx="14">
                  <c:v>2.37</c:v>
                </c:pt>
                <c:pt idx="15">
                  <c:v>2.5960000000000001</c:v>
                </c:pt>
                <c:pt idx="16">
                  <c:v>1.6160000000000001</c:v>
                </c:pt>
                <c:pt idx="17">
                  <c:v>2.3069999999999999</c:v>
                </c:pt>
                <c:pt idx="18">
                  <c:v>2.5190000000000001</c:v>
                </c:pt>
                <c:pt idx="19">
                  <c:v>2.121</c:v>
                </c:pt>
                <c:pt idx="20">
                  <c:v>1.825</c:v>
                </c:pt>
                <c:pt idx="21">
                  <c:v>1.6719999999999999</c:v>
                </c:pt>
                <c:pt idx="22">
                  <c:v>1.7030000000000001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EF-4973-8800-C0D47FE016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Industrial production growth </c:v>
                </c:pt>
              </c:strCache>
            </c:strRef>
          </c:tx>
          <c:marker>
            <c:symbol val="none"/>
          </c:marker>
          <c:dLbls>
            <c:dLbl>
              <c:idx val="1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0A-4851-BC78-9C76B245A1C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1.0947272225342424</c:v>
                </c:pt>
                <c:pt idx="1">
                  <c:v>-4.9676132125119308</c:v>
                </c:pt>
                <c:pt idx="2">
                  <c:v>2.8492443667422211</c:v>
                </c:pt>
                <c:pt idx="3">
                  <c:v>1.8576500951090287</c:v>
                </c:pt>
                <c:pt idx="4">
                  <c:v>3.5678817081693417</c:v>
                </c:pt>
                <c:pt idx="5">
                  <c:v>2.6000131913404001</c:v>
                </c:pt>
                <c:pt idx="6">
                  <c:v>2.0841286575849653</c:v>
                </c:pt>
                <c:pt idx="7">
                  <c:v>2.0366385678619521</c:v>
                </c:pt>
                <c:pt idx="8">
                  <c:v>-11.277775720580735</c:v>
                </c:pt>
                <c:pt idx="9">
                  <c:v>-3.1215687785333137</c:v>
                </c:pt>
                <c:pt idx="10">
                  <c:v>6.3162720308417981</c:v>
                </c:pt>
                <c:pt idx="11">
                  <c:v>2.5434207081139313</c:v>
                </c:pt>
                <c:pt idx="12">
                  <c:v>2.3161888009500213</c:v>
                </c:pt>
                <c:pt idx="13">
                  <c:v>2.0991659585930376</c:v>
                </c:pt>
                <c:pt idx="14">
                  <c:v>3.1831880183786518</c:v>
                </c:pt>
                <c:pt idx="15">
                  <c:v>-3.2541922942065047</c:v>
                </c:pt>
                <c:pt idx="16">
                  <c:v>0.82551237442660153</c:v>
                </c:pt>
                <c:pt idx="17">
                  <c:v>0.81309176765364111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2D-4E5D-A908-E7C5B5B6B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287616"/>
        <c:axId val="124289408"/>
      </c:lineChart>
      <c:catAx>
        <c:axId val="12428761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24289408"/>
        <c:crosses val="autoZero"/>
        <c:auto val="1"/>
        <c:lblAlgn val="ctr"/>
        <c:lblOffset val="100"/>
        <c:noMultiLvlLbl val="1"/>
      </c:catAx>
      <c:valAx>
        <c:axId val="12428940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42876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/>
              <a:t>210 million acres</a:t>
            </a:r>
            <a:endParaRPr lang="en-US" sz="3200" dirty="0"/>
          </a:p>
        </c:rich>
      </c:tx>
      <c:layout>
        <c:manualLayout>
          <c:xMode val="edge"/>
          <c:yMode val="edge"/>
          <c:x val="0.31954080392728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891975308641975"/>
          <c:y val="0.15273809523809523"/>
          <c:w val="0.7021604938271605"/>
          <c:h val="0.670659448818897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Acreage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accent3">
                    <a:lumMod val="75000"/>
                  </a:schemeClr>
                </a:solidFill>
              </a:ln>
              <a:effectLst/>
              <a:sp3d contourW="25400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616-41A3-A469-75AC1538BB65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16-41A3-A469-75AC1538BB65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16-41A3-A469-75AC1538BB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616-41A3-A469-75AC1538BB65}"/>
              </c:ext>
            </c:extLst>
          </c:dPt>
          <c:dLbls>
            <c:dLbl>
              <c:idx val="0"/>
              <c:layout>
                <c:manualLayout>
                  <c:x val="5.555555555555567E-2"/>
                  <c:y val="-2.6802809280042091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16-41A3-A469-75AC1538BB6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Pine</c:v>
                </c:pt>
                <c:pt idx="1">
                  <c:v>Mixed</c:v>
                </c:pt>
                <c:pt idx="2">
                  <c:v>Hardwood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69728</c:v>
                </c:pt>
                <c:pt idx="1">
                  <c:v>22123</c:v>
                </c:pt>
                <c:pt idx="2">
                  <c:v>115865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55-492A-BF76-1392CE917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72318013103269E-2"/>
          <c:y val="0.19589593424968979"/>
          <c:w val="0.84159084514545168"/>
          <c:h val="0.8041040657503102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22 acres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C20-4163-A1AC-4D5F4D7A22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BDE-430F-86BD-24B3598D39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20-4163-A1AC-4D5F4D7A22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BDE-430F-86BD-24B3598D39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Public</c:v>
                </c:pt>
                <c:pt idx="1">
                  <c:v>Corporate</c:v>
                </c:pt>
                <c:pt idx="2">
                  <c:v>Family owners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27.417000000000002</c:v>
                </c:pt>
                <c:pt idx="1">
                  <c:v>61.212000000000003</c:v>
                </c:pt>
                <c:pt idx="2">
                  <c:v>121.419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20-4163-A1AC-4D5F4D7A2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27182366093127"/>
          <c:y val="5.3109507144940213E-2"/>
          <c:w val="0.7514718819869739"/>
          <c:h val="0.78089506172839507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Sawlogs &amp; veneer logs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>
              <a:noFill/>
            </a:ln>
            <a:effectLst/>
          </c:spPr>
          <c:cat>
            <c:strRef>
              <c:f>Sheet1!$B$1:$F$1</c:f>
              <c:strCache>
                <c:ptCount val="5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</c:strCache>
            </c:strRef>
          </c:cat>
          <c:val>
            <c:numRef>
              <c:f>Sheet1!$B$2:$F$2</c:f>
              <c:numCache>
                <c:formatCode>#,##0.0</c:formatCode>
                <c:ptCount val="5"/>
                <c:pt idx="0">
                  <c:v>4731.6360000000004</c:v>
                </c:pt>
                <c:pt idx="1">
                  <c:v>4168.183</c:v>
                </c:pt>
                <c:pt idx="2">
                  <c:v>2697.0949999999998</c:v>
                </c:pt>
                <c:pt idx="3">
                  <c:v>2495.9110000000001</c:v>
                </c:pt>
                <c:pt idx="4">
                  <c:v>2887.5680000000002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7-4294-9E96-B8DEBD2EF7F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pulpwood</c:v>
                </c:pt>
              </c:strCache>
            </c:strRef>
          </c:tx>
          <c:spPr>
            <a:blipFill>
              <a:blip xmlns:r="http://schemas.openxmlformats.org/officeDocument/2006/relationships" r:embed="rId4"/>
              <a:tile tx="0" ty="0" sx="100000" sy="100000" flip="none" algn="tl"/>
            </a:blipFill>
            <a:ln>
              <a:noFill/>
            </a:ln>
            <a:effectLst/>
          </c:spPr>
          <c:cat>
            <c:strRef>
              <c:f>Sheet1!$B$1:$F$1</c:f>
              <c:strCache>
                <c:ptCount val="5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</c:strCache>
            </c:strRef>
          </c:cat>
          <c:val>
            <c:numRef>
              <c:f>Sheet1!$B$3:$F$3</c:f>
              <c:numCache>
                <c:formatCode>#,##0.0</c:formatCode>
                <c:ptCount val="5"/>
                <c:pt idx="0">
                  <c:v>3838.1210000000001</c:v>
                </c:pt>
                <c:pt idx="1">
                  <c:v>3945.6219999999998</c:v>
                </c:pt>
                <c:pt idx="2">
                  <c:v>3692.6909999999998</c:v>
                </c:pt>
                <c:pt idx="3">
                  <c:v>3684.6170000000002</c:v>
                </c:pt>
                <c:pt idx="4">
                  <c:v>3950.1129999999998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A7-4294-9E96-B8DEBD2EF7F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 industrial rwd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Sheet1!$B$1:$F$1</c:f>
              <c:strCache>
                <c:ptCount val="5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</c:strCache>
            </c:strRef>
          </c:cat>
          <c:val>
            <c:numRef>
              <c:f>Sheet1!$B$4:$F$4</c:f>
              <c:numCache>
                <c:formatCode>#,##0.0</c:formatCode>
                <c:ptCount val="5"/>
                <c:pt idx="0">
                  <c:v>99.644000000000005</c:v>
                </c:pt>
                <c:pt idx="1">
                  <c:v>103.503</c:v>
                </c:pt>
                <c:pt idx="2">
                  <c:v>175.20099999999999</c:v>
                </c:pt>
                <c:pt idx="3">
                  <c:v>525.68899999999996</c:v>
                </c:pt>
                <c:pt idx="4">
                  <c:v>648.11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A7-4294-9E96-B8DEBD2EF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275312"/>
        <c:axId val="611280232"/>
      </c:areaChart>
      <c:catAx>
        <c:axId val="61127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80232"/>
        <c:crosses val="autoZero"/>
        <c:auto val="1"/>
        <c:lblAlgn val="ctr"/>
        <c:lblOffset val="100"/>
        <c:noMultiLvlLbl val="0"/>
      </c:catAx>
      <c:valAx>
        <c:axId val="611280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Million </a:t>
                </a:r>
                <a:r>
                  <a:rPr lang="en-US" dirty="0"/>
                  <a:t>cu. </a:t>
                </a:r>
                <a:r>
                  <a:rPr lang="en-US" dirty="0" err="1"/>
                  <a:t>ft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75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85764058253782"/>
          <c:y val="3.342349567415185E-2"/>
          <c:w val="0.88566743316377494"/>
          <c:h val="0.12707033148634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5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Sawlogs &amp; veneer logs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Sheet1!$B$2:$H$2</c:f>
              <c:numCache>
                <c:formatCode>#,##0</c:formatCode>
                <c:ptCount val="7"/>
                <c:pt idx="0">
                  <c:v>532.60500000000002</c:v>
                </c:pt>
                <c:pt idx="1">
                  <c:v>475.173</c:v>
                </c:pt>
                <c:pt idx="2">
                  <c:v>354.90300000000002</c:v>
                </c:pt>
                <c:pt idx="3">
                  <c:v>373.50400000000002</c:v>
                </c:pt>
                <c:pt idx="4">
                  <c:v>407.274</c:v>
                </c:pt>
                <c:pt idx="5" formatCode="General">
                  <c:v>439.42721052631578</c:v>
                </c:pt>
                <c:pt idx="6" formatCode="General">
                  <c:v>432.99656842105259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7-4294-9E96-B8DEBD2EF7F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pulpwood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Sheet1!$B$3:$H$3</c:f>
              <c:numCache>
                <c:formatCode>#,##0</c:formatCode>
                <c:ptCount val="7"/>
                <c:pt idx="0">
                  <c:v>605.83600000000001</c:v>
                </c:pt>
                <c:pt idx="1">
                  <c:v>708.928</c:v>
                </c:pt>
                <c:pt idx="2">
                  <c:v>655.31200000000001</c:v>
                </c:pt>
                <c:pt idx="3">
                  <c:v>752.67899999999997</c:v>
                </c:pt>
                <c:pt idx="4">
                  <c:v>682.10599999999999</c:v>
                </c:pt>
                <c:pt idx="5" formatCode="General">
                  <c:v>757.89555555555557</c:v>
                </c:pt>
                <c:pt idx="6" formatCode="General">
                  <c:v>757.89555555555557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A7-4294-9E96-B8DEBD2EF7F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 industrial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Sheet1!$B$4:$H$4</c:f>
              <c:numCache>
                <c:formatCode>#,##0</c:formatCode>
                <c:ptCount val="7"/>
                <c:pt idx="0">
                  <c:v>26.83</c:v>
                </c:pt>
                <c:pt idx="1">
                  <c:v>25.715</c:v>
                </c:pt>
                <c:pt idx="2">
                  <c:v>42.472000000000001</c:v>
                </c:pt>
                <c:pt idx="3">
                  <c:v>87.753</c:v>
                </c:pt>
                <c:pt idx="4">
                  <c:v>117.852</c:v>
                </c:pt>
                <c:pt idx="5" formatCode="General">
                  <c:v>127.1561052631579</c:v>
                </c:pt>
                <c:pt idx="6" formatCode="General">
                  <c:v>125.29528421052632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A7-4294-9E96-B8DEBD2EF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275312"/>
        <c:axId val="611280232"/>
      </c:areaChart>
      <c:catAx>
        <c:axId val="61127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80232"/>
        <c:crosses val="autoZero"/>
        <c:auto val="1"/>
        <c:lblAlgn val="ctr"/>
        <c:lblOffset val="100"/>
        <c:noMultiLvlLbl val="0"/>
      </c:catAx>
      <c:valAx>
        <c:axId val="611280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Million </a:t>
                </a:r>
                <a:r>
                  <a:rPr lang="en-US" dirty="0"/>
                  <a:t>cu. </a:t>
                </a:r>
                <a:r>
                  <a:rPr lang="en-US" dirty="0" err="1"/>
                  <a:t>ft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75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3207446291436"/>
          <c:y val="9.9344050743657042E-2"/>
          <c:w val="0.84309261689511028"/>
          <c:h val="0.57323447069116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growth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Arkansas</c:v>
                </c:pt>
                <c:pt idx="2">
                  <c:v>Florida</c:v>
                </c:pt>
                <c:pt idx="3">
                  <c:v>Georgia</c:v>
                </c:pt>
                <c:pt idx="4">
                  <c:v>Kentucky</c:v>
                </c:pt>
                <c:pt idx="5">
                  <c:v>Louisiana</c:v>
                </c:pt>
                <c:pt idx="6">
                  <c:v>Mississippi</c:v>
                </c:pt>
                <c:pt idx="7">
                  <c:v>North Carolina</c:v>
                </c:pt>
                <c:pt idx="8">
                  <c:v>Oklahoma</c:v>
                </c:pt>
                <c:pt idx="9">
                  <c:v>South Carolina</c:v>
                </c:pt>
                <c:pt idx="10">
                  <c:v>Tennessee</c:v>
                </c:pt>
                <c:pt idx="11">
                  <c:v>Texas</c:v>
                </c:pt>
                <c:pt idx="12">
                  <c:v>Virginia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1599.0060000000001</c:v>
                </c:pt>
                <c:pt idx="1">
                  <c:v>1194.0419999999999</c:v>
                </c:pt>
                <c:pt idx="2">
                  <c:v>702.95600000000002</c:v>
                </c:pt>
                <c:pt idx="3">
                  <c:v>1783.1310000000001</c:v>
                </c:pt>
                <c:pt idx="4">
                  <c:v>556.745</c:v>
                </c:pt>
                <c:pt idx="5">
                  <c:v>965.27700000000004</c:v>
                </c:pt>
                <c:pt idx="6">
                  <c:v>1783.8489999999999</c:v>
                </c:pt>
                <c:pt idx="7">
                  <c:v>1518.2819999999999</c:v>
                </c:pt>
                <c:pt idx="8">
                  <c:v>149.315</c:v>
                </c:pt>
                <c:pt idx="9">
                  <c:v>1157.7840000000001</c:v>
                </c:pt>
                <c:pt idx="10">
                  <c:v>683.25599999999997</c:v>
                </c:pt>
                <c:pt idx="11">
                  <c:v>742.75</c:v>
                </c:pt>
                <c:pt idx="12">
                  <c:v>972.77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ED-411A-84FC-72955B2E73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Annual removal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Arkansas</c:v>
                </c:pt>
                <c:pt idx="2">
                  <c:v>Florida</c:v>
                </c:pt>
                <c:pt idx="3">
                  <c:v>Georgia</c:v>
                </c:pt>
                <c:pt idx="4">
                  <c:v>Kentucky</c:v>
                </c:pt>
                <c:pt idx="5">
                  <c:v>Louisiana</c:v>
                </c:pt>
                <c:pt idx="6">
                  <c:v>Mississippi</c:v>
                </c:pt>
                <c:pt idx="7">
                  <c:v>North Carolina</c:v>
                </c:pt>
                <c:pt idx="8">
                  <c:v>Oklahoma</c:v>
                </c:pt>
                <c:pt idx="9">
                  <c:v>South Carolina</c:v>
                </c:pt>
                <c:pt idx="10">
                  <c:v>Tennessee</c:v>
                </c:pt>
                <c:pt idx="11">
                  <c:v>Texas</c:v>
                </c:pt>
                <c:pt idx="12">
                  <c:v>Virginia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915.71199999999999</c:v>
                </c:pt>
                <c:pt idx="1">
                  <c:v>624.15700000000004</c:v>
                </c:pt>
                <c:pt idx="2">
                  <c:v>504.81099999999998</c:v>
                </c:pt>
                <c:pt idx="3">
                  <c:v>1191.1079999999999</c:v>
                </c:pt>
                <c:pt idx="4">
                  <c:v>280.85899999999998</c:v>
                </c:pt>
                <c:pt idx="5">
                  <c:v>711.83799999999997</c:v>
                </c:pt>
                <c:pt idx="6">
                  <c:v>747.59</c:v>
                </c:pt>
                <c:pt idx="7">
                  <c:v>817.10400000000004</c:v>
                </c:pt>
                <c:pt idx="8">
                  <c:v>84.004000000000005</c:v>
                </c:pt>
                <c:pt idx="9">
                  <c:v>708.35500000000002</c:v>
                </c:pt>
                <c:pt idx="10">
                  <c:v>337.13799999999998</c:v>
                </c:pt>
                <c:pt idx="11">
                  <c:v>502.82600000000002</c:v>
                </c:pt>
                <c:pt idx="12">
                  <c:v>622.64800000000002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ED-411A-84FC-72955B2E7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4215976"/>
        <c:axId val="544216304"/>
      </c:barChart>
      <c:catAx>
        <c:axId val="54421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216304"/>
        <c:crosses val="autoZero"/>
        <c:auto val="1"/>
        <c:lblAlgn val="ctr"/>
        <c:lblOffset val="100"/>
        <c:noMultiLvlLbl val="0"/>
      </c:catAx>
      <c:valAx>
        <c:axId val="54421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Million cu. Ft.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215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67091960727132"/>
          <c:y val="1.3101244288908328E-2"/>
          <c:w val="0.49925063186546126"/>
          <c:h val="8.566418780985710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139253426655"/>
          <c:y val="4.934407504617478E-2"/>
          <c:w val="0.82901076601535917"/>
          <c:h val="0.78285676096043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growth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Pine</c:v>
                </c:pt>
                <c:pt idx="1">
                  <c:v>Hardwood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8807.5679999999993</c:v>
                </c:pt>
                <c:pt idx="1">
                  <c:v>5001.5950000000003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ED-411A-84FC-72955B2E73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Annual removal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Pine</c:v>
                </c:pt>
                <c:pt idx="1">
                  <c:v>Hardwood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5334.616</c:v>
                </c:pt>
                <c:pt idx="1">
                  <c:v>2713.5320000000002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ED-411A-84FC-72955B2E7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4215976"/>
        <c:axId val="544216304"/>
      </c:barChart>
      <c:catAx>
        <c:axId val="54421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216304"/>
        <c:crosses val="autoZero"/>
        <c:auto val="1"/>
        <c:lblAlgn val="ctr"/>
        <c:lblOffset val="100"/>
        <c:noMultiLvlLbl val="0"/>
      </c:catAx>
      <c:valAx>
        <c:axId val="54421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Million cu. Ft.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215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105363565665404"/>
          <c:y val="5.63111208321182E-2"/>
          <c:w val="0.49925063186546126"/>
          <c:h val="8.5664187809857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Growing stock volume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74313367079116"/>
          <c:y val="0.14303054163684084"/>
          <c:w val="0.82675091394825651"/>
          <c:h val="0.73114698162729663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Large-diameter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36182.389568999999</c:v>
                </c:pt>
                <c:pt idx="1">
                  <c:v>44809.746489999998</c:v>
                </c:pt>
                <c:pt idx="2">
                  <c:v>45952.917635999998</c:v>
                </c:pt>
                <c:pt idx="3">
                  <c:v>46298.81538</c:v>
                </c:pt>
                <c:pt idx="4">
                  <c:v>47518.913605000002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D-4E94-9B5D-D13107BA953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Medium-diameter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7451.332864</c:v>
                </c:pt>
                <c:pt idx="1">
                  <c:v>9423.3710470000005</c:v>
                </c:pt>
                <c:pt idx="2">
                  <c:v>10119.782179</c:v>
                </c:pt>
                <c:pt idx="3">
                  <c:v>9692.944931</c:v>
                </c:pt>
                <c:pt idx="4">
                  <c:v>9049.8616170000005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D-4E94-9B5D-D13107BA953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Small-diameter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868.16202399999997</c:v>
                </c:pt>
                <c:pt idx="1">
                  <c:v>1064.741565</c:v>
                </c:pt>
                <c:pt idx="2">
                  <c:v>1017.385635</c:v>
                </c:pt>
                <c:pt idx="3">
                  <c:v>1040.042457</c:v>
                </c:pt>
                <c:pt idx="4">
                  <c:v>889.82993299999998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BD-4E94-9B5D-D13107BA9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431216"/>
        <c:axId val="429431544"/>
      </c:areaChart>
      <c:catAx>
        <c:axId val="42943121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431544"/>
        <c:crosses val="autoZero"/>
        <c:auto val="1"/>
        <c:lblAlgn val="ctr"/>
        <c:lblOffset val="100"/>
        <c:noMultiLvlLbl val="0"/>
      </c:catAx>
      <c:valAx>
        <c:axId val="429431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 cu. ft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431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79138545181854"/>
          <c:y val="0.14747077069911721"/>
          <c:w val="0.67544103862017246"/>
          <c:h val="7.6771653543307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0.77539</cdr:x>
      <cdr:y>0.91345</cdr:y>
    </cdr:from>
    <cdr:to>
      <cdr:x>0.99582</cdr:x>
      <cdr:y>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6499330" y="3897868"/>
          <a:ext cx="184765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Source: </a:t>
          </a:r>
          <a:r>
            <a:rPr lang="en-US" sz="1800" b="1" dirty="0" smtClean="0"/>
            <a:t>USFS FIA</a:t>
          </a:r>
          <a:endParaRPr lang="en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0.85951</cdr:x>
      <cdr:y>0.35911</cdr:y>
    </cdr:from>
    <cdr:to>
      <cdr:x>0.93359</cdr:x>
      <cdr:y>0.43705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7597395" y="1559741"/>
          <a:ext cx="65480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1.47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0.34366</cdr:x>
      <cdr:y>0.09436</cdr:y>
    </cdr:from>
    <cdr:to>
      <cdr:x>0.42125</cdr:x>
      <cdr:y>0.1723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3037652" y="431429"/>
          <a:ext cx="685834" cy="3563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1.49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0.52587</cdr:x>
      <cdr:y>0.09455</cdr:y>
    </cdr:from>
    <cdr:to>
      <cdr:x>0.60345</cdr:x>
      <cdr:y>0.1725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4648254" y="432302"/>
          <a:ext cx="685745" cy="3563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2.38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0.7931</cdr:x>
      <cdr:y>0.38776</cdr:y>
    </cdr:from>
    <cdr:to>
      <cdr:x>0.87069</cdr:x>
      <cdr:y>0.4657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7010400" y="1684179"/>
          <a:ext cx="6858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2.02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0.91675</cdr:x>
      <cdr:y>0.32329</cdr:y>
    </cdr:from>
    <cdr:to>
      <cdr:x>0.99083</cdr:x>
      <cdr:y>0.40123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103368" y="1478087"/>
          <a:ext cx="654808" cy="3563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1.56</a:t>
          </a:r>
          <a:endParaRPr lang="en-US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0.67826</cdr:x>
      <cdr:y>0.22034</cdr:y>
    </cdr:from>
    <cdr:to>
      <cdr:x>0.84348</cdr:x>
      <cdr:y>0.28814</cdr:y>
    </cdr:to>
    <cdr:sp macro="" textlink="">
      <cdr:nvSpPr>
        <cdr:cNvPr id="2" name="TextBox 1"/>
        <cdr:cNvSpPr txBox="1"/>
      </cdr:nvSpPr>
      <cdr:spPr>
        <a:xfrm xmlns:a="http://schemas.openxmlformats.org/drawingml/2006/main" rot="20818573">
          <a:off x="5943600" y="990600"/>
          <a:ext cx="1447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5.9%/year</a:t>
          </a:r>
          <a:endParaRPr lang="en-US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0.61919</cdr:x>
      <cdr:y>0.62863</cdr:y>
    </cdr:from>
    <cdr:to>
      <cdr:x>0.7844</cdr:x>
      <cdr:y>0.69643</cdr:y>
    </cdr:to>
    <cdr:sp macro="" textlink="">
      <cdr:nvSpPr>
        <cdr:cNvPr id="3" name="TextBox 1"/>
        <cdr:cNvSpPr txBox="1"/>
      </cdr:nvSpPr>
      <cdr:spPr>
        <a:xfrm xmlns:a="http://schemas.openxmlformats.org/drawingml/2006/main" rot="20818573">
          <a:off x="5425925" y="2826208"/>
          <a:ext cx="1447736" cy="304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7.4%/year</a:t>
          </a:r>
          <a:endParaRPr lang="en-US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0.26786</cdr:x>
      <cdr:y>0.36039</cdr:y>
    </cdr:from>
    <cdr:to>
      <cdr:x>0.38393</cdr:x>
      <cdr:y>0.46973</cdr:y>
    </cdr:to>
    <cdr:sp macro="" textlink="">
      <cdr:nvSpPr>
        <cdr:cNvPr id="2" name="Text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86000" y="1219200"/>
          <a:ext cx="990600" cy="369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en-US" dirty="0">
              <a:solidFill>
                <a:srgbClr val="002060"/>
              </a:solidFill>
            </a:rPr>
            <a:t>R=0.82</a:t>
          </a:r>
        </a:p>
      </cdr:txBody>
    </cdr:sp>
  </cdr:relSizeAnchor>
  <cdr:relSizeAnchor xmlns:cdr="http://schemas.openxmlformats.org/drawingml/2006/chartDrawing">
    <cdr:from>
      <cdr:x>0.75</cdr:x>
      <cdr:y>0.5</cdr:y>
    </cdr:from>
    <cdr:to>
      <cdr:x>0.86607</cdr:x>
      <cdr:y>0.60008</cdr:y>
    </cdr:to>
    <cdr:sp macro="" textlink="">
      <cdr:nvSpPr>
        <cdr:cNvPr id="3" name="Text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00800" y="1691481"/>
          <a:ext cx="99060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en-US" sz="1600" dirty="0">
              <a:solidFill>
                <a:srgbClr val="002060"/>
              </a:solidFill>
            </a:rPr>
            <a:t>R</a:t>
          </a:r>
          <a:r>
            <a:rPr lang="en-US" altLang="en-US" sz="1600" dirty="0" smtClean="0">
              <a:solidFill>
                <a:srgbClr val="002060"/>
              </a:solidFill>
            </a:rPr>
            <a:t>=-0.38</a:t>
          </a:r>
          <a:endParaRPr lang="en-US" altLang="en-US" sz="16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0.57143</cdr:x>
      <cdr:y>0.15767</cdr:y>
    </cdr:from>
    <cdr:to>
      <cdr:x>0.57143</cdr:x>
      <cdr:y>0.78836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4876800" y="533400"/>
          <a:ext cx="0" cy="213360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4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0.38889</cdr:x>
      <cdr:y>0.37255</cdr:y>
    </cdr:from>
    <cdr:to>
      <cdr:x>0.44444</cdr:x>
      <cdr:y>0.48039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200400" y="1447800"/>
          <a:ext cx="457200" cy="41910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0.02533</cdr:x>
      <cdr:y>0.04995</cdr:y>
    </cdr:from>
    <cdr:to>
      <cdr:x>0.06866</cdr:x>
      <cdr:y>0.04995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215557" y="228600"/>
          <a:ext cx="368643" cy="0"/>
        </a:xfrm>
        <a:prstGeom xmlns:a="http://schemas.openxmlformats.org/drawingml/2006/main" prst="lin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0.81418</cdr:x>
      <cdr:y>0.0666</cdr:y>
    </cdr:from>
    <cdr:to>
      <cdr:x>0.85896</cdr:x>
      <cdr:y>0.0666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6927850" y="304800"/>
          <a:ext cx="381000" cy="0"/>
        </a:xfrm>
        <a:prstGeom xmlns:a="http://schemas.openxmlformats.org/drawingml/2006/main" prst="lin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0.87037</cdr:x>
      <cdr:y>0.01684</cdr:y>
    </cdr:from>
    <cdr:to>
      <cdr:x>0.93519</cdr:x>
      <cdr:y>0.89232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162800" y="65444"/>
          <a:ext cx="533440" cy="340228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  <a:alpha val="44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0.85185</cdr:x>
      <cdr:y>0.12923</cdr:y>
    </cdr:from>
    <cdr:to>
      <cdr:x>0.95371</cdr:x>
      <cdr:y>0.23025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10400" y="502208"/>
          <a:ext cx="838267" cy="392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2">
                  <a:lumMod val="40000"/>
                  <a:lumOff val="60000"/>
                </a:schemeClr>
              </a:solidFill>
            </a:rPr>
            <a:t>Forecast</a:t>
          </a:r>
          <a:endParaRPr lang="en-US" sz="1400" b="1" dirty="0">
            <a:solidFill>
              <a:schemeClr val="tx2">
                <a:lumMod val="40000"/>
                <a:lumOff val="60000"/>
              </a:schemeClr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0.78567</cdr:x>
      <cdr:y>0.26027</cdr:y>
    </cdr:from>
    <cdr:to>
      <cdr:x>0.84022</cdr:x>
      <cdr:y>0.32621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85484" y="1011460"/>
          <a:ext cx="457200" cy="256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%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0.78636</cdr:x>
      <cdr:y>0.40703</cdr:y>
    </cdr:from>
    <cdr:to>
      <cdr:x>0.84091</cdr:x>
      <cdr:y>0.47298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591300" y="1581806"/>
          <a:ext cx="457200" cy="256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%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E5A1E4-4C2B-49D8-A8DB-108AA7C53DCA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E0AEEB-638D-4B43-B03F-0211774B2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01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EE7F74-3610-4E26-91C4-D06C466BFA1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26ED7C-25F8-494E-9233-34EFDD1AA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2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612CE113-A5EB-4E4A-B46B-36565FC8E4F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5555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6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77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02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C9F52-EC8B-4FBF-963A-61AE499229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64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17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02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11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40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D73B06-C5CE-463A-AEAF-6CCB3A458BEE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68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31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7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D73B06-C5CE-463A-AEAF-6CCB3A458BEE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94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7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C9F52-EC8B-4FBF-963A-61AE499229F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04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C9F52-EC8B-4FBF-963A-61AE499229F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38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C9F52-EC8B-4FBF-963A-61AE499229F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642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66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C9F52-EC8B-4FBF-963A-61AE499229F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1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4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1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56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65768-B205-4799-B784-CC0A9C60D0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70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07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ED7C-25F8-494E-9233-34EFDD1AAB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5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12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1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34591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6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46021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46021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9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803D-E367-469F-8283-755E46940C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4BB2-FA53-4C49-98E6-20399499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45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803D-E367-469F-8283-755E46940C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4BB2-FA53-4C49-98E6-20399499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803D-E367-469F-8283-755E46940C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4BB2-FA53-4C49-98E6-20399499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8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803D-E367-469F-8283-755E46940C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4BB2-FA53-4C49-98E6-20399499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36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0399"/>
            <a:ext cx="4040188" cy="2925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0823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00399"/>
            <a:ext cx="4041775" cy="2925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803D-E367-469F-8283-755E46940C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4BB2-FA53-4C49-98E6-20399499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1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803D-E367-469F-8283-755E46940C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4BB2-FA53-4C49-98E6-20399499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14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803D-E367-469F-8283-755E46940C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4BB2-FA53-4C49-98E6-20399499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00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408"/>
            <a:ext cx="3008313" cy="913692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6021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803D-E367-469F-8283-755E46940C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4BB2-FA53-4C49-98E6-20399499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0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2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98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803D-E367-469F-8283-755E46940C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4BB2-FA53-4C49-98E6-20399499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68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67000"/>
            <a:ext cx="8229600" cy="3459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803D-E367-469F-8283-755E46940C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4BB2-FA53-4C49-98E6-20399499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12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803D-E367-469F-8283-755E46940C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4BB2-FA53-4C49-98E6-20399499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4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335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33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17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1543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1543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9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599"/>
            <a:ext cx="4040188" cy="2925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599"/>
            <a:ext cx="4041775" cy="2925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7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9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36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457200"/>
            <a:ext cx="3008313" cy="913692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457200"/>
            <a:ext cx="5111750" cy="46021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550" y="1524000"/>
            <a:ext cx="3008313" cy="3535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84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86201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358457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52939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7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803D-E367-469F-8283-755E46940C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D4BB2-FA53-4C49-98E6-203994995117}" type="slidenum">
              <a:rPr lang="en-US" smtClean="0"/>
              <a:t>‹#›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3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803D-E367-469F-8283-755E46940C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D4BB2-FA53-4C49-98E6-20399499511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4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12.png"/><Relationship Id="rId5" Type="http://schemas.openxmlformats.org/officeDocument/2006/relationships/image" Target="../media/image5.jpeg"/><Relationship Id="rId15" Type="http://schemas.openxmlformats.org/officeDocument/2006/relationships/image" Target="../media/image17.jpeg"/><Relationship Id="rId10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1981200"/>
            <a:ext cx="8915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Southern </a:t>
            </a:r>
            <a:r>
              <a:rPr lang="en-US" b="1" dirty="0"/>
              <a:t>Timber Industry Situation and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Yanshu Li </a:t>
            </a:r>
          </a:p>
          <a:p>
            <a:r>
              <a:rPr lang="en-US" b="1" dirty="0" err="1"/>
              <a:t>Warnell</a:t>
            </a:r>
            <a:r>
              <a:rPr lang="en-US" b="1" dirty="0"/>
              <a:t> School of Forestry &amp; Natural Resources</a:t>
            </a:r>
          </a:p>
          <a:p>
            <a:r>
              <a:rPr lang="en-US" b="1" dirty="0"/>
              <a:t>University of Georgia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Yanshu.li@uga.edu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6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Georgia, total industrial </a:t>
            </a:r>
            <a:r>
              <a:rPr lang="en-US" sz="3200" dirty="0" err="1" smtClean="0"/>
              <a:t>roundwood</a:t>
            </a:r>
            <a:r>
              <a:rPr lang="en-US" sz="3200" dirty="0" smtClean="0"/>
              <a:t> harvest back to pre-recession level but </a:t>
            </a:r>
            <a:r>
              <a:rPr lang="en-US" sz="3200" dirty="0" err="1" smtClean="0"/>
              <a:t>sawlogs</a:t>
            </a:r>
            <a:r>
              <a:rPr lang="en-US" sz="3200" dirty="0" smtClean="0"/>
              <a:t> still 18% below 2005 level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556190"/>
              </p:ext>
            </p:extLst>
          </p:nvPr>
        </p:nvGraphicFramePr>
        <p:xfrm>
          <a:off x="228600" y="14478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53200" y="6336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 </a:t>
            </a:r>
            <a:r>
              <a:rPr lang="en-US" b="1" dirty="0" smtClean="0"/>
              <a:t>USFS FIA, GFC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44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are growing more than we cut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651468"/>
              </p:ext>
            </p:extLst>
          </p:nvPr>
        </p:nvGraphicFramePr>
        <p:xfrm>
          <a:off x="76200" y="1143000"/>
          <a:ext cx="8839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17526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1.74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3749189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1.77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7140" y="2906594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1.39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2621087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1.35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232589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1.91</a:t>
            </a:r>
            <a:endParaRPr lang="en-US" sz="1600" b="1" dirty="0"/>
          </a:p>
        </p:txBody>
      </p:sp>
      <p:sp>
        <p:nvSpPr>
          <p:cNvPr id="12" name="TextBox 6"/>
          <p:cNvSpPr txBox="1"/>
          <p:nvPr/>
        </p:nvSpPr>
        <p:spPr>
          <a:xfrm>
            <a:off x="5562600" y="1952655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1.85</a:t>
            </a:r>
            <a:endParaRPr lang="en-US" sz="1600" b="1" dirty="0"/>
          </a:p>
        </p:txBody>
      </p:sp>
      <p:sp>
        <p:nvSpPr>
          <p:cNvPr id="14" name="TextBox 6"/>
          <p:cNvSpPr txBox="1"/>
          <p:nvPr/>
        </p:nvSpPr>
        <p:spPr>
          <a:xfrm>
            <a:off x="6553200" y="2436421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1.63</a:t>
            </a:r>
            <a:endParaRPr lang="en-US" sz="1600" b="1" dirty="0"/>
          </a:p>
        </p:txBody>
      </p:sp>
      <p:sp>
        <p:nvSpPr>
          <p:cNvPr id="15" name="TextBox 6"/>
          <p:cNvSpPr txBox="1"/>
          <p:nvPr/>
        </p:nvSpPr>
        <p:spPr>
          <a:xfrm>
            <a:off x="3695700" y="316739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1.98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1" y="623909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 </a:t>
            </a:r>
            <a:r>
              <a:rPr lang="en-US" b="1" dirty="0" smtClean="0"/>
              <a:t>USFS FIA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180458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Growth/removal ratio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56450" y="1178945"/>
            <a:ext cx="2139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1.71 (South total)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226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are growing more than we cut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994961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233220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1.65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32574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1.84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6248400"/>
            <a:ext cx="4133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Source: </a:t>
            </a:r>
            <a:r>
              <a:rPr lang="en-US" sz="1350" b="1" dirty="0" smtClean="0"/>
              <a:t>USFS FIA</a:t>
            </a: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38714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Growing stock has been accumulated, especially in </a:t>
            </a:r>
            <a:r>
              <a:rPr lang="en-US" b="1" dirty="0" err="1" smtClean="0"/>
              <a:t>sawtimber</a:t>
            </a:r>
            <a:r>
              <a:rPr lang="en-US" b="1" dirty="0" smtClean="0"/>
              <a:t> class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454010"/>
              </p:ext>
            </p:extLst>
          </p:nvPr>
        </p:nvGraphicFramePr>
        <p:xfrm>
          <a:off x="162560" y="1447800"/>
          <a:ext cx="8534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3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Summary of forest resources in U.S. South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Sizeable timberland </a:t>
            </a:r>
          </a:p>
          <a:p>
            <a:r>
              <a:rPr lang="en-US" dirty="0" smtClean="0"/>
              <a:t>The majority </a:t>
            </a:r>
            <a:r>
              <a:rPr lang="en-US" dirty="0"/>
              <a:t>of timberland is privately owned</a:t>
            </a:r>
          </a:p>
          <a:p>
            <a:r>
              <a:rPr lang="en-US" dirty="0" smtClean="0"/>
              <a:t>Abundant timber resources, highly sustainable</a:t>
            </a:r>
          </a:p>
          <a:p>
            <a:r>
              <a:rPr lang="en-US" dirty="0"/>
              <a:t>T</a:t>
            </a:r>
            <a:r>
              <a:rPr lang="en-US" dirty="0" smtClean="0"/>
              <a:t>he recent recession has led to accumulation of </a:t>
            </a:r>
            <a:r>
              <a:rPr lang="en-US" dirty="0" err="1" smtClean="0"/>
              <a:t>sawtimber</a:t>
            </a:r>
            <a:r>
              <a:rPr lang="en-US" dirty="0" smtClean="0"/>
              <a:t> on the stump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76" y="176783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Derived demand from end products</a:t>
            </a:r>
            <a:endParaRPr lang="en-US" b="1" dirty="0"/>
          </a:p>
        </p:txBody>
      </p:sp>
      <p:pic>
        <p:nvPicPr>
          <p:cNvPr id="5" name="Picture 8" descr="http://www.alabamaforest.com/images/lakepictures%2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40" y="3068960"/>
            <a:ext cx="154598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ulp w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40" y="1628800"/>
            <a:ext cx="1440160" cy="1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2.gstatic.com/images?q=tbn:ANd9GcQ4GB1Uz3BelVCbzlKsMR0PyWroCb8_hh6abkXPVa-N6ArLWpbJylGy98eB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40" y="4365104"/>
            <a:ext cx="1590675" cy="1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:\Sustainable Forestry\YanLi\pictures\kitchen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43" y="3539777"/>
            <a:ext cx="1053216" cy="77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yli\AppData\Local\Microsoft\Windows\Temporary Internet Files\Content.IE5\6JE7R6R9\MP900411758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6" r="26152" b="5101"/>
          <a:stretch/>
        </p:blipFill>
        <p:spPr bwMode="auto">
          <a:xfrm>
            <a:off x="3845954" y="4904153"/>
            <a:ext cx="1059217" cy="6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yli\AppData\Local\Microsoft\Windows\Temporary Internet Files\Content.IE5\1WV2ZV6R\MP90040924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42" y="4579394"/>
            <a:ext cx="1109686" cy="11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data:image/jpeg;base64,/9j/4AAQSkZJRgABAQAAAQABAAD/2wBDAAkGBwgHBgkIBwgKCgkLDRYPDQwMDRsUFRAWIB0iIiAdHx8kKDQsJCYxJx8fLT0tMTU3Ojo6Iys/RD84QzQ5Ojf/2wBDAQoKCg0MDRoPDxo3JR8lNzc3Nzc3Nzc3Nzc3Nzc3Nzc3Nzc3Nzc3Nzc3Nzc3Nzc3Nzc3Nzc3Nzc3Nzc3Nzc3Nzf/wAARCACMALoDASIAAhEBAxEB/8QAGwAAAgMBAQEAAAAAAAAAAAAAAwUBAgQGAAf/xABAEAACAQMCBAIGBggEBwAAAAABAgADBBEhMQUSQVFhcQYTIjKBkRVCcqGxwRQlQ2JzgtHhIzM0UhYkNVOSorL/xAAZAQACAwEAAAAAAAAAAAAAAAABAgADBAX/xAAhEQACAgIDAAMBAQAAAAAAAAAAAQIRAyEEEjETMlFBIv/aAAwDAQACEQMRAD8AcJTXoIdFEhF0hQsvAWQDEMg0g0WGQQksIuJZcd5otAGp5IG/aaVVQdojkkwmAOhPLzrzYzjOsUcT9KeF8NJU1vX1R+zo4PzOwir02/6rW8aK/gZwAt6a0hhBtMs+TJOkXRxKrPoP/H1l1sq48mWSPT2x62dx81/rPm5pqG2hEQY0ifNP9H+OP4fSqHprZV2CUrK8djsFVSfuMe2V290uWs61uMaeuxr8ASZ879Egy3dQqSDyD8Z29F2I9o5hjyZJ72B41/BtgSCNZWh/lLntLzbGSasoaplWGkEwPaaDoJUgdowDNhj0lGV+mJqOPCVOILRACjT2t54gYhWxiUOMyaIBYLKMFxtNBAgmAzIAzVUTGcTP6lO02sqnUwfIvaFELoO8IoEqBLhR1MgC6iXXQyieE8zYbWAgws9iPGalmKwIPMPKbhKpejHC+mgzxdvGiv5zhOX/AAF8hO/9Mh+tx/BU/e04M60VA7Cc6f3ZrX1RkYe1DUUz5SgGWm61p82hGdIW9BSHXotTxc1NPqfnHHGbq6s/VVLd8UzlWBUHXoZg9Gl5bh8ggcnWPb22W6talFse0ND2PSV+jCBeM3hbJq6nsIVeMXmf85seESktTqMjjDKSCO0MjRVJp+jdUP19IL4LglG0wMrKDi1yclm/H+sUo0KDrocxnOT9YOqX8HdneVa5YMxBHidYS9ualG3ZvWMCfZX2upiuxq8ldSTgHQy/FqvPUWkp0UZPmYU236BpGL19YbVag/mMvQrXdWotKnXq8znA9swJBjn0btOas1y66J7K+Zl+NOUkiqbSVj1ByU1XJbAAyeshgDvCkCVIE6JlAlRI5R4QpAEjA7SERQT2pkrqJJEICUla/eWE9UGUPeAJFGtWpqTSGSe4zDfSF8q5WlRf7WV/MzHbtuDvDYzOZlzzU2jXDHFxsT8bpX/EbkXH6KiuECciVQwOCdckDvOZX0Wr0iVq06i47kaj4GfQUAByZSogfMo727ZZ1pUcNT9HlG1M/Gb7b0arHVKYUeLYE6mnQUHJE0oYHKwpM5+14Bd27c1NqSHGMhyfyhruzvLe3qV6lyvKi5PKP7R7nTWL+OE/RN19j8xJF7RGtHJNipXdnAYljk431h0o0m3pp8pipvmq322/GMaJyIJ/ZjR8RZbSgf2Y+BMv+hUegI8iYVBCrBZDOtjSJGGaZalEF2yWJzqY3UajzitjnWPFigfVrjGM+c6fhKhOH0QowCMnznNsDOosBy2dAfuCbOL9mUZvDRI3MtPYIE3Gcow1xPYEkA7mehRDPTJwMwg1gQephVYSMUnEnpIzmezFbCgFMctVx4ZhhBtpWUjqIScjkKsjN2LcEXB0nhKTwMoLAoIMuIOmNITBhITmL+OH9U3X2Pzm8mL+Nn9U3f8ADMMfsgPw42h7zHux/ExjQ2i232z4n8Yyt9pJesZL/KNqbQywK7QqmAARfeBOw1MVnYeUZM2KNYnpTb8ItIxp4R4gIM6m1HLb0h2QD7pywzOtpgBFHYATdxP6Z8/8LT289LATaZyrSsvjJnsQkMIlgdJXUDUiez4iR0A89ZKKk1GwPLMCeJWwOOcnyUy9xT9Zb1FGvMpx59Jz7HGhmLkZpY3ouw41NDtuIW5ZTljj92T9J0P3z8P7xGDjrLAzBOfeXZmqMeqpDkcTo9Ff5T30nSz7j/dE4bEkGLoYcjiqg4FMmb7esKtJX1yd5zQJIjnhrf8ALLlupgZBhnMX8cH6ou/4Rmtay8wVdSTjMFx2njg97kfsW/CGG5IkqpnD2gYDBUrjTUYja3U4Gdox4fY2rWlJjzczKCdRNf0fQbYn5CNOP+nQIS/yrFyjSXG82HhoGqV2HgQCIKrbVaYzzI3zETqw6A1ji3q+K4i5jr4zVXclGphWJJGNPESaXD6rauUA7BhkxtoGjGhIdTgnB2nRW16tRwnqnTPUkYmFbMoNFHwYSUtUWslU0gGVs5AEuwZXFleSCkOsS0qDpJBnWsxkyJMiQhn5R2EWVWxVZhocnaOOXWJahyxPczFzZUkXYF6ES5qDfDCc3dcQAuqyJTxysRqY+BxFvDrSnWuLh3RT7f1h5zE5ykqkzQoqO0YBfPg+wPjJ/TmI0VY4u7WnSNHlRRmoPdAjFKCgKQB8otDWcuLuqdkHyMKHvCvMKJ5TseUzo7GkOVxrpUYffn85a8pqEXP+9d/MSUSznMX5GlJx/LGnC6tWpb8tcFWRiD49Ywq1Lamh5q1Ncd3EzUmpu7PRYMpO6mRh2brN+W5ot2qKfvn0tcMMz5dTyCD2M+m27c1NSNiAZp4vjM2deBeVeqj5SDTQ7ovylp6a6RnsoaVP/tp/4ic76aIicPpFEUE1gMgY0w06Wc36b/6CgO9Yf/LSvKl1Y8H/AKRxgUDoJaRPGYTWVY5OJBAx1+E8zZGu8jOIvaiDO2uFqgKBggbGHiek4Sor66RpRqrVph1zgnrOnx83dU/TLkj1YTJzIz4T2RPZmkrKs/snG+IlOozGVR/Ybyi05Mwc71IvweFdgT2iOytrmq9U067ovN0MdsfZbyi/hfErW3pMtVapbm+qun4zCjSDurS6pqpa6diWAGSdJqTh94Qoa7qkeZP5yLzilrWVOWnWwjhjzKP6zUeNW7KvJb3BOdgg/rGJTMlDhj1HqA3Fb2W5d99BrLVuCqoHt1G1GcwtvxNVety2Vy5d+YALtoBr8oS44pVenheH1QRrlz217eEmgbIp8EtwNVZj+8dIejQFtmmoAXGQJQcQ4i65p2dJftH+8m2e6qFzeerDD3Qg2EDCa1J6T6Pw1uaxt270lP3T5ugn0Dg9VV4PbVXOAtIZ+E0cV7ZRn8QyJnOP6TV6dV1bhjugYhWp1VyR5HEcUOIULqg9Wg+QoOQdx5icwu+JbmyuKXUTHBO7GK+ltsDivY39LxNIMP8A1JmX0pvKN9we1uLcko1fA5lKn3W3BggJXjyn6GsgoJzWY6DwMrWWU00x+ii00c7IMnBG4I8xAV6/IMIcnv2md69LVskyCZUMSN87SC2msrslFs50jO0/01L7IMTFsg8u+NI+pryqF6AATfw1tsozFsScSMSdJ0Cgwv7p3Okx40m4qekoaeRqJRn46yO7Gx5ei8F9cf4NTtyn8IHg1urWxYDdj+UYVqK8pVhoRsOsFQT9Hp8lIlVznAM5uXGscquzXjl3VgeJUFCUgRvUAjFbUKqld89DMr5qY5yWwcjPQy3PU/3n5yvsh6LW9ANd1wdfd38ppr2oakQF3BxMgJ5i2Tk9cy2p3yZO5KNtGkpoqw0yoOMzJePTosrO4UHIzKcuemkJSt1rMEKk9fKPjj8kkhZvrGxjwrhgvaCVmuUp0n20Jb5dJ1BpWg4aLFbhggGAx3nNWiPb0glLmVRsAdBCmvXUHDkTpR40YeGOWSUvTHxSvX4UStFzztorpqCOuZgTjFyN3DH95RGFarUrHD9NukAyAnUA+YnOyw6zcUa8crjbKLx2shHrKdPHymm84y9xa0KbqlJaYJGDrkzFVt6XIzeqTIBI02mJ+Z7KiH1ZiMt1bXOvyhxKW2n4SckqD3V89VRTRm5MYJ7zMKfOMDSeVMMQehhxgeUpyTcnseMUkUFOoqD2g2nUawNR8aMD8NYd2OCRrjt0gwGXDN73QdosYtsLaSIpU8OB+0bTynQrkzBw2yLN66qMD6oxv4xqEAnW42Nxjsw5ZWwZWV5YRt5WaysqtIdcT3quy/OQrHGhxDjb4RhRdc0GY5Bx8IvrCsnu8p81jtlBXJzB1KCBjpKpYccnbQ6ySWkIS1znTlH8skJdtrzt5BQPyjxaNPHuzTSt6ZUErnaD4Ma/hPkn+nOClcE61KmfA/0hVtKp1c1D5sZ0SUU100zLpSQk5GcbRvjj+A7S/RFRs2yM5xGdvQ5NAN98CblVR9UQgAwdBGSS8RLYKkoG4lzSVukIoBGT0hGUDEBBfWsWcg02UecA9hcDZAfIiNuoEk7TPPjxm7ZZHK46EFa2rchU0nBOnu95oHDKL01RkIK7EaYjUmQIcfHjC1+gnkchFX4PUGtFw/gRgzBXtq1LR0K+c61xiU5VdSGUEdsSufDhLa0PHNJaOUpKadJ2ffBMNw6z/SHLVAfVr3+tHF1w63NFmVShOh5TDJRSlTVUGFAxiJi49S2GeW0VVAq40+Eg4AliIJt5uRQUbQynMJNSAhAf/9k="/>
          <p:cNvSpPr>
            <a:spLocks noChangeAspect="1" noChangeArrowheads="1"/>
          </p:cNvSpPr>
          <p:nvPr/>
        </p:nvSpPr>
        <p:spPr bwMode="auto">
          <a:xfrm>
            <a:off x="63500" y="-611188"/>
            <a:ext cx="168592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42" y="1433596"/>
            <a:ext cx="1152128" cy="8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08" y="1782179"/>
            <a:ext cx="1037221" cy="103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07" y="3270943"/>
            <a:ext cx="686269" cy="53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64" y="3302875"/>
            <a:ext cx="581275" cy="50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 descr="C:\Users\yli\AppData\Local\Microsoft\Windows\Temporary Internet Files\Content.IE5\6JE7R6R9\MP900314263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29" y="2470892"/>
            <a:ext cx="616683" cy="59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yli\AppData\Local\Microsoft\Windows\Temporary Internet Files\Content.IE5\2GL8DWC5\MP900314269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63" y="2480494"/>
            <a:ext cx="935596" cy="6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3074978" y="2193162"/>
            <a:ext cx="482295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145211" y="5248942"/>
            <a:ext cx="467359" cy="1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125225" y="3522377"/>
            <a:ext cx="432048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52963" y="1668753"/>
            <a:ext cx="119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ulpwood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799108" y="3139009"/>
            <a:ext cx="119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CNS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34341" y="1598637"/>
            <a:ext cx="294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Paper, paperboard products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800672" y="2923488"/>
            <a:ext cx="153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Wood panels</a:t>
            </a:r>
            <a:endParaRPr lang="en-US" b="1" dirty="0"/>
          </a:p>
        </p:txBody>
      </p:sp>
      <p:pic>
        <p:nvPicPr>
          <p:cNvPr id="2050" name="Picture 2" descr="Image result for fiberboar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77" y="3323675"/>
            <a:ext cx="694463" cy="44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557273" y="2193162"/>
            <a:ext cx="0" cy="13151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535774" y="3098958"/>
            <a:ext cx="360040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 result for converted-paperboar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02" y="1925763"/>
            <a:ext cx="690462" cy="6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1152622" y="1356568"/>
            <a:ext cx="2159690" cy="4400183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535774" y="2440012"/>
            <a:ext cx="360040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43036" y="4579355"/>
            <a:ext cx="153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Lumber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75040" y="2274926"/>
            <a:ext cx="6945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88373" y="4439473"/>
            <a:ext cx="21637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Sawlog</a:t>
            </a:r>
            <a:r>
              <a:rPr lang="en-US" b="1" dirty="0" smtClean="0"/>
              <a:t> &amp; veneer log                  </a:t>
            </a:r>
            <a:endParaRPr lang="en-US" b="1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875039" y="4439473"/>
            <a:ext cx="6945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3.gstatic.com/images?q=tbn:ANd9GcQzI9QEZYxla12IkHKMFBGF_v4Wcvi6fI84NsRmifXhfX_fxsTHiQ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77" y="464326"/>
            <a:ext cx="4183546" cy="274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0.gstatic.com/images?q=tbn:ANd9GcTyP4Y98gvDn9adyY-gFiBXbCBEMPimMg_L8ZhZm4-vyT0m2j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50" y="3213082"/>
            <a:ext cx="2066925" cy="217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BUUExQVFRQWGBoXGBcYGBgcFxcaGhgYGBcYFx0ZHCYeGBkjGRoZHy8gIycpLCwsFx8xNTAqNSYrLCkBCQoKDgwOGg8PGiwkHyQsLCwsLCkpLCwsLCwsLCwpLCwsLCwsLCwsLCwsLCwsLCwsLCwsLCwsLCksLCwsLCwsLP/AABEIAMIBAwMBIgACEQEDEQH/xAAcAAABBQEBAQAAAAAAAAAAAAAFAAIDBAYBBwj/xABGEAABAgMFBQUEBwYFAwUAAAABAhEAAyEEBRIxQQZRYXGBIpGhscETMtHwIzNCUmJy4QcUJIKi8RVTkrLCNEODFiVjc9L/xAAZAQADAQEBAAAAAAAAAAAAAAABAgMABAX/xAAoEQACAgICAgICAwADAQAAAAAAAQIRAyESMTJBE1EEcSJCYTOBwRT/2gAMAwEAAhEDEQA/APaZUmJkwkpjsM3YkY0dhQoUKOKFChRjChQoUYwoUKFGMcaOGHQ1oIrQ0iEkVjoEPjWKo2KFChEwChxRipNiaZMiqtcVgjnnK2RKVDXhxEVbfb0SZZWssBoMydEpGpMXtJE0rFeV4okSytZoMgM1HRKRqTHn983vnPtJbREsfZG5O871fpEl83yQDaLRRn9nKFcI3DerJ1foI87vK9F2iYVKPIDJI3CPNzZnN0uj1Px8HHb7PQrst8uYQqSspXwLL6j7Q7xGgsm0q00mpxD7yBXqnI9G5R45JfTMV5ct0aG79p5qQy/pBv8Atd+vXvicM0odFMmCMuz1uy29E0PLUFDVsxzBqOsWBHnl326XNZUtRSsbjhWPiO8QesW0i0UnDGn76QAvqnJXRusd0Py4vy0cM/xZR8dmnwxwiO3fbJU1Ly1he/QjmDUdYs4RDP8AJiuiawSfZVSl4l9mYlhqiOm+JS/Jb6RRYEu2R+xjGbU7W1MiyntZLmioTvSjerjpzyi2k2tM55NmLS8lzRmremWdE71a6UqcneN4S7JLD+8fdQMz8BxiEs837OiGGP0FZOPCHmzX1ZahV65HfHYxiNqJpDhbcMIpHYl8n7L/ABfo+l4UKFHWcQoUKFGMKFChRjChQohtdqTLQpayyUhyfnMnJoxiG9LzTIRiNSaJTqo7uA1J0ER3ZfSJ1PdWM0nzB1HzSPOts9rCk1LTVhkp0lI8sZ+aAQNujanGB7XsqHurBYPvP3TxFOUReSmWjibVns8cMZO69q1JZM7tp0mDPqBnzHcY1Ei0JWkKSQQagg5xSMkyUotEgEdhpMdTDiJ+jsMmQ+GKTGRpdFZYhgRE5lRBa56JKDMmKZKfkAbyTQCKc0kQUJMit9oRJllcwskd5OgA1J3R55fd9ufbz6AOJcp8vQrOqosbR7Qv9PO7KU0ly93xWdTkB4+dW+3rtKypeX2QPsjhvG+OHLmctLo9LB+Px2+xttty7RMxqJpQDQDdy374hkXeMRZ65Ddy4RZlSHDeO+CEn2aKqUBHNyOtkEqwtEwsW6I5u0slJABxE0AEU521JLYEZ5PTp874OyZfXZSC4JHz3xas9/zJX1vbRvJZQ65HrAS4b5XPn4VCmEluTQavK5hMQUKUlALO5D0L5CDTT2bkFP8AFEK7cpZSsajsqT890bXZPakWlJlrI9sgOfxpyxDjoR8aeYWS4ZUtvpFFvu4vUiCVktEuS5QlQOqsWHvKe1/VG5JPsDjyXWz1m02pCAVLUEJDklRYMA5z4R55tBtMu1nBKdNnGuSpvPcjhrrugRaFqtJBWlKUJySB2l8VkkqPAE+MDr8v9MoGVKYzMidEc+PCHuxIxJb0vVMhISljNaidBuxRhps9c1ZUslSj89Bwi3gxKJJJJqSYgnqr2dczvppC2WSoQSkUJEKIzK4woA9H1tCiIrjoVHo0ePzRJCjiTHYAydihQoUYJxSmDnKPPNs9rAE4/sJP0Sfvq/zFfhGnxNC+1+0aUIWkn6NPvkZrP+WOG/u3x49br5XaJpUTyGiRoIjkn6RfFjt2yraJhnqUsntmpOYJ47undFuz2RSmGSRDrLYxiFMzVstS8FRaZModpaRwescrbZ1aRYuq1LkhnKkbj/x3RprsvooOOUafaQaDqNDxHjGHn7VSEjsutu7vgrNcSwoOCQDToSO6GVoR0z0+5dqpU+gLL1Sfe6feHEQaCwY+dbFtUAQJownRafUCo5jujdXF+0NScKVEzknIprMbp7/WvGKrJJakicsK/qz1DFEM61JT7ykjmR5QHt182ZSElc5SXrhSohRcZKCauN0V58yz+zSpEyXLevbYqI/Kpy/dDORFRCa79l5JxLP4Uk+bRmNpbaVn2ih2JYpLcYsWqsOb6Vy74U++LKkMqbOn8Ehk9ysukUJm1aB9XZUA75hKyPh3xKU19l4Qd3R5lel5TJ85RW4YlKZYB7DaNv3vEIkTPaJBThSMwfeJI13DhGytVtLKLoQVOXDJJfV84A2chSwEij1PT4xJyXpF6fsZeNjPsSE0JyLsxjMTAUkBW4FqvXQ6xsdpmFlUTGGQyiXckhySa5gQ+NaEkx6rSOyGFCqu5wO/IeMPkW1kZlRJBYjJQ1Bd8nDN5R32aAThTSoAUXYhs8szTrFcWhiFJGEpL8vXpFNCbD+xqSLSAUt2FM4PD1jTqsWAkkONACH39Izmycwm1M6igoUoO5Ayp0LjpGptdoCRvJoBqr4CIzVsdOgd++EHsoA4k+gFT5xfstiKziWAAKhPqePl4xJZrAPfmMKUGid/XjAC/NqMbypRZGRWM1cBuEBRSGu9Fq/NpQn6OVyUsacE8eMZWTJYnvfe+sOw6mg+comlhwGy3fOsZsekiNSSaDLz+d0Ol2X+0XEWeLEuRUUz+XhOQSmLCDnCgp+68WjkLbBZ9DLmNDfb8Ir4uMdePTc/o8tY0uyyLQNxhwtAiqYpAvaT+GWP6lK9EiByY3FBn2w3xRvi2FMsBB7azgSzZkFW+lEmuhaHAPDZ13Y1S1EtgUVADUlJTXoTG5B4niu194ThOwLlrlJTRAUGf8XF4C2dYM5KABiIJJyYM9W1PlH0Pb7LJXLInJQpGZCwCOdY8hvWy2JNreyy2ckFWNRBfNnLAUyqeIyiEopbOiGS9GZ2tHs5SWJBJ0+eEZATjq7c42O3S+0lI+aE+sYqa+pblD4+hJ3ZcRackjM0fdHrdqsRUnCkEu45ApUn1jA7B+xK1OhCpqGKSuozbspLDEC2b50aN5Pt6wHVMUBuSG/2iJ5ZJOikItqyvZdg5YqtKRxmF/DKC0iTZpAofaqH2UEJTXLEUig5PlpnGctt6JlzFJUlSlJ10IIcFyXyaBdt2iWScAwUZ8y2e6n6xNTbH4BW+L6AmupWGnuIeg0Gb/6jFI3+n7KCeZA8njNoBKt5JgjJs5jOii0XlX5MOQSno57z8IrzbVMUO0pR4Ow7hFmRdr84uJu0boQ1gNMqsFbBZzuMX5Vh4c4uyrOGjUK5Gd2vS1lV0HiIxFhzVy9RG729pZTxI80xibukKUVYUqNBkknWrNF4eJOXZKtDgjeVeJTE1zWJU9SghSErwkgKAGMjMYjRJyNc+kW5eztpV7spfMhhn+JolsOzs+WsoVgBIcpSQojcVEUGuvxgt6Md2ZlTpc5eKWrGAUspx2nDuDoN/wAY2EiyCWDNnKBLVUcgBoNw4RBIw2dGKYeZNSWDAcaaRlr+vhc5YCqSwXQkGh4k6nyiblY6gy1fm0BnFkkplvTeridw4QH9iHfJ9N/EbhD0o1OcTSJVawllaojXKdLt0+EXLFZ+yNPnziZNm7MT2NPZEK3oW9nUS6lxDihyCKARYCd0P9npCGsrJAI1+ekKJvZ8PCFGMeno25s2vtE80fAmLEvbCyHOcBzSsf8AGPPtuSpVtmMWACU04JD5cSYzcxcwfbUw4mOl5GnRFY4tWe2y7+lrP0a5SwA5+kwkc3SQ3WKcq/ZEuZMXMnyzjwshAKykJDMVJcGrnIR41LvVTjtpUNzg/rE0y85jBgA4csOe/g0NzdA+JX2euT/2gyR9XLWrmyR6nwgRbP2iTdBKl8+0fEgeEeciZMWlyTuzMdl2InSEc5DrHBBvaLambPGFU4rD+4KJ6gAA9XijdTqW5oBl8YhRdyoMXdd5AhLbGpLoxe3s76VI5+SYyjR6peGxcu0TMc1a/wAqWGu8gxYs2wVkQPq8f5lKPqBHTHJGMaOaUG3Z5zspJxW2QP8A5Af9Pa9I9VtklwREtnuWRK+rlS0Fs0oD66s8SmUOup74nOfJlIR4oAXrYispVqUh+aXSfKM9a7PhUQesbqeig5n4/GMpeSHmKbeREloqmD7HJBV1g3IQBA+xSa5QYlIAjMzZas+XnFhIpEcvIRMlUEWzqUw+SktVyY6lXCvOHJVTSMAaqWkkukKyzD9z5GHpSzeQ0EdZznDubxjWV7bMmMAgByWKvuhs213boo2m1SrLLxKLk9VLOvHrBhXJvPwgBtDssJ3aSSF8ag103RrDGrMxbLwXPViVlonRP68YqTbQMQlpqSanQfrEV7qmSPoykpOqj5J+MQ3SAZiOJjcdWWcl0gvJs9PnnF2RZhEyZIHOJky90RsDZCmX2elO4w+yDsgan4/CKt+TlIs5UgsR8axipl/Tz/3FdKeUWhjc1ojKai9npASxrpXlpHFTUgElQA3vSPL5luWrNaj1Ma6R2rs5IV4LP6QZYnGrYI5FINC+pIoZie+OR5gVcIUV/wDnX2T+b/D2i+VlVomkgh1q0/EYBXqrDImq/CrxoI9I2lu9IVjPukOeYFSelY8uvlap6Zolt2iEhy1AXibikx1JuOjCg1j0WzyAEJ/KB3ARjRs5OSoFSQwIc4k7+cb2VIURRJPIH0iueSaVC4U03Zdk2EeyAycZ88otybOBFhEghIDEMAMuHGHol8h1T8YgVsrGTuizLTDTL4j+o+kTSSK1J0cAZ9TGAOyiTTWOdPH4D1gVft6qldlLDsvk+p3kwDJWEkl/nyhDp85RlbPtWrF20ggZEAA+II8oKWbaaSospSkHiGHeiMFxaCE5JKHAJyyFfloylrBSouCFPkRk9axobXelnwOqbLyeqw51apfOMFd96kpHtCCeVfD4Q3FvoMAiq2ERfsV8JyW7b0s46EjzgWCF+6F/6FN3tEc2yqSagiE6H4mmTeUsJdSwkauWaIv/AFLZwWEwrJoAlKj6QATKJlqXiIwkAcXism0YVBTBwQcqULwyf2DgjfhTsw6mJ0CmjRlpO18tu2kp/LURxf7Q5AyTNP8AKkeaoNWTao1hzzbuhFb6vGNmftGR9mQo8SsDfmwMV1/tDW7pkJrvUT6CNTNRujCUY89m7e2k1SiUDyUf+UQTtr7YRRaRyQn1Eag0b28buROThmJBDa5jkdDGOVsmqVaETEnFLeu9NCAOT0gbNvy1qFZygW0wgeAESXLaZyrRLxzVrD1BUpsjplG6T2GmalUoHT50jgRU7vGLAFaatEVnLgk9e4Rzjgracfwq9KCPOY9J2jR/CTeXrHmhju/H8WcubtHY211pe7Fcpg7iTGHeNrs9W7l/+T9YbP4r9i4fIxhMcjhPOFFiZ7dt9tOFIKZa8QNH4fEmvRMZi5GYk1wpJ66QE9spZD1gnZVGOCbs7ox4osm+JgLYlAZUVu5ROq+FMCsqY7ya+MVEywpSAwcqINK5H9IsWy7XOAK9xxzhKDaL07bOSge4sngE+ZIimv8AaEjISV9VAeQMC5twqUWBgdNuJUtXaUBzHq8UTj7Fr6NGNuphHYkJHNRPoIimbYWrRMpPQ+qvSBlgkpdsSTRyxqGqTyiaZaJASXmJfJnyrwhW96Q9Ki3/AOobYo1mJSPwpT6j1iP/ABCYp/aq9odDkWegyb+8PtFqkyiy1N0O4cIbJtspaVKQScGEmhyJozwjcn6GXFEi7vUEuA4YHTUP3xSVLJg/a7agWREwPhICuOEIgPeV8S5ISShRC0gioDAh2PGMlL0DkvYOtUpxENksrnlF2yX8mdNSgSvfLOSKeEFpt1BKVEbj5QzlKOmZOL2jLT7RMBpMV3wQ2USqZaGW6hgXmSRoBTmYGW2cEqKS/ODexlJ+ThSDX+ZMVeoidvTCW0skSZWFADlQJGmu7kIzomkitD3j0gntza3mhIUaZiuYDfGMhMVTM9/B4WELRnPiFZ6X/SKIk9oR25ZWKcKnImNVJu4E5Cjxpy4OgxqasDJsWUSGzUivbL4momFIwsPw6RXN9T294At90fCE+Ob3oDmggbLEsqwkqEQX/a5iCjAoilfGApvScf8AuL740McpK7BLIkzT/wCHOGixddiAnJfQ99CIDXJNUqTaCtSiyQzkkuy8vnSIdlSf3yVUmp/2qhnjdPfRvk6PRlBnI0HpEVnWWrm79InWOya6V9PCKViW6Q+8v8njEPQ5X2gsql2ZaUAqUchrQxhRslav8ojmpA/5R6UQWJzIHxhpyisMrgqROWNS7POhsZaT9lI5qHo8aW67qXKsqpamxEKNDSoHDfB9qCIpgdzuEaWaUtMMcai7RhUbKrb3kePwjkaiWaD59IUU+SRPigJIPDwgnZVDd80PrA+UGi/ZxAkUsuWRjaZI4knvTEyJxUpSqVJPBninYpn8UPwy1HwUfQRLKDCA/QqLlm97rAnai0YAlTBTE0ORyHrBKxHt9/z4wF22X2Ujl5/pAirmhm6iUrnt6ZiphEpCCJZql9VANu8IDe8r8yvMxf2epLtB4IHipR8oq3XLxTpQ3zE+Yi/TZNbSL+1yvpiBoW6CnpElz0ss864kDuSoxU2jmPaDxJ8VExcsowWBZ1VNV/SgDzML/RIK8mwhflpWm7bONTLAIbfQf0iLN87P+1kTppWEizIkgBvfVMwoCQXoQATrlFbakfRWWX+GWP6S/iYtX7fktCLTIKSVzFylJVoBLVXXUOMoGPtf9mn06/wG3DcK0z5a3SU4QuhqMSFsCGzpVt4jU3gGlrP4QO8wG2UvcKeVU9kHIMMIQkne+Y5d0Fb2U0pf8o8YTNuQcV1s8/vX609PKNLsg4nSRRlIU/L3qdUiMteR+lVzHkI2eyklp8rhJfvAHrFcnggQf8mBdslPaD86mAC0ED53QZ2rL2jm0VPZlU1gwOI8gwgw1FAl2yfZeQVTv5SfERsZcv3fnNvSA9xWBaZjqU4KDkTvTv1g4AwfQCObK7kVx1x0ef25X0i+kMSHI6Qy2fWnmryjtlV7r8PNo6q0RvYX2o+tSNyT5GM+nONFtT9ePyHygAJdH3kju/vC4fBGn2FLjJ9haOQ8lReuCyoFrQ1N2e6YDyyincif4eeeXkqLuzE17UlNMmFK0Cz0gS/sB3/E261UL6RVu73aUcnd4NTui3PSfQ8YpWKUcHF/hwjj9HSTnLw73jjNCmJcUHHxMcNC+5oBh5IEQTg78j5RIU5D+8RTVMPKMYCAbie+FF9CUEPCi3ISgJKDxcl84oyM4ujKKtCWSXafpJytyAO/D8YkQv8ASG3TJOCcs9lKlhGMg4Qx7VQNGBIDmI5c4EljiAcYqh+LFiBzhZLYV0EbuHaJ3D1EZ7bhfbSPnI/GNBdZ97kBGa2qZVoSlSsKTmdwZIeNj8zS8SvdRaxzjvW3+mWfUxHs9Le1SfzP3V9IK3nISizEJolSyQBuwS0wP2bT9O/3ULP9JHrFG7UmKvSKV6VnE7vPC/xglP8A+glj7y5nitIgTbF/THc5+EaiRcy5tmsuFJKQUlRpkqa5IGrDOGl1ECfZLtLKBtdml7loS3AYA8Ato5j2pfz9owbvRWK9ZI3KJ7n/APzGbvZb2hZ5fGFx+v1/6Gfv9hfYdP8AEKO6WfFSY0V8fVqr9tPk8Adg0duadyUDvJPpBu+z2P538Ill8x8fiefW9X0i/wAxj0LZxDTj+GSB4j4R5zaC8xXFR849KuT3553S0jwJiubSQmLtmQv2trSPxDzEUlHtk/n8mi9eCHtTvkoU6iGXWlJmTMRA+imM4d1FkpHOtOUPBaQuR9msueQ0kKUDjqFVJB1ScmFBkCcjUZRYmAYVaMPR4faVgTSlBV7MAYQo1JIqSHZNXHSI7TMbEPw+hPxjmzU56KYU1DZ53avrD/PDbIKo/l/3R2efpDyX5mHWMdqXzl/7o6n4k/YX2oP8R/IfIQDSvsAaYidNyesGtpP+oP5D5JgRZKmWDlj8ymEw/wDGv0afYQudP8LOPLyPxi3szLH74imQqzsHSrf3RXsKCmzz0/dWR3OIk2TUTakgu9RwfAv574V9SC7XE3qzQjnXoYq3fkc6Fq55D56xbKqEZ0ind/ukZVPh5xyejoJSqlNa9IYV04UZtxjs+XiDc/X0jgLAjQFvX0gBFnl8/NI5Olvn8vClzn0yPl/eGrND3xjAjtabz59YUcmKqXU1dVKB8IUWJlW6ruUtWFDqOZKiAEjUklglPEmCxVIkhg1omDmJCT4Km/0j8wgf+80CCfZoqcABADP2iCXUaGqjpm0Q21cxQAlJo7JqKkjE53ltctwyi9OT0T/jHsuz7yXNkLXNXRTBIYBKEgKDJSKJHadgBnAKRaBLXRTpPz3xJaJ2GyM7kqqeLpfygNIcl8hxjRjdh5JG7u2YClwxBOmUKddcqYsGYhKjWpz84zl03qpIKTUAtm3pBqXeT/Z8YR4pp2kbnDqy7PuyWtIStFA9HI46GOWXZ6SgkoSQSkpJxE0Oebw6XOdjkMq8aQ3/ABtHtPZp7RCVKUfspwpJpvOXAROKk9DtpbKa9mLOkGYpKyoDF7MqoXUAMTBwCSOJEGZSFJVKAWQSpyEgBOFKMPswMgjt+AOdYDWJf8MpSi6lrSCSalnUc+kGJc0GdLDikt++r9zRpOQUkU5dy454tOIuFLQAGb7Qrq/aeB9p2JClqPtSCfwcPzQUuu24UTCT2CSpVMgKuOPxgpaUbmOoOhBqOhEFOSVpgaTdMC3DcP7tjGPHjw1wtkDxO+K9+rLJ4qV4UgyZjV3QAv1R7A5nvMLbk7Yy1pGRN3qCnJDAue+N7cEwGVaFDI4R3BvWMjOMajZ0tY5p3r8sMVyybWxIxSejKXgkGeTx/tFEWlUqoOdDxDux6gHpFycv6TqPNUDbWcunlF4fRGZsNmL2mT/aFZHZwgMAM8TwRvHGaoUwYgj7w3dxMBdhkdiafxAeBjQ+yJYnSvPMV745Mmpui8XaMLaLumBSiEKIwq+ydaw6z2ZaVIJQqhl/ZOlTpGxtMlRLhst8NMhbZeIgvPLqheBndoUEz1EAkYNAd6YCy0lk0ap9I3aZS3fCfD4xLKBxVB105QIZnFKNGcLdmeoJE4gjtrBHUJJ8Xia6UKRa5VG7CcSW1wLILNnRoNTpVfIekSWdIKwWr/fWM8mmNxCRmuX408Iq2VYLkZFW7IMM4sqHdrEUhAAOGlcjwEQ9FDqFDwPn898c9sK+PpHFI13A+MMlJdzv9DGMSLyiJanpEqaivGIXqC2VPAindGRijMlJBLPnoVehhRYUSS+EeEKHti6NRbf2eS1gJlyxJUCCDMmqWtgXbCKs1Pch9k2BNQVoJ0CEqUd1RQJ6kRspVnKgyJJIOs36NB/8aQ6uoiO8J8uUGtFoP/1SRg6Ml195Ed1tHK1Zgbz2RTJ7MyTKUHoBhxcylKnEDV7N2Y09k35VqHmSI1ls22TKBFlkolDVZAKzz0f8xMZ6VfYtJxCelc05pWoP0ILEcho0bmbgUJex9nBznJ1oUHwKQ/fE6dlJYqmcqmipYHiFmvSLKrVhLLSUnz5Q3/EkvnD/ACemLw9oGzLkmBaVY0qSCeyHBFKZhiX4xWslwhGL6wYk4e0gFg4J901ybrB2TOB1js2aGz1gXrRt3sGWa58YRKExIJUc0rBq2QI0A3wQtlwmUozMYNMADZUwjyjn7xxhgUDQ1q/DnzgX9mr6A0u7ZiZcwYCSoYQQHxDEHI4MI6i8VyZKcQJCVAMXBY+8z5szt8YL/uKM8CRyDeTRHPu2WtgoKIz99dD1VxhtGt9lO2lwJiVEBnLGhG/n86Rnr+tBxJ7RPZ4b8so1S7nl+zUgFYCuILb2cQOtmyiVt9KoMGqkH1ECMUvQXJ3aZjVz1b411yzv/bzvUtWXd6RduLZ393WpRUJmJLe6zVB1JGkE7SAQOzV8uzTxgygpqugLI4sw1r9jLS5C8RFAyXPPKj6xTsISoOtAJPEjpF23bNWpayoyyXJbtJJZ6ZK3R2zbPWhNDKV3QYxS7NKbfQQumeiWkhEshy5Yg6cWggL0DMQvuHoqBljkKSVJWyFBnxFhXJzkOsFrTd6iBgYHeqjpFAWSaGnc2WUJLHBuwxnOhqrxRx6pPoISbch3xDqG6l2jgu/CBiStR/Azf1N6wwyUpV9IlaEfeVhbqUk+LQjxQ9MZZZ/RP+/o++l+YbziVyEupKikVcJJ8h4wFtSiV4UOlOeNaCHf7iTVjx7tYIXKuYgqIMxcsg4hiUCSWGIFIJBA/vEnCKZVSYyfeSChRGdADVQJNB7oCe8xy7byBmpRhUlRBLFiKODXmCOkWr6sKFBAVIOBw5AUsioyYBTs4rvBinJurBPVPASnMBBU5SOLUfIMKAamG4Jx0BzphucotTp4fHwhtlQQGVn8Yo/vp1SM394/CH/4l+A/6hEfgyL0P8sH7LU2jj51hhQ2UV1Xi4qlT9PjHFXglsld36wrxT+mFZI/ZZWrc+sMmZH54RWTbk6v3GHC2INAqpbQ92UBQku0HlH0zobfCiZGQoO4QoFL7NbNBfG30+YDhOBO5HZHVRqfmkZiZMmLriKQ+lAfVXgIpGelBcqKjvOn5U5DrFc2+bNXglIUSaOx8NTHVTkTtRC8hMtU1KZq83PduHNhV842NisNnWBhlIxUHuJcngcLnnGTsOx+FQNsXgmZiUjtziNGQPqxxUQOMbWyWcykH2aFIGTBbz1ZCs3KXR6IH80Mo0TlKyO1XNKQWWkg5N2lN3ORSK69lJShQB86ufUGD133PZynDLKwToVkkk5kkvjPFzDZ+zSkg1JBzZJduITU9HggAErYRa3KClt7EDoxYxTtmx01CgnGkE6OX8Qw6xtLvkypbPNIPHFL7yqp6mJ03VLIV7MIOMuakhROZUU1V1JjGowSdi7Uot7NgNSpI7qxWmbMWmVVUtTb2cd6Xj00T1IDexLJDDAUMwyACikjk3WKqL4nKJwWOcOMxUpCf96ldwjGPOhZ5gS5QsDQlJAPUgCGoWaOI9IItile5Z0J345i1cmwoHjAK3oqQqyTpxBYzZJkYX3MFpIbjWGTFozAmUdi3LKGKWk61gsuWEqCkoWlSh7i5kkKKX1Amdx/WOX9diJaUTAUfSHssfeoSS2YbI9xrB5A4gozAIcz8opz0toemUPlpJTidLM/vB91awVIziToESZRUTaBV4lE3LdDWhaY6fPVvMMkqIqKFmdh5tEstiCY5LIIygg2QTpLu9Xz7Sgf6SIpLsCcYXgBWMlYlYhyJJrxzguSGybnDFgNG4oPJlKVJQXJQSVP2iskg76jN4gnqnJSyZpAZqy0KA4ioI8YISAMIrEFtygfHHqg/JLuyG6rwWl/aqxvkyQn18IqWqWVz/alSWSTgThOLtJZRKnYMw54uDx2EIrGCgqiSlJyds6owwqhyo4RFBR0MYRwiOQlGOKENljtp5x1SoUn3084E/F/oaPki2u1YSzO3LdHYFXjammkcv8AaIUecsVqz0OaQOmKeYenmI9NulPs7qmTJfYXh99NFd4rChR0PxOd+QRuyQlMlJSkAqAKiAAVHeojM84uKUXz1hQoL7NHobbpYMuYCAQUkmmdDFe6rrkmSHlSznmhPwhQoy6Jz7KFxzCLZaEgkJCAyXoK6DIQdmWZNThS4S4LBwcSq84UKAuykvG/8LVhtCnAxKz3mDSz2CdWPkYUKF9jf1MTtJeU0XVNWJkwKZPaClYqljV3yjVbLTCqySySScOZLmFCgvoD7FfMsDAQA+9q98ebyUvea3r9GM+KHPeawoUKFdEcz7XzrAaUcb4u1h9164XclnyruhQoxjXXVZUKsJKkpJdVSAT7zZ8ozgzXz+MKFFH0ice2JZ7Ji1Z/qUHUqNdYUKFQzHaiGWJR9oQ8dhQ0ugLsppNfnfCnnOFCgilVUNMKFHQiJ0x0woUEA0w1UKFGCRmFI99PP0jkKFyeL/QYeSBN7n6ZfTyEKFChIeK/RWXbP//Z"/>
          <p:cNvSpPr>
            <a:spLocks noChangeAspect="1" noChangeArrowheads="1"/>
          </p:cNvSpPr>
          <p:nvPr/>
        </p:nvSpPr>
        <p:spPr bwMode="auto">
          <a:xfrm>
            <a:off x="63500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BUUExQVFRQWGBoXGBcYGBgcFxcaGhgYGBcYFx0ZHCYeGBkjGRoZHy8gIycpLCwsFx8xNTAqNSYrLCkBCQoKDgwOGg8PGiwkHyQsLCwsLCkpLCwsLCwsLCwpLCwsLCwsLCwsLCwsLCwsLCwsLCwsLCwsLCksLCwsLCwsLP/AABEIAMIBAwMBIgACEQEDEQH/xAAcAAABBQEBAQAAAAAAAAAAAAAFAAIDBAYBBwj/xABGEAABAgMFBQUEBwYFAwUAAAABAhEAAyEEBRIxQQZRYXGBIpGhscETMtHwIzNCUmJy4QcUJIKi8RVTkrLCNEODFiVjc9L/xAAZAQADAQEBAAAAAAAAAAAAAAABAgMABAX/xAAoEQACAgICAgICAwADAQAAAAAAAQIRAyESMTJBE1EEcSJCYTOBwRT/2gAMAwEAAhEDEQA/APaZUmJkwkpjsM3YkY0dhQoUKOKFChRjChQoUYwoUKFGMcaOGHQ1oIrQ0iEkVjoEPjWKo2KFChEwChxRipNiaZMiqtcVgjnnK2RKVDXhxEVbfb0SZZWssBoMydEpGpMXtJE0rFeV4okSytZoMgM1HRKRqTHn983vnPtJbREsfZG5O871fpEl83yQDaLRRn9nKFcI3DerJ1foI87vK9F2iYVKPIDJI3CPNzZnN0uj1Px8HHb7PQrst8uYQqSspXwLL6j7Q7xGgsm0q00mpxD7yBXqnI9G5R45JfTMV5ct0aG79p5qQy/pBv8Atd+vXvicM0odFMmCMuz1uy29E0PLUFDVsxzBqOsWBHnl326XNZUtRSsbjhWPiO8QesW0i0UnDGn76QAvqnJXRusd0Py4vy0cM/xZR8dmnwxwiO3fbJU1Ly1he/QjmDUdYs4RDP8AJiuiawSfZVSl4l9mYlhqiOm+JS/Jb6RRYEu2R+xjGbU7W1MiyntZLmioTvSjerjpzyi2k2tM55NmLS8lzRmremWdE71a6UqcneN4S7JLD+8fdQMz8BxiEs837OiGGP0FZOPCHmzX1ZahV65HfHYxiNqJpDhbcMIpHYl8n7L/ABfo+l4UKFHWcQoUKFGMKFChRjChQohtdqTLQpayyUhyfnMnJoxiG9LzTIRiNSaJTqo7uA1J0ER3ZfSJ1PdWM0nzB1HzSPOts9rCk1LTVhkp0lI8sZ+aAQNujanGB7XsqHurBYPvP3TxFOUReSmWjibVns8cMZO69q1JZM7tp0mDPqBnzHcY1Ei0JWkKSQQagg5xSMkyUotEgEdhpMdTDiJ+jsMmQ+GKTGRpdFZYhgRE5lRBa56JKDMmKZKfkAbyTQCKc0kQUJMit9oRJllcwskd5OgA1J3R55fd9ufbz6AOJcp8vQrOqosbR7Qv9PO7KU0ly93xWdTkB4+dW+3rtKypeX2QPsjhvG+OHLmctLo9LB+Px2+xttty7RMxqJpQDQDdy374hkXeMRZ65Ddy4RZlSHDeO+CEn2aKqUBHNyOtkEqwtEwsW6I5u0slJABxE0AEU521JLYEZ5PTp874OyZfXZSC4JHz3xas9/zJX1vbRvJZQ65HrAS4b5XPn4VCmEluTQavK5hMQUKUlALO5D0L5CDTT2bkFP8AFEK7cpZSsajsqT890bXZPakWlJlrI9sgOfxpyxDjoR8aeYWS4ZUtvpFFvu4vUiCVktEuS5QlQOqsWHvKe1/VG5JPsDjyXWz1m02pCAVLUEJDklRYMA5z4R55tBtMu1nBKdNnGuSpvPcjhrrugRaFqtJBWlKUJySB2l8VkkqPAE+MDr8v9MoGVKYzMidEc+PCHuxIxJb0vVMhISljNaidBuxRhps9c1ZUslSj89Bwi3gxKJJJJqSYgnqr2dczvppC2WSoQSkUJEKIzK4woA9H1tCiIrjoVHo0ePzRJCjiTHYAydihQoUYJxSmDnKPPNs9rAE4/sJP0Sfvq/zFfhGnxNC+1+0aUIWkn6NPvkZrP+WOG/u3x49br5XaJpUTyGiRoIjkn6RfFjt2yraJhnqUsntmpOYJ47undFuz2RSmGSRDrLYxiFMzVstS8FRaZModpaRwescrbZ1aRYuq1LkhnKkbj/x3RprsvooOOUafaQaDqNDxHjGHn7VSEjsutu7vgrNcSwoOCQDToSO6GVoR0z0+5dqpU+gLL1Sfe6feHEQaCwY+dbFtUAQJownRafUCo5jujdXF+0NScKVEzknIprMbp7/WvGKrJJakicsK/qz1DFEM61JT7ykjmR5QHt182ZSElc5SXrhSohRcZKCauN0V58yz+zSpEyXLevbYqI/Kpy/dDORFRCa79l5JxLP4Uk+bRmNpbaVn2ih2JYpLcYsWqsOb6Vy74U++LKkMqbOn8Ehk9ysukUJm1aB9XZUA75hKyPh3xKU19l4Qd3R5lel5TJ85RW4YlKZYB7DaNv3vEIkTPaJBThSMwfeJI13DhGytVtLKLoQVOXDJJfV84A2chSwEij1PT4xJyXpF6fsZeNjPsSE0JyLsxjMTAUkBW4FqvXQ6xsdpmFlUTGGQyiXckhySa5gQ+NaEkx6rSOyGFCqu5wO/IeMPkW1kZlRJBYjJQ1Bd8nDN5R32aAThTSoAUXYhs8szTrFcWhiFJGEpL8vXpFNCbD+xqSLSAUt2FM4PD1jTqsWAkkONACH39Izmycwm1M6igoUoO5Ayp0LjpGptdoCRvJoBqr4CIzVsdOgd++EHsoA4k+gFT5xfstiKziWAAKhPqePl4xJZrAPfmMKUGid/XjAC/NqMbypRZGRWM1cBuEBRSGu9Fq/NpQn6OVyUsacE8eMZWTJYnvfe+sOw6mg+comlhwGy3fOsZsekiNSSaDLz+d0Ol2X+0XEWeLEuRUUz+XhOQSmLCDnCgp+68WjkLbBZ9DLmNDfb8Ir4uMdePTc/o8tY0uyyLQNxhwtAiqYpAvaT+GWP6lK9EiByY3FBn2w3xRvi2FMsBB7azgSzZkFW+lEmuhaHAPDZ13Y1S1EtgUVADUlJTXoTG5B4niu194ThOwLlrlJTRAUGf8XF4C2dYM5KABiIJJyYM9W1PlH0Pb7LJXLInJQpGZCwCOdY8hvWy2JNreyy2ckFWNRBfNnLAUyqeIyiEopbOiGS9GZ2tHs5SWJBJ0+eEZATjq7c42O3S+0lI+aE+sYqa+pblD4+hJ3ZcRackjM0fdHrdqsRUnCkEu45ApUn1jA7B+xK1OhCpqGKSuozbspLDEC2b50aN5Pt6wHVMUBuSG/2iJ5ZJOikItqyvZdg5YqtKRxmF/DKC0iTZpAofaqH2UEJTXLEUig5PlpnGctt6JlzFJUlSlJ10IIcFyXyaBdt2iWScAwUZ8y2e6n6xNTbH4BW+L6AmupWGnuIeg0Gb/6jFI3+n7KCeZA8njNoBKt5JgjJs5jOii0XlX5MOQSno57z8IrzbVMUO0pR4Ow7hFmRdr84uJu0boQ1gNMqsFbBZzuMX5Vh4c4uyrOGjUK5Gd2vS1lV0HiIxFhzVy9RG729pZTxI80xibukKUVYUqNBkknWrNF4eJOXZKtDgjeVeJTE1zWJU9SghSErwkgKAGMjMYjRJyNc+kW5eztpV7spfMhhn+JolsOzs+WsoVgBIcpSQojcVEUGuvxgt6Md2ZlTpc5eKWrGAUspx2nDuDoN/wAY2EiyCWDNnKBLVUcgBoNw4RBIw2dGKYeZNSWDAcaaRlr+vhc5YCqSwXQkGh4k6nyiblY6gy1fm0BnFkkplvTeridw4QH9iHfJ9N/EbhD0o1OcTSJVawllaojXKdLt0+EXLFZ+yNPnziZNm7MT2NPZEK3oW9nUS6lxDihyCKARYCd0P9npCGsrJAI1+ekKJvZ8PCFGMeno25s2vtE80fAmLEvbCyHOcBzSsf8AGPPtuSpVtmMWACU04JD5cSYzcxcwfbUw4mOl5GnRFY4tWe2y7+lrP0a5SwA5+kwkc3SQ3WKcq/ZEuZMXMnyzjwshAKykJDMVJcGrnIR41LvVTjtpUNzg/rE0y85jBgA4csOe/g0NzdA+JX2euT/2gyR9XLWrmyR6nwgRbP2iTdBKl8+0fEgeEeciZMWlyTuzMdl2InSEc5DrHBBvaLambPGFU4rD+4KJ6gAA9XijdTqW5oBl8YhRdyoMXdd5AhLbGpLoxe3s76VI5+SYyjR6peGxcu0TMc1a/wAqWGu8gxYs2wVkQPq8f5lKPqBHTHJGMaOaUG3Z5zspJxW2QP8A5Af9Pa9I9VtklwREtnuWRK+rlS0Fs0oD66s8SmUOup74nOfJlIR4oAXrYispVqUh+aXSfKM9a7PhUQesbqeig5n4/GMpeSHmKbeREloqmD7HJBV1g3IQBA+xSa5QYlIAjMzZas+XnFhIpEcvIRMlUEWzqUw+SktVyY6lXCvOHJVTSMAaqWkkukKyzD9z5GHpSzeQ0EdZznDubxjWV7bMmMAgByWKvuhs213boo2m1SrLLxKLk9VLOvHrBhXJvPwgBtDssJ3aSSF8ag103RrDGrMxbLwXPViVlonRP68YqTbQMQlpqSanQfrEV7qmSPoykpOqj5J+MQ3SAZiOJjcdWWcl0gvJs9PnnF2RZhEyZIHOJky90RsDZCmX2elO4w+yDsgan4/CKt+TlIs5UgsR8axipl/Tz/3FdKeUWhjc1ojKai9npASxrpXlpHFTUgElQA3vSPL5luWrNaj1Ma6R2rs5IV4LP6QZYnGrYI5FINC+pIoZie+OR5gVcIUV/wDnX2T+b/D2i+VlVomkgh1q0/EYBXqrDImq/CrxoI9I2lu9IVjPukOeYFSelY8uvlap6Zolt2iEhy1AXibikx1JuOjCg1j0WzyAEJ/KB3ARjRs5OSoFSQwIc4k7+cb2VIURRJPIH0iueSaVC4U03Zdk2EeyAycZ88otybOBFhEghIDEMAMuHGHol8h1T8YgVsrGTuizLTDTL4j+o+kTSSK1J0cAZ9TGAOyiTTWOdPH4D1gVft6qldlLDsvk+p3kwDJWEkl/nyhDp85RlbPtWrF20ggZEAA+II8oKWbaaSospSkHiGHeiMFxaCE5JKHAJyyFfloylrBSouCFPkRk9axobXelnwOqbLyeqw51apfOMFd96kpHtCCeVfD4Q3FvoMAiq2ERfsV8JyW7b0s46EjzgWCF+6F/6FN3tEc2yqSagiE6H4mmTeUsJdSwkauWaIv/AFLZwWEwrJoAlKj6QATKJlqXiIwkAcXism0YVBTBwQcqULwyf2DgjfhTsw6mJ0CmjRlpO18tu2kp/LURxf7Q5AyTNP8AKkeaoNWTao1hzzbuhFb6vGNmftGR9mQo8SsDfmwMV1/tDW7pkJrvUT6CNTNRujCUY89m7e2k1SiUDyUf+UQTtr7YRRaRyQn1Eag0b28buROThmJBDa5jkdDGOVsmqVaETEnFLeu9NCAOT0gbNvy1qFZygW0wgeAESXLaZyrRLxzVrD1BUpsjplG6T2GmalUoHT50jgRU7vGLAFaatEVnLgk9e4Rzjgracfwq9KCPOY9J2jR/CTeXrHmhju/H8WcubtHY211pe7Fcpg7iTGHeNrs9W7l/+T9YbP4r9i4fIxhMcjhPOFFiZ7dt9tOFIKZa8QNH4fEmvRMZi5GYk1wpJ66QE9spZD1gnZVGOCbs7ox4osm+JgLYlAZUVu5ROq+FMCsqY7ya+MVEywpSAwcqINK5H9IsWy7XOAK9xxzhKDaL07bOSge4sngE+ZIimv8AaEjISV9VAeQMC5twqUWBgdNuJUtXaUBzHq8UTj7Fr6NGNuphHYkJHNRPoIimbYWrRMpPQ+qvSBlgkpdsSTRyxqGqTyiaZaJASXmJfJnyrwhW96Q9Ki3/AOobYo1mJSPwpT6j1iP/ABCYp/aq9odDkWegyb+8PtFqkyiy1N0O4cIbJtspaVKQScGEmhyJozwjcn6GXFEi7vUEuA4YHTUP3xSVLJg/a7agWREwPhICuOEIgPeV8S5ISShRC0gioDAh2PGMlL0DkvYOtUpxENksrnlF2yX8mdNSgSvfLOSKeEFpt1BKVEbj5QzlKOmZOL2jLT7RMBpMV3wQ2USqZaGW6hgXmSRoBTmYGW2cEqKS/ODexlJ+ThSDX+ZMVeoidvTCW0skSZWFADlQJGmu7kIzomkitD3j0gntza3mhIUaZiuYDfGMhMVTM9/B4WELRnPiFZ6X/SKIk9oR25ZWKcKnImNVJu4E5Cjxpy4OgxqasDJsWUSGzUivbL4momFIwsPw6RXN9T294At90fCE+Ob3oDmggbLEsqwkqEQX/a5iCjAoilfGApvScf8AuL740McpK7BLIkzT/wCHOGixddiAnJfQ99CIDXJNUqTaCtSiyQzkkuy8vnSIdlSf3yVUmp/2qhnjdPfRvk6PRlBnI0HpEVnWWrm79InWOya6V9PCKViW6Q+8v8njEPQ5X2gsql2ZaUAqUchrQxhRslav8ojmpA/5R6UQWJzIHxhpyisMrgqROWNS7POhsZaT9lI5qHo8aW67qXKsqpamxEKNDSoHDfB9qCIpgdzuEaWaUtMMcai7RhUbKrb3kePwjkaiWaD59IUU+SRPigJIPDwgnZVDd80PrA+UGi/ZxAkUsuWRjaZI4knvTEyJxUpSqVJPBninYpn8UPwy1HwUfQRLKDCA/QqLlm97rAnai0YAlTBTE0ORyHrBKxHt9/z4wF22X2Ujl5/pAirmhm6iUrnt6ZiphEpCCJZql9VANu8IDe8r8yvMxf2epLtB4IHipR8oq3XLxTpQ3zE+Yi/TZNbSL+1yvpiBoW6CnpElz0ss864kDuSoxU2jmPaDxJ8VExcsowWBZ1VNV/SgDzML/RIK8mwhflpWm7bONTLAIbfQf0iLN87P+1kTppWEizIkgBvfVMwoCQXoQATrlFbakfRWWX+GWP6S/iYtX7fktCLTIKSVzFylJVoBLVXXUOMoGPtf9mn06/wG3DcK0z5a3SU4QuhqMSFsCGzpVt4jU3gGlrP4QO8wG2UvcKeVU9kHIMMIQkne+Y5d0Fb2U0pf8o8YTNuQcV1s8/vX609PKNLsg4nSRRlIU/L3qdUiMteR+lVzHkI2eyklp8rhJfvAHrFcnggQf8mBdslPaD86mAC0ED53QZ2rL2jm0VPZlU1gwOI8gwgw1FAl2yfZeQVTv5SfERsZcv3fnNvSA9xWBaZjqU4KDkTvTv1g4AwfQCObK7kVx1x0ef25X0i+kMSHI6Qy2fWnmryjtlV7r8PNo6q0RvYX2o+tSNyT5GM+nONFtT9ePyHygAJdH3kju/vC4fBGn2FLjJ9haOQ8lReuCyoFrQ1N2e6YDyyincif4eeeXkqLuzE17UlNMmFK0Cz0gS/sB3/E261UL6RVu73aUcnd4NTui3PSfQ8YpWKUcHF/hwjj9HSTnLw73jjNCmJcUHHxMcNC+5oBh5IEQTg78j5RIU5D+8RTVMPKMYCAbie+FF9CUEPCi3ISgJKDxcl84oyM4ujKKtCWSXafpJytyAO/D8YkQv8ASG3TJOCcs9lKlhGMg4Qx7VQNGBIDmI5c4EljiAcYqh+LFiBzhZLYV0EbuHaJ3D1EZ7bhfbSPnI/GNBdZ97kBGa2qZVoSlSsKTmdwZIeNj8zS8SvdRaxzjvW3+mWfUxHs9Le1SfzP3V9IK3nISizEJolSyQBuwS0wP2bT9O/3ULP9JHrFG7UmKvSKV6VnE7vPC/xglP8A+glj7y5nitIgTbF/THc5+EaiRcy5tmsuFJKQUlRpkqa5IGrDOGl1ECfZLtLKBtdml7loS3AYA8Ato5j2pfz9owbvRWK9ZI3KJ7n/APzGbvZb2hZ5fGFx+v1/6Gfv9hfYdP8AEKO6WfFSY0V8fVqr9tPk8Adg0duadyUDvJPpBu+z2P538Ill8x8fiefW9X0i/wAxj0LZxDTj+GSB4j4R5zaC8xXFR849KuT3553S0jwJiubSQmLtmQv2trSPxDzEUlHtk/n8mi9eCHtTvkoU6iGXWlJmTMRA+imM4d1FkpHOtOUPBaQuR9msueQ0kKUDjqFVJB1ScmFBkCcjUZRYmAYVaMPR4faVgTSlBV7MAYQo1JIqSHZNXHSI7TMbEPw+hPxjmzU56KYU1DZ53avrD/PDbIKo/l/3R2efpDyX5mHWMdqXzl/7o6n4k/YX2oP8R/IfIQDSvsAaYidNyesGtpP+oP5D5JgRZKmWDlj8ymEw/wDGv0afYQudP8LOPLyPxi3szLH74imQqzsHSrf3RXsKCmzz0/dWR3OIk2TUTakgu9RwfAv574V9SC7XE3qzQjnXoYq3fkc6Fq55D56xbKqEZ0ind/ukZVPh5xyejoJSqlNa9IYV04UZtxjs+XiDc/X0jgLAjQFvX0gBFnl8/NI5Olvn8vClzn0yPl/eGrND3xjAjtabz59YUcmKqXU1dVKB8IUWJlW6ruUtWFDqOZKiAEjUklglPEmCxVIkhg1omDmJCT4Km/0j8wgf+80CCfZoqcABADP2iCXUaGqjpm0Q21cxQAlJo7JqKkjE53ltctwyi9OT0T/jHsuz7yXNkLXNXRTBIYBKEgKDJSKJHadgBnAKRaBLXRTpPz3xJaJ2GyM7kqqeLpfygNIcl8hxjRjdh5JG7u2YClwxBOmUKddcqYsGYhKjWpz84zl03qpIKTUAtm3pBqXeT/Z8YR4pp2kbnDqy7PuyWtIStFA9HI46GOWXZ6SgkoSQSkpJxE0Oebw6XOdjkMq8aQ3/ABtHtPZp7RCVKUfspwpJpvOXAROKk9DtpbKa9mLOkGYpKyoDF7MqoXUAMTBwCSOJEGZSFJVKAWQSpyEgBOFKMPswMgjt+AOdYDWJf8MpSi6lrSCSalnUc+kGJc0GdLDikt++r9zRpOQUkU5dy454tOIuFLQAGb7Qrq/aeB9p2JClqPtSCfwcPzQUuu24UTCT2CSpVMgKuOPxgpaUbmOoOhBqOhEFOSVpgaTdMC3DcP7tjGPHjw1wtkDxO+K9+rLJ4qV4UgyZjV3QAv1R7A5nvMLbk7Yy1pGRN3qCnJDAue+N7cEwGVaFDI4R3BvWMjOMajZ0tY5p3r8sMVyybWxIxSejKXgkGeTx/tFEWlUqoOdDxDux6gHpFycv6TqPNUDbWcunlF4fRGZsNmL2mT/aFZHZwgMAM8TwRvHGaoUwYgj7w3dxMBdhkdiafxAeBjQ+yJYnSvPMV745Mmpui8XaMLaLumBSiEKIwq+ydaw6z2ZaVIJQqhl/ZOlTpGxtMlRLhst8NMhbZeIgvPLqheBndoUEz1EAkYNAd6YCy0lk0ap9I3aZS3fCfD4xLKBxVB105QIZnFKNGcLdmeoJE4gjtrBHUJJ8Xia6UKRa5VG7CcSW1wLILNnRoNTpVfIekSWdIKwWr/fWM8mmNxCRmuX408Iq2VYLkZFW7IMM4sqHdrEUhAAOGlcjwEQ9FDqFDwPn898c9sK+PpHFI13A+MMlJdzv9DGMSLyiJanpEqaivGIXqC2VPAindGRijMlJBLPnoVehhRYUSS+EeEKHti6NRbf2eS1gJlyxJUCCDMmqWtgXbCKs1Pch9k2BNQVoJ0CEqUd1RQJ6kRspVnKgyJJIOs36NB/8aQ6uoiO8J8uUGtFoP/1SRg6Ml195Ed1tHK1Zgbz2RTJ7MyTKUHoBhxcylKnEDV7N2Y09k35VqHmSI1ls22TKBFlkolDVZAKzz0f8xMZ6VfYtJxCelc05pWoP0ILEcho0bmbgUJex9nBznJ1oUHwKQ/fE6dlJYqmcqmipYHiFmvSLKrVhLLSUnz5Q3/EkvnD/ACemLw9oGzLkmBaVY0qSCeyHBFKZhiX4xWslwhGL6wYk4e0gFg4J901ybrB2TOB1js2aGz1gXrRt3sGWa58YRKExIJUc0rBq2QI0A3wQtlwmUozMYNMADZUwjyjn7xxhgUDQ1q/DnzgX9mr6A0u7ZiZcwYCSoYQQHxDEHI4MI6i8VyZKcQJCVAMXBY+8z5szt8YL/uKM8CRyDeTRHPu2WtgoKIz99dD1VxhtGt9lO2lwJiVEBnLGhG/n86Rnr+tBxJ7RPZ4b8so1S7nl+zUgFYCuILb2cQOtmyiVt9KoMGqkH1ECMUvQXJ3aZjVz1b411yzv/bzvUtWXd6RduLZ393WpRUJmJLe6zVB1JGkE7SAQOzV8uzTxgygpqugLI4sw1r9jLS5C8RFAyXPPKj6xTsISoOtAJPEjpF23bNWpayoyyXJbtJJZ6ZK3R2zbPWhNDKV3QYxS7NKbfQQumeiWkhEshy5Yg6cWggL0DMQvuHoqBljkKSVJWyFBnxFhXJzkOsFrTd6iBgYHeqjpFAWSaGnc2WUJLHBuwxnOhqrxRx6pPoISbch3xDqG6l2jgu/CBiStR/Azf1N6wwyUpV9IlaEfeVhbqUk+LQjxQ9MZZZ/RP+/o++l+YbziVyEupKikVcJJ8h4wFtSiV4UOlOeNaCHf7iTVjx7tYIXKuYgqIMxcsg4hiUCSWGIFIJBA/vEnCKZVSYyfeSChRGdADVQJNB7oCe8xy7byBmpRhUlRBLFiKODXmCOkWr6sKFBAVIOBw5AUsioyYBTs4rvBinJurBPVPASnMBBU5SOLUfIMKAamG4Jx0BzphucotTp4fHwhtlQQGVn8Yo/vp1SM394/CH/4l+A/6hEfgyL0P8sH7LU2jj51hhQ2UV1Xi4qlT9PjHFXglsld36wrxT+mFZI/ZZWrc+sMmZH54RWTbk6v3GHC2INAqpbQ92UBQku0HlH0zobfCiZGQoO4QoFL7NbNBfG30+YDhOBO5HZHVRqfmkZiZMmLriKQ+lAfVXgIpGelBcqKjvOn5U5DrFc2+bNXglIUSaOx8NTHVTkTtRC8hMtU1KZq83PduHNhV842NisNnWBhlIxUHuJcngcLnnGTsOx+FQNsXgmZiUjtziNGQPqxxUQOMbWyWcykH2aFIGTBbz1ZCs3KXR6IH80Mo0TlKyO1XNKQWWkg5N2lN3ORSK69lJShQB86ufUGD133PZynDLKwToVkkk5kkvjPFzDZ+zSkg1JBzZJduITU9HggAErYRa3KClt7EDoxYxTtmx01CgnGkE6OX8Qw6xtLvkypbPNIPHFL7yqp6mJ03VLIV7MIOMuakhROZUU1V1JjGowSdi7Uot7NgNSpI7qxWmbMWmVVUtTb2cd6Xj00T1IDexLJDDAUMwyACikjk3WKqL4nKJwWOcOMxUpCf96ldwjGPOhZ5gS5QsDQlJAPUgCGoWaOI9IItile5Z0J345i1cmwoHjAK3oqQqyTpxBYzZJkYX3MFpIbjWGTFozAmUdi3LKGKWk61gsuWEqCkoWlSh7i5kkKKX1Amdx/WOX9diJaUTAUfSHssfeoSS2YbI9xrB5A4gozAIcz8opz0toemUPlpJTidLM/vB91awVIziToESZRUTaBV4lE3LdDWhaY6fPVvMMkqIqKFmdh5tEstiCY5LIIygg2QTpLu9Xz7Sgf6SIpLsCcYXgBWMlYlYhyJJrxzguSGybnDFgNG4oPJlKVJQXJQSVP2iskg76jN4gnqnJSyZpAZqy0KA4ioI8YISAMIrEFtygfHHqg/JLuyG6rwWl/aqxvkyQn18IqWqWVz/alSWSTgThOLtJZRKnYMw54uDx2EIrGCgqiSlJyds6owwqhyo4RFBR0MYRwiOQlGOKENljtp5x1SoUn3084E/F/oaPki2u1YSzO3LdHYFXjammkcv8AaIUecsVqz0OaQOmKeYenmI9NulPs7qmTJfYXh99NFd4rChR0PxOd+QRuyQlMlJSkAqAKiAAVHeojM84uKUXz1hQoL7NHobbpYMuYCAQUkmmdDFe6rrkmSHlSznmhPwhQoy6Jz7KFxzCLZaEgkJCAyXoK6DIQdmWZNThS4S4LBwcSq84UKAuykvG/8LVhtCnAxKz3mDSz2CdWPkYUKF9jf1MTtJeU0XVNWJkwKZPaClYqljV3yjVbLTCqySySScOZLmFCgvoD7FfMsDAQA+9q98ebyUvea3r9GM+KHPeawoUKFdEcz7XzrAaUcb4u1h9164XclnyruhQoxjXXVZUKsJKkpJdVSAT7zZ8ozgzXz+MKFFH0ice2JZ7Ji1Z/qUHUqNdYUKFQzHaiGWJR9oQ8dhQ0ugLsppNfnfCnnOFCgilVUNMKFHQiJ0x0woUEA0w1UKFGCRmFI99PP0jkKFyeL/QYeSBN7n6ZfTyEKFChIeK/RWXbP//Z"/>
          <p:cNvSpPr>
            <a:spLocks noChangeAspect="1" noChangeArrowheads="1"/>
          </p:cNvSpPr>
          <p:nvPr/>
        </p:nvSpPr>
        <p:spPr bwMode="auto">
          <a:xfrm>
            <a:off x="215900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BUUExQVFRQWGBoXGBcYGBgcFxcaGhgYGBcYFx0ZHCYeGBkjGRoZHy8gIycpLCwsFx8xNTAqNSYrLCkBCQoKDgwOGg8PGiwkHyQsLCwsLCkpLCwsLCwsLCwpLCwsLCwsLCwsLCwsLCwsLCwsLCwsLCwsLCksLCwsLCwsLP/AABEIAMIBAwMBIgACEQEDEQH/xAAcAAABBQEBAQAAAAAAAAAAAAAFAAIDBAYBBwj/xABGEAABAgMFBQUEBwYFAwUAAAABAhEAAyEEBRIxQQZRYXGBIpGhscETMtHwIzNCUmJy4QcUJIKi8RVTkrLCNEODFiVjc9L/xAAZAQADAQEBAAAAAAAAAAAAAAABAgMABAX/xAAoEQACAgICAgICAwADAQAAAAAAAQIRAyESMTJBE1EEcSJCYTOBwRT/2gAMAwEAAhEDEQA/APaZUmJkwkpjsM3YkY0dhQoUKOKFChRjChQoUYwoUKFGMcaOGHQ1oIrQ0iEkVjoEPjWKo2KFChEwChxRipNiaZMiqtcVgjnnK2RKVDXhxEVbfb0SZZWssBoMydEpGpMXtJE0rFeV4okSytZoMgM1HRKRqTHn983vnPtJbREsfZG5O871fpEl83yQDaLRRn9nKFcI3DerJ1foI87vK9F2iYVKPIDJI3CPNzZnN0uj1Px8HHb7PQrst8uYQqSspXwLL6j7Q7xGgsm0q00mpxD7yBXqnI9G5R45JfTMV5ct0aG79p5qQy/pBv8Atd+vXvicM0odFMmCMuz1uy29E0PLUFDVsxzBqOsWBHnl326XNZUtRSsbjhWPiO8QesW0i0UnDGn76QAvqnJXRusd0Py4vy0cM/xZR8dmnwxwiO3fbJU1Ly1he/QjmDUdYs4RDP8AJiuiawSfZVSl4l9mYlhqiOm+JS/Jb6RRYEu2R+xjGbU7W1MiyntZLmioTvSjerjpzyi2k2tM55NmLS8lzRmremWdE71a6UqcneN4S7JLD+8fdQMz8BxiEs837OiGGP0FZOPCHmzX1ZahV65HfHYxiNqJpDhbcMIpHYl8n7L/ABfo+l4UKFHWcQoUKFGMKFChRjChQohtdqTLQpayyUhyfnMnJoxiG9LzTIRiNSaJTqo7uA1J0ER3ZfSJ1PdWM0nzB1HzSPOts9rCk1LTVhkp0lI8sZ+aAQNujanGB7XsqHurBYPvP3TxFOUReSmWjibVns8cMZO69q1JZM7tp0mDPqBnzHcY1Ei0JWkKSQQagg5xSMkyUotEgEdhpMdTDiJ+jsMmQ+GKTGRpdFZYhgRE5lRBa56JKDMmKZKfkAbyTQCKc0kQUJMit9oRJllcwskd5OgA1J3R55fd9ufbz6AOJcp8vQrOqosbR7Qv9PO7KU0ly93xWdTkB4+dW+3rtKypeX2QPsjhvG+OHLmctLo9LB+Px2+xttty7RMxqJpQDQDdy374hkXeMRZ65Ddy4RZlSHDeO+CEn2aKqUBHNyOtkEqwtEwsW6I5u0slJABxE0AEU521JLYEZ5PTp874OyZfXZSC4JHz3xas9/zJX1vbRvJZQ65HrAS4b5XPn4VCmEluTQavK5hMQUKUlALO5D0L5CDTT2bkFP8AFEK7cpZSsajsqT890bXZPakWlJlrI9sgOfxpyxDjoR8aeYWS4ZUtvpFFvu4vUiCVktEuS5QlQOqsWHvKe1/VG5JPsDjyXWz1m02pCAVLUEJDklRYMA5z4R55tBtMu1nBKdNnGuSpvPcjhrrugRaFqtJBWlKUJySB2l8VkkqPAE+MDr8v9MoGVKYzMidEc+PCHuxIxJb0vVMhISljNaidBuxRhps9c1ZUslSj89Bwi3gxKJJJJqSYgnqr2dczvppC2WSoQSkUJEKIzK4woA9H1tCiIrjoVHo0ePzRJCjiTHYAydihQoUYJxSmDnKPPNs9rAE4/sJP0Sfvq/zFfhGnxNC+1+0aUIWkn6NPvkZrP+WOG/u3x49br5XaJpUTyGiRoIjkn6RfFjt2yraJhnqUsntmpOYJ47undFuz2RSmGSRDrLYxiFMzVstS8FRaZModpaRwescrbZ1aRYuq1LkhnKkbj/x3RprsvooOOUafaQaDqNDxHjGHn7VSEjsutu7vgrNcSwoOCQDToSO6GVoR0z0+5dqpU+gLL1Sfe6feHEQaCwY+dbFtUAQJownRafUCo5jujdXF+0NScKVEzknIprMbp7/WvGKrJJakicsK/qz1DFEM61JT7ykjmR5QHt182ZSElc5SXrhSohRcZKCauN0V58yz+zSpEyXLevbYqI/Kpy/dDORFRCa79l5JxLP4Uk+bRmNpbaVn2ih2JYpLcYsWqsOb6Vy74U++LKkMqbOn8Ehk9ysukUJm1aB9XZUA75hKyPh3xKU19l4Qd3R5lel5TJ85RW4YlKZYB7DaNv3vEIkTPaJBThSMwfeJI13DhGytVtLKLoQVOXDJJfV84A2chSwEij1PT4xJyXpF6fsZeNjPsSE0JyLsxjMTAUkBW4FqvXQ6xsdpmFlUTGGQyiXckhySa5gQ+NaEkx6rSOyGFCqu5wO/IeMPkW1kZlRJBYjJQ1Bd8nDN5R32aAThTSoAUXYhs8szTrFcWhiFJGEpL8vXpFNCbD+xqSLSAUt2FM4PD1jTqsWAkkONACH39Izmycwm1M6igoUoO5Ayp0LjpGptdoCRvJoBqr4CIzVsdOgd++EHsoA4k+gFT5xfstiKziWAAKhPqePl4xJZrAPfmMKUGid/XjAC/NqMbypRZGRWM1cBuEBRSGu9Fq/NpQn6OVyUsacE8eMZWTJYnvfe+sOw6mg+comlhwGy3fOsZsekiNSSaDLz+d0Ol2X+0XEWeLEuRUUz+XhOQSmLCDnCgp+68WjkLbBZ9DLmNDfb8Ir4uMdePTc/o8tY0uyyLQNxhwtAiqYpAvaT+GWP6lK9EiByY3FBn2w3xRvi2FMsBB7azgSzZkFW+lEmuhaHAPDZ13Y1S1EtgUVADUlJTXoTG5B4niu194ThOwLlrlJTRAUGf8XF4C2dYM5KABiIJJyYM9W1PlH0Pb7LJXLInJQpGZCwCOdY8hvWy2JNreyy2ckFWNRBfNnLAUyqeIyiEopbOiGS9GZ2tHs5SWJBJ0+eEZATjq7c42O3S+0lI+aE+sYqa+pblD4+hJ3ZcRackjM0fdHrdqsRUnCkEu45ApUn1jA7B+xK1OhCpqGKSuozbspLDEC2b50aN5Pt6wHVMUBuSG/2iJ5ZJOikItqyvZdg5YqtKRxmF/DKC0iTZpAofaqH2UEJTXLEUig5PlpnGctt6JlzFJUlSlJ10IIcFyXyaBdt2iWScAwUZ8y2e6n6xNTbH4BW+L6AmupWGnuIeg0Gb/6jFI3+n7KCeZA8njNoBKt5JgjJs5jOii0XlX5MOQSno57z8IrzbVMUO0pR4Ow7hFmRdr84uJu0boQ1gNMqsFbBZzuMX5Vh4c4uyrOGjUK5Gd2vS1lV0HiIxFhzVy9RG729pZTxI80xibukKUVYUqNBkknWrNF4eJOXZKtDgjeVeJTE1zWJU9SghSErwkgKAGMjMYjRJyNc+kW5eztpV7spfMhhn+JolsOzs+WsoVgBIcpSQojcVEUGuvxgt6Md2ZlTpc5eKWrGAUspx2nDuDoN/wAY2EiyCWDNnKBLVUcgBoNw4RBIw2dGKYeZNSWDAcaaRlr+vhc5YCqSwXQkGh4k6nyiblY6gy1fm0BnFkkplvTeridw4QH9iHfJ9N/EbhD0o1OcTSJVawllaojXKdLt0+EXLFZ+yNPnziZNm7MT2NPZEK3oW9nUS6lxDihyCKARYCd0P9npCGsrJAI1+ekKJvZ8PCFGMeno25s2vtE80fAmLEvbCyHOcBzSsf8AGPPtuSpVtmMWACU04JD5cSYzcxcwfbUw4mOl5GnRFY4tWe2y7+lrP0a5SwA5+kwkc3SQ3WKcq/ZEuZMXMnyzjwshAKykJDMVJcGrnIR41LvVTjtpUNzg/rE0y85jBgA4csOe/g0NzdA+JX2euT/2gyR9XLWrmyR6nwgRbP2iTdBKl8+0fEgeEeciZMWlyTuzMdl2InSEc5DrHBBvaLambPGFU4rD+4KJ6gAA9XijdTqW5oBl8YhRdyoMXdd5AhLbGpLoxe3s76VI5+SYyjR6peGxcu0TMc1a/wAqWGu8gxYs2wVkQPq8f5lKPqBHTHJGMaOaUG3Z5zspJxW2QP8A5Af9Pa9I9VtklwREtnuWRK+rlS0Fs0oD66s8SmUOup74nOfJlIR4oAXrYispVqUh+aXSfKM9a7PhUQesbqeig5n4/GMpeSHmKbeREloqmD7HJBV1g3IQBA+xSa5QYlIAjMzZas+XnFhIpEcvIRMlUEWzqUw+SktVyY6lXCvOHJVTSMAaqWkkukKyzD9z5GHpSzeQ0EdZznDubxjWV7bMmMAgByWKvuhs213boo2m1SrLLxKLk9VLOvHrBhXJvPwgBtDssJ3aSSF8ag103RrDGrMxbLwXPViVlonRP68YqTbQMQlpqSanQfrEV7qmSPoykpOqj5J+MQ3SAZiOJjcdWWcl0gvJs9PnnF2RZhEyZIHOJky90RsDZCmX2elO4w+yDsgan4/CKt+TlIs5UgsR8axipl/Tz/3FdKeUWhjc1ojKai9npASxrpXlpHFTUgElQA3vSPL5luWrNaj1Ma6R2rs5IV4LP6QZYnGrYI5FINC+pIoZie+OR5gVcIUV/wDnX2T+b/D2i+VlVomkgh1q0/EYBXqrDImq/CrxoI9I2lu9IVjPukOeYFSelY8uvlap6Zolt2iEhy1AXibikx1JuOjCg1j0WzyAEJ/KB3ARjRs5OSoFSQwIc4k7+cb2VIURRJPIH0iueSaVC4U03Zdk2EeyAycZ88otybOBFhEghIDEMAMuHGHol8h1T8YgVsrGTuizLTDTL4j+o+kTSSK1J0cAZ9TGAOyiTTWOdPH4D1gVft6qldlLDsvk+p3kwDJWEkl/nyhDp85RlbPtWrF20ggZEAA+II8oKWbaaSospSkHiGHeiMFxaCE5JKHAJyyFfloylrBSouCFPkRk9axobXelnwOqbLyeqw51apfOMFd96kpHtCCeVfD4Q3FvoMAiq2ERfsV8JyW7b0s46EjzgWCF+6F/6FN3tEc2yqSagiE6H4mmTeUsJdSwkauWaIv/AFLZwWEwrJoAlKj6QATKJlqXiIwkAcXism0YVBTBwQcqULwyf2DgjfhTsw6mJ0CmjRlpO18tu2kp/LURxf7Q5AyTNP8AKkeaoNWTao1hzzbuhFb6vGNmftGR9mQo8SsDfmwMV1/tDW7pkJrvUT6CNTNRujCUY89m7e2k1SiUDyUf+UQTtr7YRRaRyQn1Eag0b28buROThmJBDa5jkdDGOVsmqVaETEnFLeu9NCAOT0gbNvy1qFZygW0wgeAESXLaZyrRLxzVrD1BUpsjplG6T2GmalUoHT50jgRU7vGLAFaatEVnLgk9e4Rzjgracfwq9KCPOY9J2jR/CTeXrHmhju/H8WcubtHY211pe7Fcpg7iTGHeNrs9W7l/+T9YbP4r9i4fIxhMcjhPOFFiZ7dt9tOFIKZa8QNH4fEmvRMZi5GYk1wpJ66QE9spZD1gnZVGOCbs7ox4osm+JgLYlAZUVu5ROq+FMCsqY7ya+MVEywpSAwcqINK5H9IsWy7XOAK9xxzhKDaL07bOSge4sngE+ZIimv8AaEjISV9VAeQMC5twqUWBgdNuJUtXaUBzHq8UTj7Fr6NGNuphHYkJHNRPoIimbYWrRMpPQ+qvSBlgkpdsSTRyxqGqTyiaZaJASXmJfJnyrwhW96Q9Ki3/AOobYo1mJSPwpT6j1iP/ABCYp/aq9odDkWegyb+8PtFqkyiy1N0O4cIbJtspaVKQScGEmhyJozwjcn6GXFEi7vUEuA4YHTUP3xSVLJg/a7agWREwPhICuOEIgPeV8S5ISShRC0gioDAh2PGMlL0DkvYOtUpxENksrnlF2yX8mdNSgSvfLOSKeEFpt1BKVEbj5QzlKOmZOL2jLT7RMBpMV3wQ2USqZaGW6hgXmSRoBTmYGW2cEqKS/ODexlJ+ThSDX+ZMVeoidvTCW0skSZWFADlQJGmu7kIzomkitD3j0gntza3mhIUaZiuYDfGMhMVTM9/B4WELRnPiFZ6X/SKIk9oR25ZWKcKnImNVJu4E5Cjxpy4OgxqasDJsWUSGzUivbL4momFIwsPw6RXN9T294At90fCE+Ob3oDmggbLEsqwkqEQX/a5iCjAoilfGApvScf8AuL740McpK7BLIkzT/wCHOGixddiAnJfQ99CIDXJNUqTaCtSiyQzkkuy8vnSIdlSf3yVUmp/2qhnjdPfRvk6PRlBnI0HpEVnWWrm79InWOya6V9PCKViW6Q+8v8njEPQ5X2gsql2ZaUAqUchrQxhRslav8ojmpA/5R6UQWJzIHxhpyisMrgqROWNS7POhsZaT9lI5qHo8aW67qXKsqpamxEKNDSoHDfB9qCIpgdzuEaWaUtMMcai7RhUbKrb3kePwjkaiWaD59IUU+SRPigJIPDwgnZVDd80PrA+UGi/ZxAkUsuWRjaZI4knvTEyJxUpSqVJPBninYpn8UPwy1HwUfQRLKDCA/QqLlm97rAnai0YAlTBTE0ORyHrBKxHt9/z4wF22X2Ujl5/pAirmhm6iUrnt6ZiphEpCCJZql9VANu8IDe8r8yvMxf2epLtB4IHipR8oq3XLxTpQ3zE+Yi/TZNbSL+1yvpiBoW6CnpElz0ss864kDuSoxU2jmPaDxJ8VExcsowWBZ1VNV/SgDzML/RIK8mwhflpWm7bONTLAIbfQf0iLN87P+1kTppWEizIkgBvfVMwoCQXoQATrlFbakfRWWX+GWP6S/iYtX7fktCLTIKSVzFylJVoBLVXXUOMoGPtf9mn06/wG3DcK0z5a3SU4QuhqMSFsCGzpVt4jU3gGlrP4QO8wG2UvcKeVU9kHIMMIQkne+Y5d0Fb2U0pf8o8YTNuQcV1s8/vX609PKNLsg4nSRRlIU/L3qdUiMteR+lVzHkI2eyklp8rhJfvAHrFcnggQf8mBdslPaD86mAC0ED53QZ2rL2jm0VPZlU1gwOI8gwgw1FAl2yfZeQVTv5SfERsZcv3fnNvSA9xWBaZjqU4KDkTvTv1g4AwfQCObK7kVx1x0ef25X0i+kMSHI6Qy2fWnmryjtlV7r8PNo6q0RvYX2o+tSNyT5GM+nONFtT9ePyHygAJdH3kju/vC4fBGn2FLjJ9haOQ8lReuCyoFrQ1N2e6YDyyincif4eeeXkqLuzE17UlNMmFK0Cz0gS/sB3/E261UL6RVu73aUcnd4NTui3PSfQ8YpWKUcHF/hwjj9HSTnLw73jjNCmJcUHHxMcNC+5oBh5IEQTg78j5RIU5D+8RTVMPKMYCAbie+FF9CUEPCi3ISgJKDxcl84oyM4ujKKtCWSXafpJytyAO/D8YkQv8ASG3TJOCcs9lKlhGMg4Qx7VQNGBIDmI5c4EljiAcYqh+LFiBzhZLYV0EbuHaJ3D1EZ7bhfbSPnI/GNBdZ97kBGa2qZVoSlSsKTmdwZIeNj8zS8SvdRaxzjvW3+mWfUxHs9Le1SfzP3V9IK3nISizEJolSyQBuwS0wP2bT9O/3ULP9JHrFG7UmKvSKV6VnE7vPC/xglP8A+glj7y5nitIgTbF/THc5+EaiRcy5tmsuFJKQUlRpkqa5IGrDOGl1ECfZLtLKBtdml7loS3AYA8Ato5j2pfz9owbvRWK9ZI3KJ7n/APzGbvZb2hZ5fGFx+v1/6Gfv9hfYdP8AEKO6WfFSY0V8fVqr9tPk8Adg0duadyUDvJPpBu+z2P538Ill8x8fiefW9X0i/wAxj0LZxDTj+GSB4j4R5zaC8xXFR849KuT3553S0jwJiubSQmLtmQv2trSPxDzEUlHtk/n8mi9eCHtTvkoU6iGXWlJmTMRA+imM4d1FkpHOtOUPBaQuR9msueQ0kKUDjqFVJB1ScmFBkCcjUZRYmAYVaMPR4faVgTSlBV7MAYQo1JIqSHZNXHSI7TMbEPw+hPxjmzU56KYU1DZ53avrD/PDbIKo/l/3R2efpDyX5mHWMdqXzl/7o6n4k/YX2oP8R/IfIQDSvsAaYidNyesGtpP+oP5D5JgRZKmWDlj8ymEw/wDGv0afYQudP8LOPLyPxi3szLH74imQqzsHSrf3RXsKCmzz0/dWR3OIk2TUTakgu9RwfAv574V9SC7XE3qzQjnXoYq3fkc6Fq55D56xbKqEZ0ind/ukZVPh5xyejoJSqlNa9IYV04UZtxjs+XiDc/X0jgLAjQFvX0gBFnl8/NI5Olvn8vClzn0yPl/eGrND3xjAjtabz59YUcmKqXU1dVKB8IUWJlW6ruUtWFDqOZKiAEjUklglPEmCxVIkhg1omDmJCT4Km/0j8wgf+80CCfZoqcABADP2iCXUaGqjpm0Q21cxQAlJo7JqKkjE53ltctwyi9OT0T/jHsuz7yXNkLXNXRTBIYBKEgKDJSKJHadgBnAKRaBLXRTpPz3xJaJ2GyM7kqqeLpfygNIcl8hxjRjdh5JG7u2YClwxBOmUKddcqYsGYhKjWpz84zl03qpIKTUAtm3pBqXeT/Z8YR4pp2kbnDqy7PuyWtIStFA9HI46GOWXZ6SgkoSQSkpJxE0Oebw6XOdjkMq8aQ3/ABtHtPZp7RCVKUfspwpJpvOXAROKk9DtpbKa9mLOkGYpKyoDF7MqoXUAMTBwCSOJEGZSFJVKAWQSpyEgBOFKMPswMgjt+AOdYDWJf8MpSi6lrSCSalnUc+kGJc0GdLDikt++r9zRpOQUkU5dy454tOIuFLQAGb7Qrq/aeB9p2JClqPtSCfwcPzQUuu24UTCT2CSpVMgKuOPxgpaUbmOoOhBqOhEFOSVpgaTdMC3DcP7tjGPHjw1wtkDxO+K9+rLJ4qV4UgyZjV3QAv1R7A5nvMLbk7Yy1pGRN3qCnJDAue+N7cEwGVaFDI4R3BvWMjOMajZ0tY5p3r8sMVyybWxIxSejKXgkGeTx/tFEWlUqoOdDxDux6gHpFycv6TqPNUDbWcunlF4fRGZsNmL2mT/aFZHZwgMAM8TwRvHGaoUwYgj7w3dxMBdhkdiafxAeBjQ+yJYnSvPMV745Mmpui8XaMLaLumBSiEKIwq+ydaw6z2ZaVIJQqhl/ZOlTpGxtMlRLhst8NMhbZeIgvPLqheBndoUEz1EAkYNAd6YCy0lk0ap9I3aZS3fCfD4xLKBxVB105QIZnFKNGcLdmeoJE4gjtrBHUJJ8Xia6UKRa5VG7CcSW1wLILNnRoNTpVfIekSWdIKwWr/fWM8mmNxCRmuX408Iq2VYLkZFW7IMM4sqHdrEUhAAOGlcjwEQ9FDqFDwPn898c9sK+PpHFI13A+MMlJdzv9DGMSLyiJanpEqaivGIXqC2VPAindGRijMlJBLPnoVehhRYUSS+EeEKHti6NRbf2eS1gJlyxJUCCDMmqWtgXbCKs1Pch9k2BNQVoJ0CEqUd1RQJ6kRspVnKgyJJIOs36NB/8aQ6uoiO8J8uUGtFoP/1SRg6Ml195Ed1tHK1Zgbz2RTJ7MyTKUHoBhxcylKnEDV7N2Y09k35VqHmSI1ls22TKBFlkolDVZAKzz0f8xMZ6VfYtJxCelc05pWoP0ILEcho0bmbgUJex9nBznJ1oUHwKQ/fE6dlJYqmcqmipYHiFmvSLKrVhLLSUnz5Q3/EkvnD/ACemLw9oGzLkmBaVY0qSCeyHBFKZhiX4xWslwhGL6wYk4e0gFg4J901ybrB2TOB1js2aGz1gXrRt3sGWa58YRKExIJUc0rBq2QI0A3wQtlwmUozMYNMADZUwjyjn7xxhgUDQ1q/DnzgX9mr6A0u7ZiZcwYCSoYQQHxDEHI4MI6i8VyZKcQJCVAMXBY+8z5szt8YL/uKM8CRyDeTRHPu2WtgoKIz99dD1VxhtGt9lO2lwJiVEBnLGhG/n86Rnr+tBxJ7RPZ4b8so1S7nl+zUgFYCuILb2cQOtmyiVt9KoMGqkH1ECMUvQXJ3aZjVz1b411yzv/bzvUtWXd6RduLZ393WpRUJmJLe6zVB1JGkE7SAQOzV8uzTxgygpqugLI4sw1r9jLS5C8RFAyXPPKj6xTsISoOtAJPEjpF23bNWpayoyyXJbtJJZ6ZK3R2zbPWhNDKV3QYxS7NKbfQQumeiWkhEshy5Yg6cWggL0DMQvuHoqBljkKSVJWyFBnxFhXJzkOsFrTd6iBgYHeqjpFAWSaGnc2WUJLHBuwxnOhqrxRx6pPoISbch3xDqG6l2jgu/CBiStR/Azf1N6wwyUpV9IlaEfeVhbqUk+LQjxQ9MZZZ/RP+/o++l+YbziVyEupKikVcJJ8h4wFtSiV4UOlOeNaCHf7iTVjx7tYIXKuYgqIMxcsg4hiUCSWGIFIJBA/vEnCKZVSYyfeSChRGdADVQJNB7oCe8xy7byBmpRhUlRBLFiKODXmCOkWr6sKFBAVIOBw5AUsioyYBTs4rvBinJurBPVPASnMBBU5SOLUfIMKAamG4Jx0BzphucotTp4fHwhtlQQGVn8Yo/vp1SM394/CH/4l+A/6hEfgyL0P8sH7LU2jj51hhQ2UV1Xi4qlT9PjHFXglsld36wrxT+mFZI/ZZWrc+sMmZH54RWTbk6v3GHC2INAqpbQ92UBQku0HlH0zobfCiZGQoO4QoFL7NbNBfG30+YDhOBO5HZHVRqfmkZiZMmLriKQ+lAfVXgIpGelBcqKjvOn5U5DrFc2+bNXglIUSaOx8NTHVTkTtRC8hMtU1KZq83PduHNhV842NisNnWBhlIxUHuJcngcLnnGTsOx+FQNsXgmZiUjtziNGQPqxxUQOMbWyWcykH2aFIGTBbz1ZCs3KXR6IH80Mo0TlKyO1XNKQWWkg5N2lN3ORSK69lJShQB86ufUGD133PZynDLKwToVkkk5kkvjPFzDZ+zSkg1JBzZJduITU9HggAErYRa3KClt7EDoxYxTtmx01CgnGkE6OX8Qw6xtLvkypbPNIPHFL7yqp6mJ03VLIV7MIOMuakhROZUU1V1JjGowSdi7Uot7NgNSpI7qxWmbMWmVVUtTb2cd6Xj00T1IDexLJDDAUMwyACikjk3WKqL4nKJwWOcOMxUpCf96ldwjGPOhZ5gS5QsDQlJAPUgCGoWaOI9IItile5Z0J345i1cmwoHjAK3oqQqyTpxBYzZJkYX3MFpIbjWGTFozAmUdi3LKGKWk61gsuWEqCkoWlSh7i5kkKKX1Amdx/WOX9diJaUTAUfSHssfeoSS2YbI9xrB5A4gozAIcz8opz0toemUPlpJTidLM/vB91awVIziToESZRUTaBV4lE3LdDWhaY6fPVvMMkqIqKFmdh5tEstiCY5LIIygg2QTpLu9Xz7Sgf6SIpLsCcYXgBWMlYlYhyJJrxzguSGybnDFgNG4oPJlKVJQXJQSVP2iskg76jN4gnqnJSyZpAZqy0KA4ioI8YISAMIrEFtygfHHqg/JLuyG6rwWl/aqxvkyQn18IqWqWVz/alSWSTgThOLtJZRKnYMw54uDx2EIrGCgqiSlJyds6owwqhyo4RFBR0MYRwiOQlGOKENljtp5x1SoUn3084E/F/oaPki2u1YSzO3LdHYFXjammkcv8AaIUecsVqz0OaQOmKeYenmI9NulPs7qmTJfYXh99NFd4rChR0PxOd+QRuyQlMlJSkAqAKiAAVHeojM84uKUXz1hQoL7NHobbpYMuYCAQUkmmdDFe6rrkmSHlSznmhPwhQoy6Jz7KFxzCLZaEgkJCAyXoK6DIQdmWZNThS4S4LBwcSq84UKAuykvG/8LVhtCnAxKz3mDSz2CdWPkYUKF9jf1MTtJeU0XVNWJkwKZPaClYqljV3yjVbLTCqySySScOZLmFCgvoD7FfMsDAQA+9q98ebyUvea3r9GM+KHPeawoUKFdEcz7XzrAaUcb4u1h9164XclnyruhQoxjXXVZUKsJKkpJdVSAT7zZ8ozgzXz+MKFFH0ice2JZ7Ji1Z/qUHUqNdYUKFQzHaiGWJR9oQ8dhQ0ugLsppNfnfCnnOFCgilVUNMKFHQiJ0x0woUEA0w1UKFGCRmFI99PP0jkKFyeL/QYeSBN7n6ZfTyEKFChIeK/RWXbP//Z"/>
          <p:cNvSpPr>
            <a:spLocks noChangeAspect="1" noChangeArrowheads="1"/>
          </p:cNvSpPr>
          <p:nvPr/>
        </p:nvSpPr>
        <p:spPr bwMode="auto">
          <a:xfrm>
            <a:off x="368300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2" name="Picture 12" descr="http://evstudio.files.wordpress.com/2009/04/dsc037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88" y="3197842"/>
            <a:ext cx="2925233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450" y="457200"/>
            <a:ext cx="44761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About two-thirds of U.S. lumber and wood structural panels are used in house construction/remodeling, so lumber and panel markets follow housing starts.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68300" y="4602381"/>
            <a:ext cx="307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Wood industry is among the hardest hit during the recession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07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13925" y="1185827"/>
            <a:ext cx="3008313" cy="2955132"/>
          </a:xfrm>
        </p:spPr>
        <p:txBody>
          <a:bodyPr>
            <a:noAutofit/>
          </a:bodyPr>
          <a:lstStyle/>
          <a:p>
            <a:r>
              <a:rPr lang="en-US" sz="3200" dirty="0" smtClean="0"/>
              <a:t>Paperboard demand is more associated with general economy and industrial production.  </a:t>
            </a:r>
            <a:endParaRPr lang="en-US" sz="3200" dirty="0"/>
          </a:p>
        </p:txBody>
      </p:sp>
      <p:pic>
        <p:nvPicPr>
          <p:cNvPr id="3074" name="Picture 2" descr="http://t3.gstatic.com/images?q=tbn:ANd9GcS2_L3Fo2AKAjrE2leD4CpMs2lsAQs8d-iXLlDIeFxxbjjj7zQQ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11795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ther Kraft Paper / Lin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02" y="3790951"/>
            <a:ext cx="17525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2.gstatic.com/images?q=tbn:ANd9GcSZFyqTqFX1PkB2S4tbGuKUgtR31sRXPQnVRGzmjBIGvgqGYRfKEjW2RDH5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33" y="1377517"/>
            <a:ext cx="17145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1.gstatic.com/images?q=tbn:ANd9GcR_G0l1LOh7ygNTPaEws7YFXuF6hImRnfnjcflGZZ-vzhFRnU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91" y="305072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Restructuring in the pulp and paper industry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207671" y="1727200"/>
            <a:ext cx="40386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Demand for graphic paper (newsprint and printing paper) has decreased due to growing digital media usage and increased environmental awareness among consumers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3434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Demand for paperboard products has increased as e-commerce gains popularity</a:t>
            </a:r>
            <a:endParaRPr lang="en-US" dirty="0"/>
          </a:p>
        </p:txBody>
      </p:sp>
      <p:pic>
        <p:nvPicPr>
          <p:cNvPr id="3074" name="Picture 2" descr="Image result for e-comme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703320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conomist on Newspapers' ad revenu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41" y="3703320"/>
            <a:ext cx="2652979" cy="201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44720" y="6019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The Economist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28600" y="228600"/>
            <a:ext cx="9372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Lumber production has increased as housing market recovers, but at a slower rate</a:t>
            </a:r>
            <a:endParaRPr lang="en-US" sz="36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53390"/>
              </p:ext>
            </p:extLst>
          </p:nvPr>
        </p:nvGraphicFramePr>
        <p:xfrm>
          <a:off x="228600" y="1600200"/>
          <a:ext cx="8763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6797526" y="4426407"/>
            <a:ext cx="1447736" cy="30481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11.3%/year</a:t>
            </a:r>
            <a:endParaRPr lang="en-US" sz="1400" b="1" dirty="0"/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219363"/>
              </p:ext>
            </p:extLst>
          </p:nvPr>
        </p:nvGraphicFramePr>
        <p:xfrm>
          <a:off x="990600" y="767149"/>
          <a:ext cx="8763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159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timber products</a:t>
            </a:r>
          </a:p>
          <a:p>
            <a:r>
              <a:rPr lang="en-US" dirty="0" smtClean="0"/>
              <a:t>Forest resources condition</a:t>
            </a:r>
          </a:p>
          <a:p>
            <a:r>
              <a:rPr lang="en-US" dirty="0" smtClean="0"/>
              <a:t>Demand </a:t>
            </a:r>
          </a:p>
          <a:p>
            <a:r>
              <a:rPr lang="en-US" dirty="0" smtClean="0"/>
              <a:t>Timber market prices</a:t>
            </a:r>
          </a:p>
          <a:p>
            <a:r>
              <a:rPr lang="en-US" dirty="0" smtClean="0"/>
              <a:t>Timber market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lumber production grows slower?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Housing start grew mostly in multi-family</a:t>
            </a:r>
          </a:p>
          <a:p>
            <a:r>
              <a:rPr lang="en-US" dirty="0" smtClean="0"/>
              <a:t>Substitution from other materials</a:t>
            </a:r>
          </a:p>
          <a:p>
            <a:r>
              <a:rPr lang="en-US" dirty="0" smtClean="0"/>
              <a:t>Substitution from Canadian lumber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7417" y="2286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Lumber production has increased as repair and remodeling expenditure rises</a:t>
            </a:r>
            <a:endParaRPr lang="en-US" sz="36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891457"/>
              </p:ext>
            </p:extLst>
          </p:nvPr>
        </p:nvGraphicFramePr>
        <p:xfrm>
          <a:off x="228600" y="1600200"/>
          <a:ext cx="8763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76800" y="621166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Source: Random Length, WWPA, Harvard Joint Center for Housing Studies</a:t>
            </a:r>
            <a:endParaRPr lang="en-US" sz="1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4655" y="1611745"/>
            <a:ext cx="2830945" cy="523220"/>
            <a:chOff x="64655" y="1611745"/>
            <a:chExt cx="2830945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457200" y="1611745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Homeowner repair and remodeling expenditure</a:t>
              </a:r>
              <a:endParaRPr lang="en-US" sz="14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4655" y="1728565"/>
              <a:ext cx="381000" cy="152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"/>
          <p:cNvSpPr txBox="1"/>
          <p:nvPr/>
        </p:nvSpPr>
        <p:spPr>
          <a:xfrm>
            <a:off x="6525491" y="1524000"/>
            <a:ext cx="2667000" cy="3973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US softwood lumber production</a:t>
            </a:r>
            <a:endParaRPr lang="en-US" sz="14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0" y="1692783"/>
            <a:ext cx="381001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>
            <a:off x="6525490" y="1801520"/>
            <a:ext cx="3429001" cy="3973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US South </a:t>
            </a:r>
            <a:r>
              <a:rPr lang="en-US" sz="1400" b="1" dirty="0" err="1" smtClean="0"/>
              <a:t>sfwd</a:t>
            </a:r>
            <a:r>
              <a:rPr lang="en-US" sz="1400" b="1" dirty="0" smtClean="0"/>
              <a:t> lumber production</a:t>
            </a:r>
            <a:endParaRPr lang="en-US" sz="14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0" y="1970303"/>
            <a:ext cx="381001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6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28600" y="228600"/>
            <a:ext cx="9372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Structural panel production has increased gradually with residential construction and repair/modeling</a:t>
            </a:r>
            <a:endParaRPr lang="en-US" sz="36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335405"/>
              </p:ext>
            </p:extLst>
          </p:nvPr>
        </p:nvGraphicFramePr>
        <p:xfrm>
          <a:off x="76200" y="1600200"/>
          <a:ext cx="9067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76800" y="621166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Source: Random Length, </a:t>
            </a:r>
            <a:r>
              <a:rPr lang="en-US" altLang="zh-CN" sz="1400" b="1" dirty="0" smtClean="0"/>
              <a:t>A</a:t>
            </a:r>
            <a:r>
              <a:rPr lang="en-US" sz="1400" b="1" dirty="0" smtClean="0"/>
              <a:t>PA, Harvard Joint Center for Housing Studies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347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Lumber and panel prices have improved, recently reaching record-high levels  </a:t>
            </a:r>
            <a:endParaRPr lang="en-US" sz="36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569545"/>
              </p:ext>
            </p:extLst>
          </p:nvPr>
        </p:nvGraphicFramePr>
        <p:xfrm>
          <a:off x="228600" y="1600200"/>
          <a:ext cx="8610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876800" y="6111240"/>
            <a:ext cx="457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/>
              <a:t>Data source: </a:t>
            </a:r>
            <a:r>
              <a:rPr lang="en-US" altLang="en-US" sz="1400" dirty="0" smtClean="0"/>
              <a:t>US Census, Random </a:t>
            </a:r>
            <a:r>
              <a:rPr lang="en-US" altLang="en-US" sz="1400" dirty="0"/>
              <a:t>Length</a:t>
            </a:r>
          </a:p>
        </p:txBody>
      </p:sp>
    </p:spTree>
    <p:extLst>
      <p:ext uri="{BB962C8B-B14F-4D97-AF65-F5344CB8AC3E}">
        <p14:creationId xmlns:p14="http://schemas.microsoft.com/office/powerpoint/2010/main" val="36447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4042954" y="5205015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/>
              <a:t>Data source: TMS, Random Length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274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But pine </a:t>
            </a:r>
            <a:r>
              <a:rPr lang="en-US" sz="3200" b="1" dirty="0" err="1" smtClean="0"/>
              <a:t>sawtimber</a:t>
            </a:r>
            <a:r>
              <a:rPr lang="en-US" sz="3200" b="1" dirty="0" smtClean="0"/>
              <a:t> prices in the South show no response to improved lumber prices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685731"/>
              </p:ext>
            </p:extLst>
          </p:nvPr>
        </p:nvGraphicFramePr>
        <p:xfrm>
          <a:off x="152400" y="1600200"/>
          <a:ext cx="85344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41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Pine grade sawmill capacity still well below 2006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5181600"/>
            <a:ext cx="86868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40493"/>
            <a:ext cx="6619094" cy="4814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640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</a:t>
            </a:r>
            <a:r>
              <a:rPr lang="en-US" b="1" dirty="0" err="1" smtClean="0"/>
              <a:t>Forisk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1652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180549"/>
              </p:ext>
            </p:extLst>
          </p:nvPr>
        </p:nvGraphicFramePr>
        <p:xfrm>
          <a:off x="0" y="1447800"/>
          <a:ext cx="8686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Paper and paperboard production in the U.S.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74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4064726" y="5385604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/>
              <a:t>Data source: TMS, Random Length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348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Pulpwood prices held up well during the recession and after, slightly trended down over the past year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272270"/>
              </p:ext>
            </p:extLst>
          </p:nvPr>
        </p:nvGraphicFramePr>
        <p:xfrm>
          <a:off x="93617" y="1996110"/>
          <a:ext cx="85344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754091" y="1524000"/>
            <a:ext cx="2667000" cy="3973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RL structural panel price</a:t>
            </a:r>
            <a:endParaRPr lang="en-US" sz="1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24600" y="1692783"/>
            <a:ext cx="381001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28600" y="1524000"/>
            <a:ext cx="3096491" cy="397378"/>
            <a:chOff x="6248400" y="1676400"/>
            <a:chExt cx="3096491" cy="397378"/>
          </a:xfrm>
        </p:grpSpPr>
        <p:sp>
          <p:nvSpPr>
            <p:cNvPr id="8" name="TextBox 1"/>
            <p:cNvSpPr txBox="1"/>
            <p:nvPr/>
          </p:nvSpPr>
          <p:spPr>
            <a:xfrm>
              <a:off x="6677891" y="1676400"/>
              <a:ext cx="2667000" cy="39737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/>
                <a:t>SE pine pulpwood price</a:t>
              </a:r>
              <a:endParaRPr lang="en-US" sz="1800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248400" y="1845183"/>
              <a:ext cx="381001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36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pulpwood prices held up well during then and declined now?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Paper and paperboard industry fared better during the recession and recovered sooner</a:t>
            </a:r>
          </a:p>
          <a:p>
            <a:r>
              <a:rPr lang="en-US" sz="2800" dirty="0" smtClean="0"/>
              <a:t>Reduced supply of mill residues from lumber mills due to curtailment or closures</a:t>
            </a:r>
          </a:p>
          <a:p>
            <a:r>
              <a:rPr lang="en-US" sz="2800" dirty="0" smtClean="0"/>
              <a:t>Reduced supply of pulpwood due to reduction in harvest (for </a:t>
            </a:r>
            <a:r>
              <a:rPr lang="en-US" sz="2800" dirty="0" err="1" smtClean="0"/>
              <a:t>sawlogs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Demand for OSB pushes up pulpwood prices as housing start improves</a:t>
            </a:r>
          </a:p>
          <a:p>
            <a:r>
              <a:rPr lang="en-US" sz="2800" dirty="0" smtClean="0"/>
              <a:t>Emerged demand for energy product (wood pellets, woody biomass for electricity)</a:t>
            </a:r>
          </a:p>
          <a:p>
            <a:r>
              <a:rPr lang="en-US" sz="2800" dirty="0" smtClean="0"/>
              <a:t>As sawmill production resumes, improved supply of mill residues and pulpwood put downward pressure on pulpwood price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79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Stumpage prices in U.S. South </a:t>
            </a:r>
            <a:br>
              <a:rPr lang="en-US" sz="3600" b="1" dirty="0" smtClean="0"/>
            </a:br>
            <a:r>
              <a:rPr lang="en-US" sz="3600" b="1" dirty="0" smtClean="0"/>
              <a:t>(nominal price)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112394"/>
              </p:ext>
            </p:extLst>
          </p:nvPr>
        </p:nvGraphicFramePr>
        <p:xfrm>
          <a:off x="381000" y="15240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8229600" y="3048000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705600" y="5385148"/>
            <a:ext cx="21074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/>
              <a:t>Data source: </a:t>
            </a:r>
            <a:r>
              <a:rPr lang="en-US" altLang="en-US" sz="1600" b="1" dirty="0" smtClean="0"/>
              <a:t>TMS</a:t>
            </a:r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200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76" y="176783"/>
            <a:ext cx="8183880" cy="1051560"/>
          </a:xfrm>
        </p:spPr>
        <p:txBody>
          <a:bodyPr>
            <a:normAutofit/>
          </a:bodyPr>
          <a:lstStyle/>
          <a:p>
            <a:r>
              <a:rPr lang="en-US" b="1" dirty="0" smtClean="0"/>
              <a:t>Major timber products</a:t>
            </a:r>
            <a:endParaRPr lang="en-US" b="1" dirty="0"/>
          </a:p>
        </p:txBody>
      </p:sp>
      <p:pic>
        <p:nvPicPr>
          <p:cNvPr id="5" name="Picture 8" descr="http://www.alabamaforest.com/images/lakepictures%2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20943"/>
            <a:ext cx="154598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ulp w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80783"/>
            <a:ext cx="1440160" cy="1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2.gstatic.com/images?q=tbn:ANd9GcQ4GB1Uz3BelVCbzlKsMR0PyWroCb8_hh6abkXPVa-N6ArLWpbJylGy98eB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17087"/>
            <a:ext cx="1590675" cy="1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:\Sustainable Forestry\YanLi\pictures\kitchen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23" y="3178737"/>
            <a:ext cx="1141651" cy="8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Sustainable Forestry\YanLi\pictures\pi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5" y="2125049"/>
            <a:ext cx="1584176" cy="104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yli\AppData\Local\Microsoft\Windows\Temporary Internet Files\Content.IE5\6JE7R6R9\MP900411758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6" r="26152" b="5101"/>
          <a:stretch/>
        </p:blipFill>
        <p:spPr bwMode="auto">
          <a:xfrm>
            <a:off x="5110522" y="4656136"/>
            <a:ext cx="1059217" cy="6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yli\AppData\Local\Microsoft\Windows\Temporary Internet Files\Content.IE5\1WV2ZV6R\MP90040924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122" y="4407259"/>
            <a:ext cx="958416" cy="9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data:image/jpeg;base64,/9j/4AAQSkZJRgABAQAAAQABAAD/2wBDAAkGBwgHBgkIBwgKCgkLDRYPDQwMDRsUFRAWIB0iIiAdHx8kKDQsJCYxJx8fLT0tMTU3Ojo6Iys/RD84QzQ5Ojf/2wBDAQoKCg0MDRoPDxo3JR8lNzc3Nzc3Nzc3Nzc3Nzc3Nzc3Nzc3Nzc3Nzc3Nzc3Nzc3Nzc3Nzc3Nzc3Nzc3Nzc3Nzf/wAARCACMALoDASIAAhEBAxEB/8QAGwAAAgMBAQEAAAAAAAAAAAAAAwUBAgQGAAf/xABAEAACAQMCBAIGBggEBwAAAAABAgADBBEhMQUSQVFhcQYTIjKBkRVCcqGxwRQlQ2JzgtHhIzM0UhYkNVOSorL/xAAZAQACAwEAAAAAAAAAAAAAAAABAgADBAX/xAAhEQACAgIDAAMBAQAAAAAAAAAAAQIRAyEEEjETMlFBIv/aAAwDAQACEQMRAD8AcJTXoIdFEhF0hQsvAWQDEMg0g0WGQQksIuJZcd5otAGp5IG/aaVVQdojkkwmAOhPLzrzYzjOsUcT9KeF8NJU1vX1R+zo4PzOwir02/6rW8aK/gZwAt6a0hhBtMs+TJOkXRxKrPoP/H1l1sq48mWSPT2x62dx81/rPm5pqG2hEQY0ifNP9H+OP4fSqHprZV2CUrK8djsFVSfuMe2V290uWs61uMaeuxr8ASZ879Egy3dQqSDyD8Z29F2I9o5hjyZJ72B41/BtgSCNZWh/lLntLzbGSasoaplWGkEwPaaDoJUgdowDNhj0lGV+mJqOPCVOILRACjT2t54gYhWxiUOMyaIBYLKMFxtNBAgmAzIAzVUTGcTP6lO02sqnUwfIvaFELoO8IoEqBLhR1MgC6iXXQyieE8zYbWAgws9iPGalmKwIPMPKbhKpejHC+mgzxdvGiv5zhOX/AAF8hO/9Mh+tx/BU/e04M60VA7Cc6f3ZrX1RkYe1DUUz5SgGWm61p82hGdIW9BSHXotTxc1NPqfnHHGbq6s/VVLd8UzlWBUHXoZg9Gl5bh8ggcnWPb22W6talFse0ND2PSV+jCBeM3hbJq6nsIVeMXmf85seESktTqMjjDKSCO0MjRVJp+jdUP19IL4LglG0wMrKDi1yclm/H+sUo0KDrocxnOT9YOqX8HdneVa5YMxBHidYS9ualG3ZvWMCfZX2upiuxq8ldSTgHQy/FqvPUWkp0UZPmYU236BpGL19YbVag/mMvQrXdWotKnXq8znA9swJBjn0btOas1y66J7K+Zl+NOUkiqbSVj1ByU1XJbAAyeshgDvCkCVIE6JlAlRI5R4QpAEjA7SERQT2pkrqJJEICUla/eWE9UGUPeAJFGtWpqTSGSe4zDfSF8q5WlRf7WV/MzHbtuDvDYzOZlzzU2jXDHFxsT8bpX/EbkXH6KiuECciVQwOCdckDvOZX0Wr0iVq06i47kaj4GfQUAByZSogfMo727ZZ1pUcNT9HlG1M/Gb7b0arHVKYUeLYE6mnQUHJE0oYHKwpM5+14Bd27c1NqSHGMhyfyhruzvLe3qV6lyvKi5PKP7R7nTWL+OE/RN19j8xJF7RGtHJNipXdnAYljk431h0o0m3pp8pipvmq322/GMaJyIJ/ZjR8RZbSgf2Y+BMv+hUegI8iYVBCrBZDOtjSJGGaZalEF2yWJzqY3UajzitjnWPFigfVrjGM+c6fhKhOH0QowCMnznNsDOosBy2dAfuCbOL9mUZvDRI3MtPYIE3Gcow1xPYEkA7mehRDPTJwMwg1gQephVYSMUnEnpIzmezFbCgFMctVx4ZhhBtpWUjqIScjkKsjN2LcEXB0nhKTwMoLAoIMuIOmNITBhITmL+OH9U3X2Pzm8mL+Nn9U3f8ADMMfsgPw42h7zHux/ExjQ2i232z4n8Yyt9pJesZL/KNqbQywK7QqmAARfeBOw1MVnYeUZM2KNYnpTb8ItIxp4R4gIM6m1HLb0h2QD7pywzOtpgBFHYATdxP6Z8/8LT289LATaZyrSsvjJnsQkMIlgdJXUDUiez4iR0A89ZKKk1GwPLMCeJWwOOcnyUy9xT9Zb1FGvMpx59Jz7HGhmLkZpY3ouw41NDtuIW5ZTljj92T9J0P3z8P7xGDjrLAzBOfeXZmqMeqpDkcTo9Ff5T30nSz7j/dE4bEkGLoYcjiqg4FMmb7esKtJX1yd5zQJIjnhrf8ALLlupgZBhnMX8cH6ou/4Rmtay8wVdSTjMFx2njg97kfsW/CGG5IkqpnD2gYDBUrjTUYja3U4Gdox4fY2rWlJjzczKCdRNf0fQbYn5CNOP+nQIS/yrFyjSXG82HhoGqV2HgQCIKrbVaYzzI3zETqw6A1ji3q+K4i5jr4zVXclGphWJJGNPESaXD6rauUA7BhkxtoGjGhIdTgnB2nRW16tRwnqnTPUkYmFbMoNFHwYSUtUWslU0gGVs5AEuwZXFleSCkOsS0qDpJBnWsxkyJMiQhn5R2EWVWxVZhocnaOOXWJahyxPczFzZUkXYF6ES5qDfDCc3dcQAuqyJTxysRqY+BxFvDrSnWuLh3RT7f1h5zE5ykqkzQoqO0YBfPg+wPjJ/TmI0VY4u7WnSNHlRRmoPdAjFKCgKQB8otDWcuLuqdkHyMKHvCvMKJ5TseUzo7GkOVxrpUYffn85a8pqEXP+9d/MSUSznMX5GlJx/LGnC6tWpb8tcFWRiD49Ywq1Lamh5q1Ncd3EzUmpu7PRYMpO6mRh2brN+W5ot2qKfvn0tcMMz5dTyCD2M+m27c1NSNiAZp4vjM2deBeVeqj5SDTQ7ovylp6a6RnsoaVP/tp/4ic76aIicPpFEUE1gMgY0w06Wc36b/6CgO9Yf/LSvKl1Y8H/AKRxgUDoJaRPGYTWVY5OJBAx1+E8zZGu8jOIvaiDO2uFqgKBggbGHiek4Sor66RpRqrVph1zgnrOnx83dU/TLkj1YTJzIz4T2RPZmkrKs/snG+IlOozGVR/Ybyi05Mwc71IvweFdgT2iOytrmq9U067ovN0MdsfZbyi/hfErW3pMtVapbm+qun4zCjSDurS6pqpa6diWAGSdJqTh94Qoa7qkeZP5yLzilrWVOWnWwjhjzKP6zUeNW7KvJb3BOdgg/rGJTMlDhj1HqA3Fb2W5d99BrLVuCqoHt1G1GcwtvxNVety2Vy5d+YALtoBr8oS44pVenheH1QRrlz217eEmgbIp8EtwNVZj+8dIejQFtmmoAXGQJQcQ4i65p2dJftH+8m2e6qFzeerDD3Qg2EDCa1J6T6Pw1uaxt270lP3T5ugn0Dg9VV4PbVXOAtIZ+E0cV7ZRn8QyJnOP6TV6dV1bhjugYhWp1VyR5HEcUOIULqg9Wg+QoOQdx5icwu+JbmyuKXUTHBO7GK+ltsDivY39LxNIMP8A1JmX0pvKN9we1uLcko1fA5lKn3W3BggJXjyn6GsgoJzWY6DwMrWWU00x+ii00c7IMnBG4I8xAV6/IMIcnv2md69LVskyCZUMSN87SC2msrslFs50jO0/01L7IMTFsg8u+NI+pryqF6AATfw1tsozFsScSMSdJ0Cgwv7p3Okx40m4qekoaeRqJRn46yO7Gx5ei8F9cf4NTtyn8IHg1urWxYDdj+UYVqK8pVhoRsOsFQT9Hp8lIlVznAM5uXGscquzXjl3VgeJUFCUgRvUAjFbUKqld89DMr5qY5yWwcjPQy3PU/3n5yvsh6LW9ANd1wdfd38ppr2oakQF3BxMgJ5i2Tk9cy2p3yZO5KNtGkpoqw0yoOMzJePTosrO4UHIzKcuemkJSt1rMEKk9fKPjj8kkhZvrGxjwrhgvaCVmuUp0n20Jb5dJ1BpWg4aLFbhggGAx3nNWiPb0glLmVRsAdBCmvXUHDkTpR40YeGOWSUvTHxSvX4UStFzztorpqCOuZgTjFyN3DH95RGFarUrHD9NukAyAnUA+YnOyw6zcUa8crjbKLx2shHrKdPHymm84y9xa0KbqlJaYJGDrkzFVt6XIzeqTIBI02mJ+Z7KiH1ZiMt1bXOvyhxKW2n4SckqD3V89VRTRm5MYJ7zMKfOMDSeVMMQehhxgeUpyTcnseMUkUFOoqD2g2nUawNR8aMD8NYd2OCRrjt0gwGXDN73QdosYtsLaSIpU8OB+0bTynQrkzBw2yLN66qMD6oxv4xqEAnW42Nxjsw5ZWwZWV5YRt5WaysqtIdcT3quy/OQrHGhxDjb4RhRdc0GY5Bx8IvrCsnu8p81jtlBXJzB1KCBjpKpYccnbQ6ySWkIS1znTlH8skJdtrzt5BQPyjxaNPHuzTSt6ZUErnaD4Ma/hPkn+nOClcE61KmfA/0hVtKp1c1D5sZ0SUU100zLpSQk5GcbRvjj+A7S/RFRs2yM5xGdvQ5NAN98CblVR9UQgAwdBGSS8RLYKkoG4lzSVukIoBGT0hGUDEBBfWsWcg02UecA9hcDZAfIiNuoEk7TPPjxm7ZZHK46EFa2rchU0nBOnu95oHDKL01RkIK7EaYjUmQIcfHjC1+gnkchFX4PUGtFw/gRgzBXtq1LR0K+c61xiU5VdSGUEdsSufDhLa0PHNJaOUpKadJ2ffBMNw6z/SHLVAfVr3+tHF1w63NFmVShOh5TDJRSlTVUGFAxiJi49S2GeW0VVAq40+Eg4AliIJt5uRQUbQynMJNSAhAf/9k="/>
          <p:cNvSpPr>
            <a:spLocks noChangeAspect="1" noChangeArrowheads="1"/>
          </p:cNvSpPr>
          <p:nvPr/>
        </p:nvSpPr>
        <p:spPr bwMode="auto">
          <a:xfrm>
            <a:off x="63500" y="-611188"/>
            <a:ext cx="168592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46" y="1153148"/>
            <a:ext cx="1152128" cy="8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76" y="1534162"/>
            <a:ext cx="1037221" cy="103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75" y="3022926"/>
            <a:ext cx="686269" cy="53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32" y="3054858"/>
            <a:ext cx="581275" cy="50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 descr="C:\Users\yli\AppData\Local\Microsoft\Windows\Temporary Internet Files\Content.IE5\6JE7R6R9\MP900314263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86" y="2221733"/>
            <a:ext cx="616683" cy="59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yli\AppData\Local\Microsoft\Windows\Temporary Internet Files\Content.IE5\2GL8DWC5\MP900314269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10" y="2156458"/>
            <a:ext cx="935596" cy="6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:\Sustainable Forestry\YanLi\pictures\upland hardwood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8" y="3529471"/>
            <a:ext cx="1568524" cy="10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483768" y="2704759"/>
            <a:ext cx="0" cy="131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28902" y="2837173"/>
            <a:ext cx="454866" cy="2652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088" idx="3"/>
          </p:cNvCxnSpPr>
          <p:nvPr/>
        </p:nvCxnSpPr>
        <p:spPr>
          <a:xfrm flipV="1">
            <a:off x="2028902" y="3829055"/>
            <a:ext cx="454866" cy="2274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483768" y="2125049"/>
            <a:ext cx="360040" cy="5797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5" idx="1"/>
          </p:cNvCxnSpPr>
          <p:nvPr/>
        </p:nvCxnSpPr>
        <p:spPr>
          <a:xfrm>
            <a:off x="2483768" y="3397007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7" idx="1"/>
          </p:cNvCxnSpPr>
          <p:nvPr/>
        </p:nvCxnSpPr>
        <p:spPr>
          <a:xfrm>
            <a:off x="2483768" y="4020612"/>
            <a:ext cx="360040" cy="758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39546" y="1945145"/>
            <a:ext cx="48229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409779" y="5000925"/>
            <a:ext cx="467359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89793" y="32743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17531" y="1420736"/>
            <a:ext cx="119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ulpwood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63676" y="2890992"/>
            <a:ext cx="119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CNS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752941" y="4191456"/>
            <a:ext cx="21637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Sawlog</a:t>
            </a:r>
            <a:r>
              <a:rPr lang="en-US" b="1" dirty="0" smtClean="0"/>
              <a:t> &amp; veneer log                 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98909" y="1350620"/>
            <a:ext cx="294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Paper, paperboard products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065240" y="2675471"/>
            <a:ext cx="153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Wood panels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4270" y="2148323"/>
            <a:ext cx="119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Softwood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51143" y="3603750"/>
            <a:ext cx="1269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Hardwood</a:t>
            </a:r>
            <a:endParaRPr lang="en-US" b="1" dirty="0"/>
          </a:p>
        </p:txBody>
      </p:sp>
      <p:pic>
        <p:nvPicPr>
          <p:cNvPr id="2050" name="Picture 2" descr="Image result for fiberboar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45" y="3075658"/>
            <a:ext cx="694463" cy="44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821841" y="1945145"/>
            <a:ext cx="0" cy="13151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800342" y="2850941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 result for converted-paperboar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70" y="1677746"/>
            <a:ext cx="690462" cy="6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>
            <a:off x="4800342" y="2191995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483768" y="1143000"/>
            <a:ext cx="2361394" cy="4400183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007604" y="4331338"/>
            <a:ext cx="153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Lumber</a:t>
            </a:r>
            <a:endParaRPr lang="en-US" b="1" dirty="0"/>
          </a:p>
        </p:txBody>
      </p:sp>
      <p:pic>
        <p:nvPicPr>
          <p:cNvPr id="9" name="Picture 2" descr="http://player.slideplayer.com/27/8996998/data/images/img1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82" y="1730124"/>
            <a:ext cx="971273" cy="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Observations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0855"/>
            <a:ext cx="8229600" cy="3382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Pine </a:t>
            </a:r>
            <a:r>
              <a:rPr lang="en-US" sz="2600" dirty="0" err="1" smtClean="0"/>
              <a:t>sawtimber</a:t>
            </a:r>
            <a:r>
              <a:rPr lang="en-US" sz="2600" dirty="0" smtClean="0"/>
              <a:t> and CNS prices dropped more than 30% during the recession while pulpwood prices held well</a:t>
            </a:r>
          </a:p>
          <a:p>
            <a:r>
              <a:rPr lang="en-US" sz="2600" dirty="0" smtClean="0"/>
              <a:t>Pine </a:t>
            </a:r>
            <a:r>
              <a:rPr lang="en-US" sz="2600" dirty="0" err="1" smtClean="0"/>
              <a:t>sawtimber</a:t>
            </a:r>
            <a:r>
              <a:rPr lang="en-US" sz="2600" dirty="0" smtClean="0"/>
              <a:t> prices remain flat despite the recovery in housing market</a:t>
            </a:r>
          </a:p>
          <a:p>
            <a:r>
              <a:rPr lang="en-US" sz="2600" dirty="0" smtClean="0"/>
              <a:t>CNS prices improved but not back to the pre-recession level</a:t>
            </a:r>
          </a:p>
          <a:p>
            <a:r>
              <a:rPr lang="en-US" sz="2600" dirty="0" smtClean="0"/>
              <a:t>Current pulpwood prices are at historical record high</a:t>
            </a:r>
          </a:p>
          <a:p>
            <a:r>
              <a:rPr lang="en-US" sz="2600" dirty="0" smtClean="0"/>
              <a:t>Price spread between </a:t>
            </a:r>
            <a:r>
              <a:rPr lang="en-US" sz="2600" dirty="0" err="1" smtClean="0"/>
              <a:t>sawtimber</a:t>
            </a:r>
            <a:r>
              <a:rPr lang="en-US" sz="2600" dirty="0" smtClean="0"/>
              <a:t>, CNS and pulpwood narrows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011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Stumpage prices in U.S. South </a:t>
            </a:r>
            <a:br>
              <a:rPr lang="en-US" sz="3600" b="1" dirty="0" smtClean="0"/>
            </a:br>
            <a:r>
              <a:rPr lang="en-US" sz="3600" b="1" dirty="0" smtClean="0"/>
              <a:t>(1982 real price)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996377"/>
              </p:ext>
            </p:extLst>
          </p:nvPr>
        </p:nvGraphicFramePr>
        <p:xfrm>
          <a:off x="381000" y="15240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350726" y="5346428"/>
            <a:ext cx="21074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/>
              <a:t>Data source: </a:t>
            </a:r>
            <a:r>
              <a:rPr lang="en-US" altLang="en-US" sz="1600" dirty="0" smtClean="0"/>
              <a:t>TMS</a:t>
            </a:r>
            <a:endParaRPr lang="en-US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467600" y="1295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Pine </a:t>
            </a:r>
            <a:r>
              <a:rPr lang="en-US" b="1" dirty="0" err="1" smtClean="0"/>
              <a:t>sawtimber</a:t>
            </a:r>
            <a:r>
              <a:rPr lang="en-US" b="1" dirty="0" smtClean="0"/>
              <a:t> and CNS at historical lows!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22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3319109"/>
            <a:ext cx="8229600" cy="1143000"/>
          </a:xfrm>
        </p:spPr>
        <p:txBody>
          <a:bodyPr/>
          <a:lstStyle/>
          <a:p>
            <a:r>
              <a:rPr lang="en-US" b="1" dirty="0" smtClean="0"/>
              <a:t>Timber market outlook</a:t>
            </a:r>
            <a:endParaRPr lang="en-US" b="1" dirty="0"/>
          </a:p>
        </p:txBody>
      </p:sp>
      <p:pic>
        <p:nvPicPr>
          <p:cNvPr id="1026" name="Picture 2" descr="Image result for economist prediction jo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04" y="336884"/>
            <a:ext cx="6698703" cy="288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Key supply and </a:t>
            </a:r>
            <a:r>
              <a:rPr lang="en-US" sz="3600" b="1" dirty="0" smtClean="0"/>
              <a:t>demand factors affecting timber products prices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5378632"/>
            <a:ext cx="8458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830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 smtClean="0"/>
              <a:t>Demand</a:t>
            </a:r>
          </a:p>
          <a:p>
            <a:r>
              <a:rPr lang="en-US" sz="2500" dirty="0" smtClean="0"/>
              <a:t>U.S. housing start and residential repairing &amp; </a:t>
            </a:r>
            <a:r>
              <a:rPr lang="en-US" sz="2500" dirty="0"/>
              <a:t>remodeling </a:t>
            </a:r>
            <a:r>
              <a:rPr lang="en-US" sz="2500" dirty="0" smtClean="0"/>
              <a:t>activities are key drivers for the demand for solid </a:t>
            </a:r>
            <a:r>
              <a:rPr lang="en-US" sz="2500" dirty="0"/>
              <a:t>wood products </a:t>
            </a:r>
            <a:endParaRPr lang="en-US" sz="2500" dirty="0" smtClean="0"/>
          </a:p>
          <a:p>
            <a:r>
              <a:rPr lang="en-US" sz="2500" dirty="0" smtClean="0"/>
              <a:t>Industrial uses will rise with overall economy trend</a:t>
            </a:r>
          </a:p>
          <a:p>
            <a:r>
              <a:rPr lang="en-US" sz="2500" dirty="0" smtClean="0"/>
              <a:t>Trade policies (e.g. US-Canada Softwood Lumber Agreement)</a:t>
            </a:r>
          </a:p>
          <a:p>
            <a:r>
              <a:rPr lang="en-US" sz="2500" dirty="0" smtClean="0"/>
              <a:t>Demand for paperboard depends on the growth of manufacturing sectors and general economy</a:t>
            </a:r>
          </a:p>
          <a:p>
            <a:r>
              <a:rPr lang="en-US" sz="2500" dirty="0" smtClean="0"/>
              <a:t>Demand from oversea markets</a:t>
            </a:r>
          </a:p>
          <a:p>
            <a:r>
              <a:rPr lang="en-US" sz="2500" dirty="0" smtClean="0"/>
              <a:t>Demand for energy products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545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Key supply and </a:t>
            </a:r>
            <a:r>
              <a:rPr lang="en-US" sz="3600" b="1" dirty="0" smtClean="0"/>
              <a:t>demand factors affecting timber products prices (</a:t>
            </a:r>
            <a:r>
              <a:rPr lang="en-US" sz="3600" b="1" dirty="0" err="1" smtClean="0"/>
              <a:t>con’t</a:t>
            </a:r>
            <a:r>
              <a:rPr lang="en-US" sz="3600" b="1" dirty="0" smtClean="0"/>
              <a:t>.)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3733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 smtClean="0"/>
              <a:t>Supply</a:t>
            </a:r>
          </a:p>
          <a:p>
            <a:r>
              <a:rPr lang="en-US" sz="2500" dirty="0" smtClean="0"/>
              <a:t>Timber inventory level</a:t>
            </a:r>
          </a:p>
          <a:p>
            <a:r>
              <a:rPr lang="en-US" sz="2500" dirty="0" smtClean="0"/>
              <a:t>Mill capacity and operating rate </a:t>
            </a:r>
          </a:p>
          <a:p>
            <a:r>
              <a:rPr lang="en-US" sz="2500" dirty="0" smtClean="0"/>
              <a:t>Weather condition and local logging capacity</a:t>
            </a:r>
          </a:p>
          <a:p>
            <a:r>
              <a:rPr lang="en-US" sz="2500" dirty="0" smtClean="0"/>
              <a:t>Landowners’ expectations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143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5181600"/>
            <a:ext cx="86106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17055"/>
            <a:ext cx="8915400" cy="2133600"/>
          </a:xfrm>
        </p:spPr>
        <p:txBody>
          <a:bodyPr/>
          <a:lstStyle/>
          <a:p>
            <a:r>
              <a:rPr lang="en-US" dirty="0" smtClean="0"/>
              <a:t>U.S. population grows slowly</a:t>
            </a:r>
          </a:p>
          <a:p>
            <a:r>
              <a:rPr lang="en-US" dirty="0"/>
              <a:t>Household formation growth </a:t>
            </a:r>
            <a:r>
              <a:rPr lang="en-US" dirty="0" smtClean="0"/>
              <a:t>has been </a:t>
            </a:r>
            <a:r>
              <a:rPr lang="en-US" dirty="0"/>
              <a:t>improving but lower than long-term average </a:t>
            </a:r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36" y="2057400"/>
            <a:ext cx="6477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50773" y="6415870"/>
            <a:ext cx="468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Federal Reserve Bank of San Francisco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24600" y="1447800"/>
            <a:ext cx="1676400" cy="3657600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57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 general economy has been improving slowly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078332"/>
              </p:ext>
            </p:extLst>
          </p:nvPr>
        </p:nvGraphicFramePr>
        <p:xfrm>
          <a:off x="177800" y="1295400"/>
          <a:ext cx="8509000" cy="457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67500" y="6324600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Source: IMF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62825" y="1368049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Unemployment rate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68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Housing starts will continue slow recovery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85039"/>
              </p:ext>
            </p:extLst>
          </p:nvPr>
        </p:nvGraphicFramePr>
        <p:xfrm>
          <a:off x="381000" y="1524001"/>
          <a:ext cx="82296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0" y="6248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Fannie Mae, September 2017  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2971800"/>
            <a:ext cx="6477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01000" y="307006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1.3 million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0" y="352829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945,000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41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Remodeling and repairs growth might trend </a:t>
            </a:r>
            <a:r>
              <a:rPr lang="en-US" sz="4000" b="1" dirty="0" smtClean="0"/>
              <a:t>down</a:t>
            </a:r>
            <a:r>
              <a:rPr lang="en-US" b="1" dirty="0" smtClean="0"/>
              <a:t> slightly</a:t>
            </a:r>
            <a:endParaRPr lang="en-US" b="1" dirty="0"/>
          </a:p>
        </p:txBody>
      </p:sp>
      <p:pic>
        <p:nvPicPr>
          <p:cNvPr id="3076" name="Picture 4" descr="http://www.jchs.harvard.edu/sites/jchs.harvard.edu/files/lira2017-q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9" y="1295400"/>
            <a:ext cx="7885042" cy="527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Industrial production growth rate</a:t>
            </a:r>
            <a:endParaRPr lang="en-US" sz="31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503892"/>
              </p:ext>
            </p:extLst>
          </p:nvPr>
        </p:nvGraphicFramePr>
        <p:xfrm>
          <a:off x="152400" y="1600200"/>
          <a:ext cx="83820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292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IMF, Federal Reserve Board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29400" y="1676400"/>
            <a:ext cx="1828843" cy="3402289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1"/>
          <p:cNvSpPr txBox="1"/>
          <p:nvPr/>
        </p:nvSpPr>
        <p:spPr>
          <a:xfrm>
            <a:off x="7048487" y="2322946"/>
            <a:ext cx="838267" cy="3925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Forecast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6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U.S. South is the “wood basket” of the country…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140798"/>
              </p:ext>
            </p:extLst>
          </p:nvPr>
        </p:nvGraphicFramePr>
        <p:xfrm>
          <a:off x="228600" y="16002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72200" y="528796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USFS FIA &amp; TPO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other factors to consider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Impacts of Hurricane Harvey and Irma </a:t>
            </a:r>
          </a:p>
          <a:p>
            <a:r>
              <a:rPr lang="en-US" dirty="0" smtClean="0"/>
              <a:t>Impacts of wildfire in BC</a:t>
            </a:r>
          </a:p>
          <a:p>
            <a:r>
              <a:rPr lang="en-US" dirty="0" smtClean="0"/>
              <a:t>Final decision on the U.S.-Canada softwood lumber agreement</a:t>
            </a:r>
          </a:p>
          <a:p>
            <a:r>
              <a:rPr lang="en-US" dirty="0" smtClean="0"/>
              <a:t>Impacts of </a:t>
            </a:r>
            <a:r>
              <a:rPr lang="en-US" dirty="0" err="1" smtClean="0"/>
              <a:t>Brexit</a:t>
            </a:r>
            <a:r>
              <a:rPr lang="en-US" dirty="0" smtClean="0"/>
              <a:t> on wood pellets export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14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6877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Demand for timber products is expect to improve slowly with the recovery of housing market, expansion of repair &amp; remodeling expenditures, and some favorable factors </a:t>
            </a:r>
          </a:p>
          <a:p>
            <a:r>
              <a:rPr lang="en-US" sz="2800" dirty="0" smtClean="0"/>
              <a:t>A large over-supply on the stump will continue to keep </a:t>
            </a:r>
            <a:r>
              <a:rPr lang="en-US" sz="2800" dirty="0" err="1" smtClean="0"/>
              <a:t>sawtimber</a:t>
            </a:r>
            <a:r>
              <a:rPr lang="en-US" sz="2800" dirty="0" smtClean="0"/>
              <a:t> prices down</a:t>
            </a:r>
          </a:p>
          <a:p>
            <a:r>
              <a:rPr lang="en-US" sz="2800" dirty="0" smtClean="0"/>
              <a:t>Pulpwood prices are expected to remain strong but will feel </a:t>
            </a:r>
            <a:r>
              <a:rPr lang="en-US" sz="2800" dirty="0"/>
              <a:t>downward </a:t>
            </a:r>
            <a:r>
              <a:rPr lang="en-US" sz="2800" dirty="0" smtClean="0"/>
              <a:t>pressure from increased lumber production</a:t>
            </a:r>
          </a:p>
          <a:p>
            <a:r>
              <a:rPr lang="en-US" sz="2800" dirty="0" smtClean="0"/>
              <a:t>It still take years to get to the new norm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945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 the world</a:t>
            </a:r>
            <a:endParaRPr lang="en-US" b="1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311991"/>
              </p:ext>
            </p:extLst>
          </p:nvPr>
        </p:nvGraphicFramePr>
        <p:xfrm>
          <a:off x="457200" y="16002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0" y="5257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USFS FIA &amp; TPO, FAO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5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If U.S. South were a country…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382963"/>
          </a:xfrm>
        </p:spPr>
        <p:txBody>
          <a:bodyPr/>
          <a:lstStyle/>
          <a:p>
            <a:r>
              <a:rPr lang="en-US" dirty="0" smtClean="0"/>
              <a:t>No. 1 producer of industrial </a:t>
            </a:r>
            <a:r>
              <a:rPr lang="en-US" dirty="0" err="1" smtClean="0"/>
              <a:t>roundwood</a:t>
            </a:r>
            <a:endParaRPr lang="en-US" dirty="0" smtClean="0"/>
          </a:p>
          <a:p>
            <a:r>
              <a:rPr lang="en-US" dirty="0"/>
              <a:t>No. </a:t>
            </a:r>
            <a:r>
              <a:rPr lang="en-US" dirty="0" smtClean="0"/>
              <a:t>1 </a:t>
            </a:r>
            <a:r>
              <a:rPr lang="en-US" dirty="0"/>
              <a:t>producer of </a:t>
            </a:r>
            <a:r>
              <a:rPr lang="en-US" dirty="0" smtClean="0"/>
              <a:t>pulpwood </a:t>
            </a:r>
            <a:r>
              <a:rPr lang="en-US" dirty="0" err="1"/>
              <a:t>roundwood</a:t>
            </a:r>
            <a:endParaRPr lang="en-US" dirty="0"/>
          </a:p>
          <a:p>
            <a:r>
              <a:rPr lang="en-US" dirty="0"/>
              <a:t>No. </a:t>
            </a:r>
            <a:r>
              <a:rPr lang="en-US" dirty="0" smtClean="0"/>
              <a:t>3 producer of </a:t>
            </a:r>
            <a:r>
              <a:rPr lang="en-US" dirty="0" err="1" smtClean="0"/>
              <a:t>sawlog</a:t>
            </a:r>
            <a:r>
              <a:rPr lang="en-US" dirty="0"/>
              <a:t> </a:t>
            </a:r>
            <a:r>
              <a:rPr lang="en-US" dirty="0" smtClean="0"/>
              <a:t>and veneer logs after Canada and 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4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Area of timberland by forest type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156762"/>
              </p:ext>
            </p:extLst>
          </p:nvPr>
        </p:nvGraphicFramePr>
        <p:xfrm>
          <a:off x="457200" y="1219200"/>
          <a:ext cx="8382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45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Area of timberland by ownership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204845"/>
              </p:ext>
            </p:extLst>
          </p:nvPr>
        </p:nvGraphicFramePr>
        <p:xfrm>
          <a:off x="152400" y="1447800"/>
          <a:ext cx="8077199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9401" y="5334000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 </a:t>
            </a:r>
            <a:r>
              <a:rPr lang="en-US" b="1" dirty="0" smtClean="0"/>
              <a:t>USFS FIA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09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Southern industrial </a:t>
            </a:r>
            <a:r>
              <a:rPr lang="en-US" sz="3600" b="1" dirty="0" err="1" smtClean="0"/>
              <a:t>roundwood</a:t>
            </a:r>
            <a:r>
              <a:rPr lang="en-US" sz="3600" b="1" dirty="0" smtClean="0"/>
              <a:t> harvest has been recovering, mostly in pulpwood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543432"/>
              </p:ext>
            </p:extLst>
          </p:nvPr>
        </p:nvGraphicFramePr>
        <p:xfrm>
          <a:off x="228600" y="1447800"/>
          <a:ext cx="8610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30542" y="6339448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 </a:t>
            </a:r>
            <a:r>
              <a:rPr lang="en-US" b="1" dirty="0" smtClean="0"/>
              <a:t>USFS TPO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87037" y="3448985"/>
            <a:ext cx="78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40%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487037" y="3505200"/>
            <a:ext cx="0" cy="228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1200" y="3352800"/>
            <a:ext cx="6400800" cy="0"/>
          </a:xfrm>
          <a:prstGeom prst="line">
            <a:avLst/>
          </a:prstGeom>
          <a:ln w="28575">
            <a:solidFill>
              <a:srgbClr val="E6E6E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5000" y="3968931"/>
            <a:ext cx="6553200" cy="0"/>
          </a:xfrm>
          <a:prstGeom prst="line">
            <a:avLst/>
          </a:prstGeom>
          <a:ln w="28575">
            <a:solidFill>
              <a:srgbClr val="E6E6E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2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1139</Words>
  <Application>Microsoft Office PowerPoint</Application>
  <PresentationFormat>On-screen Show (4:3)</PresentationFormat>
  <Paragraphs>216</Paragraphs>
  <Slides>41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宋体</vt:lpstr>
      <vt:lpstr>Arial</vt:lpstr>
      <vt:lpstr>Calibri</vt:lpstr>
      <vt:lpstr>Office Theme</vt:lpstr>
      <vt:lpstr>1_Office Theme</vt:lpstr>
      <vt:lpstr>Southern Timber Industry Situation and Outlook</vt:lpstr>
      <vt:lpstr>Outline</vt:lpstr>
      <vt:lpstr>Major timber products</vt:lpstr>
      <vt:lpstr>U.S. South is the “wood basket” of the country…</vt:lpstr>
      <vt:lpstr>and the world</vt:lpstr>
      <vt:lpstr>If U.S. South were a country… </vt:lpstr>
      <vt:lpstr>Area of timberland by forest type</vt:lpstr>
      <vt:lpstr>Area of timberland by ownership</vt:lpstr>
      <vt:lpstr>Southern industrial roundwood harvest has been recovering, mostly in pulpwood</vt:lpstr>
      <vt:lpstr>In Georgia, total industrial roundwood harvest back to pre-recession level but sawlogs still 18% below 2005 level</vt:lpstr>
      <vt:lpstr>We are growing more than we cut</vt:lpstr>
      <vt:lpstr>We are growing more than we cut</vt:lpstr>
      <vt:lpstr>Growing stock has been accumulated, especially in sawtimber class</vt:lpstr>
      <vt:lpstr>Summary of forest resources in U.S. South</vt:lpstr>
      <vt:lpstr>Derived demand from end products</vt:lpstr>
      <vt:lpstr>PowerPoint Presentation</vt:lpstr>
      <vt:lpstr>PowerPoint Presentation</vt:lpstr>
      <vt:lpstr>Restructuring in the pulp and paper industry</vt:lpstr>
      <vt:lpstr>Lumber production has increased as housing market recovers, but at a slower rate</vt:lpstr>
      <vt:lpstr>Why lumber production grows slower? </vt:lpstr>
      <vt:lpstr>Lumber production has increased as repair and remodeling expenditure rises</vt:lpstr>
      <vt:lpstr>Structural panel production has increased gradually with residential construction and repair/modeling</vt:lpstr>
      <vt:lpstr>Lumber and panel prices have improved, recently reaching record-high levels  </vt:lpstr>
      <vt:lpstr>But pine sawtimber prices in the South show no response to improved lumber prices</vt:lpstr>
      <vt:lpstr>Pine grade sawmill capacity still well below 2006</vt:lpstr>
      <vt:lpstr>Paper and paperboard production in the U.S.</vt:lpstr>
      <vt:lpstr>Pulpwood prices held up well during the recession and after, slightly trended down over the past year</vt:lpstr>
      <vt:lpstr>Why pulpwood prices held up well during then and declined now?</vt:lpstr>
      <vt:lpstr>Stumpage prices in U.S. South  (nominal price)</vt:lpstr>
      <vt:lpstr>Observations</vt:lpstr>
      <vt:lpstr>Stumpage prices in U.S. South  (1982 real price)</vt:lpstr>
      <vt:lpstr>Timber market outlook</vt:lpstr>
      <vt:lpstr>Key supply and demand factors affecting timber products prices</vt:lpstr>
      <vt:lpstr>Key supply and demand factors affecting timber products prices (con’t.)</vt:lpstr>
      <vt:lpstr>PowerPoint Presentation</vt:lpstr>
      <vt:lpstr>US general economy has been improving slowly</vt:lpstr>
      <vt:lpstr>Housing starts will continue slow recovery</vt:lpstr>
      <vt:lpstr>Remodeling and repairs growth might trend down slightly</vt:lpstr>
      <vt:lpstr>Industrial production growth rate</vt:lpstr>
      <vt:lpstr>Some other factors to consider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Yanshu Li</dc:creator>
  <cp:lastModifiedBy>li yanshu</cp:lastModifiedBy>
  <cp:revision>241</cp:revision>
  <cp:lastPrinted>2017-09-25T14:33:34Z</cp:lastPrinted>
  <dcterms:created xsi:type="dcterms:W3CDTF">2017-05-19T17:22:34Z</dcterms:created>
  <dcterms:modified xsi:type="dcterms:W3CDTF">2017-09-26T04:19:48Z</dcterms:modified>
</cp:coreProperties>
</file>