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6" r:id="rId4"/>
    <p:sldId id="267" r:id="rId5"/>
    <p:sldId id="268" r:id="rId6"/>
    <p:sldId id="261" r:id="rId7"/>
    <p:sldId id="263" r:id="rId8"/>
    <p:sldId id="266" r:id="rId9"/>
    <p:sldId id="264" r:id="rId10"/>
    <p:sldId id="265" r:id="rId11"/>
    <p:sldId id="262" r:id="rId12"/>
    <p:sldId id="258" r:id="rId13"/>
    <p:sldId id="257" r:id="rId14"/>
    <p:sldId id="260" r:id="rId15"/>
    <p:sldId id="259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33CC"/>
    <a:srgbClr val="CC3300"/>
    <a:srgbClr val="82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02" autoAdjust="0"/>
  </p:normalViewPr>
  <p:slideViewPr>
    <p:cSldViewPr showGuides="1">
      <p:cViewPr varScale="1">
        <p:scale>
          <a:sx n="65" d="100"/>
          <a:sy n="65" d="100"/>
        </p:scale>
        <p:origin x="1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0.000</c:formatCode>
                <c:ptCount val="18"/>
                <c:pt idx="0">
                  <c:v>15.516999999999999</c:v>
                </c:pt>
                <c:pt idx="1">
                  <c:v>15.77</c:v>
                </c:pt>
                <c:pt idx="2">
                  <c:v>13.96</c:v>
                </c:pt>
                <c:pt idx="3">
                  <c:v>13.48</c:v>
                </c:pt>
                <c:pt idx="4">
                  <c:v>13.66</c:v>
                </c:pt>
                <c:pt idx="5">
                  <c:v>14.244999999999999</c:v>
                </c:pt>
                <c:pt idx="6">
                  <c:v>15.27</c:v>
                </c:pt>
                <c:pt idx="7">
                  <c:v>10.827</c:v>
                </c:pt>
                <c:pt idx="8">
                  <c:v>9.4710000000000001</c:v>
                </c:pt>
                <c:pt idx="9">
                  <c:v>9.15</c:v>
                </c:pt>
                <c:pt idx="10">
                  <c:v>10.97</c:v>
                </c:pt>
                <c:pt idx="11">
                  <c:v>14.734999999999999</c:v>
                </c:pt>
                <c:pt idx="12">
                  <c:v>12.314</c:v>
                </c:pt>
                <c:pt idx="13">
                  <c:v>10.407</c:v>
                </c:pt>
                <c:pt idx="14">
                  <c:v>11.037000000000001</c:v>
                </c:pt>
                <c:pt idx="15">
                  <c:v>8.5809999999999995</c:v>
                </c:pt>
                <c:pt idx="16">
                  <c:v>10.073</c:v>
                </c:pt>
                <c:pt idx="17">
                  <c:v>12.62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E-461B-8E9F-D042A256B5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Harvested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0.000</c:formatCode>
                <c:ptCount val="18"/>
                <c:pt idx="0">
                  <c:v>13.052</c:v>
                </c:pt>
                <c:pt idx="1">
                  <c:v>13.83</c:v>
                </c:pt>
                <c:pt idx="2">
                  <c:v>12.417</c:v>
                </c:pt>
                <c:pt idx="3">
                  <c:v>12.004</c:v>
                </c:pt>
                <c:pt idx="4">
                  <c:v>13.06</c:v>
                </c:pt>
                <c:pt idx="5">
                  <c:v>13.8</c:v>
                </c:pt>
                <c:pt idx="6">
                  <c:v>12.73</c:v>
                </c:pt>
                <c:pt idx="7">
                  <c:v>10.49</c:v>
                </c:pt>
                <c:pt idx="8">
                  <c:v>7.57</c:v>
                </c:pt>
                <c:pt idx="9">
                  <c:v>7.5339999999999998</c:v>
                </c:pt>
                <c:pt idx="10">
                  <c:v>10.7</c:v>
                </c:pt>
                <c:pt idx="11">
                  <c:v>9.4619999999999997</c:v>
                </c:pt>
                <c:pt idx="12">
                  <c:v>9.3209999999999997</c:v>
                </c:pt>
                <c:pt idx="13">
                  <c:v>7.5439999999999996</c:v>
                </c:pt>
                <c:pt idx="14">
                  <c:v>9.35</c:v>
                </c:pt>
                <c:pt idx="15">
                  <c:v>8.0749999999999993</c:v>
                </c:pt>
                <c:pt idx="16">
                  <c:v>9.5090000000000003</c:v>
                </c:pt>
                <c:pt idx="17">
                  <c:v>11.505000000000001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E-461B-8E9F-D042A256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4480"/>
        <c:axId val="91385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Yield</c:v>
                </c:pt>
              </c:strCache>
            </c:strRef>
          </c:tx>
          <c:spPr>
            <a:ln w="50800" cap="sq">
              <a:solidFill>
                <a:schemeClr val="tx1"/>
              </a:solidFill>
              <a:miter lim="800000"/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632</c:v>
                </c:pt>
                <c:pt idx="1">
                  <c:v>705</c:v>
                </c:pt>
                <c:pt idx="2">
                  <c:v>665</c:v>
                </c:pt>
                <c:pt idx="3">
                  <c:v>730</c:v>
                </c:pt>
                <c:pt idx="4">
                  <c:v>855</c:v>
                </c:pt>
                <c:pt idx="5">
                  <c:v>831</c:v>
                </c:pt>
                <c:pt idx="6">
                  <c:v>814</c:v>
                </c:pt>
                <c:pt idx="7">
                  <c:v>879</c:v>
                </c:pt>
                <c:pt idx="8">
                  <c:v>813</c:v>
                </c:pt>
                <c:pt idx="9">
                  <c:v>776</c:v>
                </c:pt>
                <c:pt idx="10">
                  <c:v>812</c:v>
                </c:pt>
                <c:pt idx="11">
                  <c:v>790</c:v>
                </c:pt>
                <c:pt idx="12">
                  <c:v>892</c:v>
                </c:pt>
                <c:pt idx="13">
                  <c:v>821</c:v>
                </c:pt>
                <c:pt idx="14">
                  <c:v>838</c:v>
                </c:pt>
                <c:pt idx="15">
                  <c:v>766</c:v>
                </c:pt>
                <c:pt idx="16">
                  <c:v>867</c:v>
                </c:pt>
                <c:pt idx="17">
                  <c:v>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0E-461B-8E9F-D042A256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14880"/>
        <c:axId val="47112576"/>
      </c:lineChart>
      <c:catAx>
        <c:axId val="912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Crop Year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138560"/>
        <c:crosses val="autoZero"/>
        <c:auto val="1"/>
        <c:lblAlgn val="ctr"/>
        <c:lblOffset val="100"/>
        <c:noMultiLvlLbl val="0"/>
      </c:catAx>
      <c:valAx>
        <c:axId val="9138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 Acres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124480"/>
        <c:crosses val="autoZero"/>
        <c:crossBetween val="between"/>
      </c:valAx>
      <c:valAx>
        <c:axId val="47112576"/>
        <c:scaling>
          <c:orientation val="minMax"/>
          <c:min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Lbs Per Acre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114880"/>
        <c:crosses val="max"/>
        <c:crossBetween val="between"/>
      </c:valAx>
      <c:catAx>
        <c:axId val="4711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11257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5465510890086107"/>
          <c:y val="0.91794602154993787"/>
          <c:w val="0.41764976746327764"/>
          <c:h val="6.086665975963531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82C6D8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13.26</c:v>
                </c:pt>
                <c:pt idx="1">
                  <c:v>12.04</c:v>
                </c:pt>
                <c:pt idx="2">
                  <c:v>14.38</c:v>
                </c:pt>
                <c:pt idx="3">
                  <c:v>11.71</c:v>
                </c:pt>
                <c:pt idx="4">
                  <c:v>13.03</c:v>
                </c:pt>
                <c:pt idx="5">
                  <c:v>10.53</c:v>
                </c:pt>
                <c:pt idx="6">
                  <c:v>11.25</c:v>
                </c:pt>
                <c:pt idx="7">
                  <c:v>9.15</c:v>
                </c:pt>
                <c:pt idx="8">
                  <c:v>14.92</c:v>
                </c:pt>
                <c:pt idx="9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E-4D19-B595-CCDBD731F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24032"/>
        <c:axId val="102525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Mkt Share</c:v>
                </c:pt>
              </c:strCache>
            </c:strRef>
          </c:tx>
          <c:spPr>
            <a:ln w="50800" cap="sq">
              <a:solidFill>
                <a:srgbClr val="CC3300"/>
              </a:solidFill>
              <a:miter lim="800000"/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2017P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43.89275074478649</c:v>
                </c:pt>
                <c:pt idx="1">
                  <c:v>33.650083845723863</c:v>
                </c:pt>
                <c:pt idx="2">
                  <c:v>41.191635634488691</c:v>
                </c:pt>
                <c:pt idx="3">
                  <c:v>25.450988915453166</c:v>
                </c:pt>
                <c:pt idx="4">
                  <c:v>28.045630650021526</c:v>
                </c:pt>
                <c:pt idx="5">
                  <c:v>25.614205789345657</c:v>
                </c:pt>
                <c:pt idx="6">
                  <c:v>31.887755102040817</c:v>
                </c:pt>
                <c:pt idx="7">
                  <c:v>25.935374149659861</c:v>
                </c:pt>
                <c:pt idx="8">
                  <c:v>39.744272775705916</c:v>
                </c:pt>
                <c:pt idx="9">
                  <c:v>39.438856537850711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E-4D19-B595-CCDBD731F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42336"/>
        <c:axId val="102540416"/>
      </c:lineChart>
      <c:catAx>
        <c:axId val="10252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Crop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525952"/>
        <c:crosses val="autoZero"/>
        <c:auto val="1"/>
        <c:lblAlgn val="ctr"/>
        <c:lblOffset val="100"/>
        <c:noMultiLvlLbl val="0"/>
      </c:catAx>
      <c:valAx>
        <c:axId val="102525952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524032"/>
        <c:crosses val="autoZero"/>
        <c:crossBetween val="between"/>
        <c:majorUnit val="2"/>
      </c:valAx>
      <c:valAx>
        <c:axId val="1025404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542336"/>
        <c:crosses val="max"/>
        <c:crossBetween val="between"/>
      </c:valAx>
      <c:catAx>
        <c:axId val="10254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54041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42.32</c:v>
                </c:pt>
                <c:pt idx="1">
                  <c:v>43.03</c:v>
                </c:pt>
                <c:pt idx="2">
                  <c:v>52.25</c:v>
                </c:pt>
                <c:pt idx="3">
                  <c:v>56.96</c:v>
                </c:pt>
                <c:pt idx="4">
                  <c:v>53.51</c:v>
                </c:pt>
                <c:pt idx="5">
                  <c:v>57.03</c:v>
                </c:pt>
                <c:pt idx="6">
                  <c:v>52.72</c:v>
                </c:pt>
                <c:pt idx="7">
                  <c:v>46.58</c:v>
                </c:pt>
                <c:pt idx="8">
                  <c:v>50.88</c:v>
                </c:pt>
                <c:pt idx="9">
                  <c:v>55.79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1-463C-9B21-79AAAC5D8A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2017P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13.88</c:v>
                </c:pt>
                <c:pt idx="1">
                  <c:v>20.149999999999999</c:v>
                </c:pt>
                <c:pt idx="2">
                  <c:v>17.64</c:v>
                </c:pt>
                <c:pt idx="3">
                  <c:v>28.8</c:v>
                </c:pt>
                <c:pt idx="4">
                  <c:v>29.12</c:v>
                </c:pt>
                <c:pt idx="5">
                  <c:v>26.58</c:v>
                </c:pt>
                <c:pt idx="6">
                  <c:v>20.53</c:v>
                </c:pt>
                <c:pt idx="7">
                  <c:v>23.03</c:v>
                </c:pt>
                <c:pt idx="8">
                  <c:v>19.47</c:v>
                </c:pt>
                <c:pt idx="9">
                  <c:v>19.68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1-463C-9B21-79AAAC5D8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4752"/>
        <c:axId val="102316672"/>
      </c:barChart>
      <c:catAx>
        <c:axId val="10231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Crop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316672"/>
        <c:crosses val="autoZero"/>
        <c:auto val="1"/>
        <c:lblAlgn val="ctr"/>
        <c:lblOffset val="100"/>
        <c:noMultiLvlLbl val="0"/>
      </c:catAx>
      <c:valAx>
        <c:axId val="10231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3147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59784776902887138"/>
          <c:y val="5.3168427959662937E-2"/>
          <c:w val="0.30722843855044435"/>
          <c:h val="6.086665975963531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142068779864"/>
          <c:y val="2.8834618383347957E-2"/>
          <c:w val="0.80716647598537361"/>
          <c:h val="0.78181891658777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tx1"/>
            </a:solidFill>
            <a:ln w="63500" cap="sq">
              <a:noFill/>
              <a:prstDash val="solid"/>
              <a:miter lim="800000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87-46EA-ABF1-12F52B31E01F}"/>
              </c:ext>
            </c:extLst>
          </c:dPt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2017P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33.408999999999992</c:v>
                </c:pt>
                <c:pt idx="1">
                  <c:v>32.318999999999996</c:v>
                </c:pt>
                <c:pt idx="2">
                  <c:v>35.063000000000002</c:v>
                </c:pt>
                <c:pt idx="3">
                  <c:v>30.628</c:v>
                </c:pt>
                <c:pt idx="4">
                  <c:v>38.199999999999996</c:v>
                </c:pt>
                <c:pt idx="5">
                  <c:v>40.210000000000008</c:v>
                </c:pt>
                <c:pt idx="6">
                  <c:v>37.97</c:v>
                </c:pt>
                <c:pt idx="7">
                  <c:v>38.183</c:v>
                </c:pt>
                <c:pt idx="8">
                  <c:v>41.177999999999997</c:v>
                </c:pt>
                <c:pt idx="9">
                  <c:v>34.72</c:v>
                </c:pt>
                <c:pt idx="10">
                  <c:v>38.399999999999991</c:v>
                </c:pt>
                <c:pt idx="11">
                  <c:v>47.064999999999998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7-46EA-ABF1-12F52B31E0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0" cap="sq">
              <a:noFill/>
              <a:prstDash val="sysDash"/>
              <a:miter lim="800000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87-46EA-ABF1-12F52B31E01F}"/>
              </c:ext>
            </c:extLst>
          </c:dPt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2017P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20.536000000000001</c:v>
                </c:pt>
                <c:pt idx="1">
                  <c:v>20.5</c:v>
                </c:pt>
                <c:pt idx="2">
                  <c:v>21.37</c:v>
                </c:pt>
                <c:pt idx="3">
                  <c:v>14.25</c:v>
                </c:pt>
                <c:pt idx="4">
                  <c:v>10.6</c:v>
                </c:pt>
                <c:pt idx="5">
                  <c:v>31.08</c:v>
                </c:pt>
                <c:pt idx="6">
                  <c:v>50.36</c:v>
                </c:pt>
                <c:pt idx="7">
                  <c:v>62.71</c:v>
                </c:pt>
                <c:pt idx="8">
                  <c:v>66.92</c:v>
                </c:pt>
                <c:pt idx="9">
                  <c:v>58.2</c:v>
                </c:pt>
                <c:pt idx="10">
                  <c:v>48.42</c:v>
                </c:pt>
                <c:pt idx="11">
                  <c:v>39.47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7-46EA-ABF1-12F52B31E0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2017P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9.48</c:v>
                </c:pt>
                <c:pt idx="1">
                  <c:v>10.051</c:v>
                </c:pt>
                <c:pt idx="2">
                  <c:v>6.3369999999999997</c:v>
                </c:pt>
                <c:pt idx="3">
                  <c:v>2.9470000000000001</c:v>
                </c:pt>
                <c:pt idx="4">
                  <c:v>2.6</c:v>
                </c:pt>
                <c:pt idx="5">
                  <c:v>3.35</c:v>
                </c:pt>
                <c:pt idx="6">
                  <c:v>3.8</c:v>
                </c:pt>
                <c:pt idx="7">
                  <c:v>2.35</c:v>
                </c:pt>
                <c:pt idx="8">
                  <c:v>3.65</c:v>
                </c:pt>
                <c:pt idx="9">
                  <c:v>3.8</c:v>
                </c:pt>
                <c:pt idx="10">
                  <c:v>2.75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7-46EA-ABF1-12F52B31E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89248"/>
        <c:axId val="102391168"/>
      </c:barChart>
      <c:catAx>
        <c:axId val="10238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solidFill>
                      <a:schemeClr val="tx1"/>
                    </a:solidFill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Crop Year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02391168"/>
        <c:crosses val="autoZero"/>
        <c:auto val="1"/>
        <c:lblAlgn val="ctr"/>
        <c:lblOffset val="100"/>
        <c:noMultiLvlLbl val="0"/>
      </c:catAx>
      <c:valAx>
        <c:axId val="102391168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>
                    <a:solidFill>
                      <a:schemeClr val="tx1"/>
                    </a:solidFill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solidFill>
                  <a:schemeClr val="tx1"/>
                </a:solidFill>
              </a:defRPr>
            </a:pPr>
            <a:endParaRPr lang="en-US"/>
          </a:p>
        </c:txPr>
        <c:crossAx val="102389248"/>
        <c:crosses val="autoZero"/>
        <c:crossBetween val="between"/>
        <c:majorUnit val="10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0803640700572804"/>
          <c:y val="5.274088423390063E-2"/>
          <c:w val="0.33938351456067989"/>
          <c:h val="7.698530368103313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0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F0-4DF7-B1CB-9D2C77ADD88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F0-4DF7-B1CB-9D2C77ADD88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F0-4DF7-B1CB-9D2C77ADD887}"/>
              </c:ext>
            </c:extLst>
          </c:dPt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2017P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35.5</c:v>
                </c:pt>
                <c:pt idx="1">
                  <c:v>37</c:v>
                </c:pt>
                <c:pt idx="2">
                  <c:v>36.700000000000003</c:v>
                </c:pt>
                <c:pt idx="3">
                  <c:v>32</c:v>
                </c:pt>
                <c:pt idx="4">
                  <c:v>30.5</c:v>
                </c:pt>
                <c:pt idx="5">
                  <c:v>34</c:v>
                </c:pt>
                <c:pt idx="6">
                  <c:v>35</c:v>
                </c:pt>
                <c:pt idx="7">
                  <c:v>32.75</c:v>
                </c:pt>
                <c:pt idx="8">
                  <c:v>30</c:v>
                </c:pt>
                <c:pt idx="9">
                  <c:v>22</c:v>
                </c:pt>
                <c:pt idx="10">
                  <c:v>22.75</c:v>
                </c:pt>
                <c:pt idx="11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0-4DF7-B1CB-9D2C77ADD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62592"/>
        <c:axId val="1024648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635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2017P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50</c:v>
                </c:pt>
                <c:pt idx="1">
                  <c:v>51</c:v>
                </c:pt>
                <c:pt idx="2">
                  <c:v>44</c:v>
                </c:pt>
                <c:pt idx="3">
                  <c:v>50</c:v>
                </c:pt>
                <c:pt idx="4">
                  <c:v>46</c:v>
                </c:pt>
                <c:pt idx="5">
                  <c:v>38</c:v>
                </c:pt>
                <c:pt idx="6">
                  <c:v>36</c:v>
                </c:pt>
                <c:pt idx="7">
                  <c:v>34.5</c:v>
                </c:pt>
                <c:pt idx="8">
                  <c:v>34</c:v>
                </c:pt>
                <c:pt idx="9">
                  <c:v>35</c:v>
                </c:pt>
                <c:pt idx="10">
                  <c:v>37.5</c:v>
                </c:pt>
                <c:pt idx="11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F0-4DF7-B1CB-9D2C77ADD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62592"/>
        <c:axId val="102464896"/>
      </c:lineChart>
      <c:catAx>
        <c:axId val="10246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solidFill>
                      <a:schemeClr val="tx1"/>
                    </a:solidFill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Crop Year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en-US"/>
          </a:p>
        </c:txPr>
        <c:crossAx val="102464896"/>
        <c:crosses val="autoZero"/>
        <c:auto val="1"/>
        <c:lblAlgn val="ctr"/>
        <c:lblOffset val="100"/>
        <c:noMultiLvlLbl val="0"/>
      </c:catAx>
      <c:valAx>
        <c:axId val="10246489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>
                    <a:solidFill>
                      <a:schemeClr val="tx1"/>
                    </a:solidFill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solidFill>
                  <a:schemeClr val="tx1"/>
                </a:solidFill>
              </a:defRPr>
            </a:pPr>
            <a:endParaRPr lang="en-US"/>
          </a:p>
        </c:txPr>
        <c:crossAx val="1024625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6458316763434868"/>
          <c:y val="6.2734002095912733E-2"/>
          <c:w val="0.3121353517678977"/>
          <c:h val="9.9408811392999286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EE97-E26A-43CB-9ED5-0CDBF8D2A815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F4734-C0C2-485F-9147-BF7881393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734-C0C2-485F-9147-BF7881393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C3AE-B088-46FC-ADE0-EB36636D160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0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1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4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0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9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8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57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7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7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2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752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1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53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6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1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1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8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6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9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19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3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29A2-DBD0-4B13-8ADA-149CC21772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2752-3784-482F-A79A-5529A01C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2D1D-E744-4B2F-B639-DE94646F8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9844-B22D-480B-AC20-31A566B7F8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8" y="1028343"/>
            <a:ext cx="841768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2017-18 Cotton Situation and Outlook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 Shurley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Cotton Economist/Professor Emeritus of Cotton Economics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Southern Region Outlook Conference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September 25-27, 2017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Atlanta, 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18" y="3108668"/>
            <a:ext cx="3559804" cy="94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73036"/>
              </p:ext>
            </p:extLst>
          </p:nvPr>
        </p:nvGraphicFramePr>
        <p:xfrm>
          <a:off x="329184" y="828020"/>
          <a:ext cx="8485632" cy="565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228" y="304800"/>
            <a:ext cx="8775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US Cotton Exports and Market Share (% of World Exports)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4770" y="3886200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0658" y="2272164"/>
            <a:ext cx="162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Market Share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9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75492"/>
              </p:ext>
            </p:extLst>
          </p:nvPr>
        </p:nvGraphicFramePr>
        <p:xfrm>
          <a:off x="228600" y="914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20040"/>
            <a:ext cx="8837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Production and Exports by Major Foreign Exporting Countries*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" y="6309360"/>
            <a:ext cx="544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Includes India, Australia, Brazil, and Uzbekistan.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2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99504"/>
              </p:ext>
            </p:extLst>
          </p:nvPr>
        </p:nvGraphicFramePr>
        <p:xfrm>
          <a:off x="-82296" y="907825"/>
          <a:ext cx="9692640" cy="582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" y="25487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Ending Stocks– China, US, and Rest of the World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7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95694"/>
              </p:ext>
            </p:extLst>
          </p:nvPr>
        </p:nvGraphicFramePr>
        <p:xfrm>
          <a:off x="91440" y="838200"/>
          <a:ext cx="8686800" cy="576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80013" y="49642"/>
            <a:ext cx="9876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“The China Gap”</a:t>
            </a:r>
          </a:p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China Cotton Production vs Use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3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957" y="685798"/>
            <a:ext cx="751609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Remaining 2017 Crop Outlook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USDA October numbers will reduce the crop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Look to see if projected exports remain strong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Will demand continue to improve?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Crops in India, China, Australia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Prices likely 67 to 73 cents  (maybe 65 – 75)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8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83003-80C5-42EA-8DF7-B23541A8ED20}"/>
              </a:ext>
            </a:extLst>
          </p:cNvPr>
          <p:cNvSpPr txBox="1"/>
          <p:nvPr/>
        </p:nvSpPr>
        <p:spPr>
          <a:xfrm>
            <a:off x="457200" y="1676400"/>
            <a:ext cx="82942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Cottonseed program still a possibility</a:t>
            </a:r>
          </a:p>
          <a:p>
            <a:pPr indent="292100"/>
            <a:r>
              <a:rPr lang="en-US" sz="2400" b="1" dirty="0">
                <a:solidFill>
                  <a:srgbClr val="C00000"/>
                </a:solidFill>
              </a:rPr>
              <a:t>-Hope to get it in Appropriations Conference Bill in December</a:t>
            </a:r>
          </a:p>
          <a:p>
            <a:pPr indent="292100"/>
            <a:r>
              <a:rPr lang="en-US" sz="2400" b="1" dirty="0">
                <a:solidFill>
                  <a:srgbClr val="C00000"/>
                </a:solidFill>
              </a:rPr>
              <a:t>-Would be for 2018 crop</a:t>
            </a:r>
          </a:p>
          <a:p>
            <a:pPr indent="292100"/>
            <a:r>
              <a:rPr lang="en-US" sz="2400" b="1" dirty="0">
                <a:solidFill>
                  <a:srgbClr val="C00000"/>
                </a:solidFill>
              </a:rPr>
              <a:t>-Would give landowner options on Generic Base acre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Still pursuing USDA to authorize CGCS Program</a:t>
            </a:r>
          </a:p>
          <a:p>
            <a:pPr indent="292100"/>
            <a:r>
              <a:rPr lang="en-US" sz="2400" b="1" dirty="0">
                <a:solidFill>
                  <a:srgbClr val="C00000"/>
                </a:solidFill>
              </a:rPr>
              <a:t>-Would be for 2017 and 2018 crops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Trying to get cotton back in Title I of new farm bill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CD7E-130B-4476-80CE-09A7D6354AC1}"/>
              </a:ext>
            </a:extLst>
          </p:cNvPr>
          <p:cNvSpPr/>
          <p:nvPr/>
        </p:nvSpPr>
        <p:spPr>
          <a:xfrm>
            <a:off x="1905000" y="609600"/>
            <a:ext cx="5120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Cotton Policy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A9C67-934E-4978-9E99-8A473B9D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4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193"/>
            <a:ext cx="6477000" cy="4320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796" y="5181600"/>
            <a:ext cx="43944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37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863" y="762000"/>
            <a:ext cx="808227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9933"/>
                </a:solidFill>
              </a:rPr>
              <a:t>Recent Past Cotton Economic Factors</a:t>
            </a:r>
          </a:p>
          <a:p>
            <a:endParaRPr lang="en-US" sz="2800" b="1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339933"/>
                </a:solidFill>
              </a:rPr>
              <a:t>Declining Demand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339933"/>
                </a:solidFill>
              </a:rPr>
              <a:t>High Stocks– World and China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339933"/>
              </a:solidFill>
            </a:endParaRPr>
          </a:p>
          <a:p>
            <a:endParaRPr lang="en-US" sz="2800" b="1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339933"/>
                </a:solidFill>
              </a:rPr>
              <a:t>Declining US Acreage and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3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3993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208823"/>
            <a:ext cx="745364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High stocks were actually irrelevant because  the majority was</a:t>
            </a:r>
          </a:p>
          <a:p>
            <a:r>
              <a:rPr lang="en-US" sz="2200" b="1" dirty="0"/>
              <a:t>held in China and the market knew that most of that was not</a:t>
            </a:r>
          </a:p>
          <a:p>
            <a:r>
              <a:rPr lang="en-US" sz="2200" b="1" dirty="0"/>
              <a:t>going into the pipeline.  It was China’s stocks </a:t>
            </a:r>
            <a:r>
              <a:rPr lang="en-US" sz="2200" b="1" u="sng" dirty="0"/>
              <a:t>policy</a:t>
            </a:r>
            <a:r>
              <a:rPr lang="en-US" sz="2200" b="1" dirty="0"/>
              <a:t> that was</a:t>
            </a:r>
          </a:p>
          <a:p>
            <a:r>
              <a:rPr lang="en-US" sz="2200" b="1" dirty="0"/>
              <a:t>important, not the stocks number. </a:t>
            </a:r>
          </a:p>
        </p:txBody>
      </p:sp>
    </p:spTree>
    <p:extLst>
      <p:ext uri="{BB962C8B-B14F-4D97-AF65-F5344CB8AC3E}">
        <p14:creationId xmlns:p14="http://schemas.microsoft.com/office/powerpoint/2010/main" val="309063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177" y="761999"/>
            <a:ext cx="8057655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New Dynamics of the Cotton Market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Demand is Improving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China stocks have been reduced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Emergence of new export markets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 has gained market share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566" y="2993378"/>
            <a:ext cx="805105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Massive stocks had less impact on prices than most imagined</a:t>
            </a:r>
          </a:p>
          <a:p>
            <a:r>
              <a:rPr lang="en-US" sz="2400" b="1" dirty="0"/>
              <a:t>because China reduced area and production, cut imports, and</a:t>
            </a:r>
          </a:p>
          <a:p>
            <a:r>
              <a:rPr lang="en-US" sz="2400" b="1" dirty="0"/>
              <a:t>utilized stocks in their mills– 2 years of very good government</a:t>
            </a:r>
          </a:p>
          <a:p>
            <a:r>
              <a:rPr lang="en-US" sz="2400" b="1" dirty="0"/>
              <a:t>reserve sales.</a:t>
            </a:r>
          </a:p>
        </p:txBody>
      </p:sp>
    </p:spTree>
    <p:extLst>
      <p:ext uri="{BB962C8B-B14F-4D97-AF65-F5344CB8AC3E}">
        <p14:creationId xmlns:p14="http://schemas.microsoft.com/office/powerpoint/2010/main" val="236332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0" y="1799292"/>
            <a:ext cx="8916007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1426292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7250" y="1802922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69408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3966" y="1802922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22662" y="1802922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63000" y="1797164"/>
            <a:ext cx="0" cy="297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7898" y="609599"/>
            <a:ext cx="7087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Continuous Nearby Cotton Futures</a:t>
            </a:r>
          </a:p>
          <a:p>
            <a:pPr algn="ctr"/>
            <a:r>
              <a:rPr lang="en-US" sz="2400" b="1" dirty="0"/>
              <a:t>and US Average Price Received By Crop Marketing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203" y="383077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2008-09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48.95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5400" y="3449414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2009-10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62.10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0175" y="3438900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2010-11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82.12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5975" y="308362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2011-12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88.50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2250" y="3298380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2012-13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74.77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3030" y="327128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2013-14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79.58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8861" y="360612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2014-15</a:t>
            </a:r>
          </a:p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64.10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1830" y="370148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2015-16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61.75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19850" y="3456702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3333CC"/>
                </a:solidFill>
              </a:rPr>
              <a:t>2016-17</a:t>
            </a:r>
          </a:p>
          <a:p>
            <a:pPr algn="ctr"/>
            <a:r>
              <a:rPr lang="en-US" sz="1400" b="1" dirty="0">
                <a:solidFill>
                  <a:srgbClr val="3333CC"/>
                </a:solidFill>
              </a:rPr>
              <a:t>68.20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3" y="344208"/>
            <a:ext cx="8710707" cy="5599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28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184162"/>
            <a:ext cx="3912479" cy="52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may contain: beach, sky, outdoor, wate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9" y="1200804"/>
            <a:ext cx="43433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3129" y="281143"/>
            <a:ext cx="351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Hurricane Harvey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4791" y="4486442"/>
            <a:ext cx="3915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Texas 9.33 million bales</a:t>
            </a:r>
          </a:p>
          <a:p>
            <a:pPr algn="ctr"/>
            <a:r>
              <a:rPr lang="en-US" sz="2400" b="1" dirty="0"/>
              <a:t>Estimates</a:t>
            </a:r>
          </a:p>
          <a:p>
            <a:pPr algn="ctr"/>
            <a:r>
              <a:rPr lang="en-US" sz="2400" b="1" dirty="0"/>
              <a:t>400,000 to 800,000 bales loss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4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632" y="225942"/>
            <a:ext cx="3059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Hurricane Irma</a:t>
            </a:r>
          </a:p>
        </p:txBody>
      </p:sp>
      <p:pic>
        <p:nvPicPr>
          <p:cNvPr id="10242" name="896FA342-B07F-4874-BB28-7E6905ECCD30" descr="896FA342-B07F-4874-BB28-7E6905ECCD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" y="1103952"/>
            <a:ext cx="3053546" cy="40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dshurley\AppData\Local\Microsoft\Windows\Temporary Internet Files\Content.Outlook\YSDW3AFX\20170922_151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6272" y="1966681"/>
            <a:ext cx="4221660" cy="2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shurley\AppData\Local\Microsoft\Windows\Temporary Internet Files\Content.Outlook\YSDW3AFX\20170922_152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6494" y="2075284"/>
            <a:ext cx="469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445" y="5653466"/>
            <a:ext cx="535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Georgia 2.7 million bales</a:t>
            </a:r>
          </a:p>
          <a:p>
            <a:r>
              <a:rPr lang="en-US" sz="2400" b="1" dirty="0"/>
              <a:t>Estimated 10 to 20% loss, highly variable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7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TTON #2 Dec 2017 (E) (NYBOT:CT.Z17.E) Futur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283774"/>
            <a:ext cx="8649604" cy="56117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8011663">
            <a:off x="2205965" y="1707143"/>
            <a:ext cx="302215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8103" y="784571"/>
            <a:ext cx="2755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-Exports doing well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-China’s Use increasing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-NCC est. 11 mill ac but prices hold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-USDA “Outlook” </a:t>
            </a:r>
            <a:r>
              <a:rPr lang="en-US" sz="1400" b="1" dirty="0" err="1">
                <a:solidFill>
                  <a:srgbClr val="FF0000"/>
                </a:solidFill>
              </a:rPr>
              <a:t>est</a:t>
            </a:r>
            <a:r>
              <a:rPr lang="en-US" sz="1400" b="1" dirty="0">
                <a:solidFill>
                  <a:srgbClr val="FF0000"/>
                </a:solidFill>
              </a:rPr>
              <a:t> 11.5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58766"/>
            <a:ext cx="1828800" cy="147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8133" y="4495800"/>
            <a:ext cx="3476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-USDA 12.2 mill ac on 3/31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 err="1">
                <a:solidFill>
                  <a:srgbClr val="FF0000"/>
                </a:solidFill>
              </a:rPr>
              <a:t>Ist</a:t>
            </a:r>
            <a:r>
              <a:rPr lang="en-US" sz="1400" b="1" dirty="0">
                <a:solidFill>
                  <a:srgbClr val="FF0000"/>
                </a:solidFill>
              </a:rPr>
              <a:t> crop </a:t>
            </a:r>
            <a:r>
              <a:rPr lang="en-US" sz="1400" b="1" dirty="0" err="1">
                <a:solidFill>
                  <a:srgbClr val="FF0000"/>
                </a:solidFill>
              </a:rPr>
              <a:t>est</a:t>
            </a:r>
            <a:r>
              <a:rPr lang="en-US" sz="1400" b="1" dirty="0">
                <a:solidFill>
                  <a:srgbClr val="FF0000"/>
                </a:solidFill>
              </a:rPr>
              <a:t> 19.2 </a:t>
            </a:r>
            <a:r>
              <a:rPr lang="en-US" sz="1400" b="1" dirty="0" err="1">
                <a:solidFill>
                  <a:srgbClr val="FF0000"/>
                </a:solidFill>
              </a:rPr>
              <a:t>mb</a:t>
            </a:r>
            <a:r>
              <a:rPr lang="en-US" sz="1400" b="1" dirty="0">
                <a:solidFill>
                  <a:srgbClr val="FF0000"/>
                </a:solidFill>
              </a:rPr>
              <a:t> in May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-but 2016 crop exports reduce  2017 carry-in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6600" y="2743200"/>
            <a:ext cx="1595584" cy="17526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5418532" y="3160110"/>
            <a:ext cx="3022153" cy="166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3126" y="2951946"/>
            <a:ext cx="25244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-uncertainty about the crop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-technical/speculative “sell off”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-June number 12.055 mill ac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-prices stabilize; recover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-August </a:t>
            </a:r>
            <a:r>
              <a:rPr lang="en-US" sz="1400" b="1" dirty="0" err="1">
                <a:solidFill>
                  <a:srgbClr val="FF0000"/>
                </a:solidFill>
              </a:rPr>
              <a:t>est</a:t>
            </a:r>
            <a:r>
              <a:rPr lang="en-US" sz="1400" b="1" dirty="0">
                <a:solidFill>
                  <a:srgbClr val="FF0000"/>
                </a:solidFill>
              </a:rPr>
              <a:t>  20.55 </a:t>
            </a:r>
            <a:r>
              <a:rPr lang="en-US" sz="1400" b="1" dirty="0" err="1">
                <a:solidFill>
                  <a:srgbClr val="FF0000"/>
                </a:solidFill>
              </a:rPr>
              <a:t>mb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744148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Harvey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3744" y="2771193"/>
            <a:ext cx="10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Sept report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-21.76 </a:t>
            </a:r>
            <a:r>
              <a:rPr lang="en-US" sz="1400" b="1" dirty="0" err="1">
                <a:solidFill>
                  <a:srgbClr val="FF0000"/>
                </a:solidFill>
              </a:rPr>
              <a:t>mb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6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27770"/>
              </p:ext>
            </p:extLst>
          </p:nvPr>
        </p:nvGraphicFramePr>
        <p:xfrm>
          <a:off x="228600" y="914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5672" y="241115"/>
            <a:ext cx="829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 Cotton Acres Planted, Harvested, and Average Yield Per Acre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16" y="6068965"/>
            <a:ext cx="2514600" cy="6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8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488</Words>
  <Application>Microsoft Office PowerPoint</Application>
  <PresentationFormat>On-screen Show (4:3)</PresentationFormat>
  <Paragraphs>135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Shurley</dc:creator>
  <cp:lastModifiedBy>Levi Russell</cp:lastModifiedBy>
  <cp:revision>40</cp:revision>
  <dcterms:created xsi:type="dcterms:W3CDTF">2017-09-25T23:49:25Z</dcterms:created>
  <dcterms:modified xsi:type="dcterms:W3CDTF">2017-09-27T16:09:06Z</dcterms:modified>
</cp:coreProperties>
</file>